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67" r:id="rId3"/>
    <p:sldId id="266" r:id="rId4"/>
    <p:sldId id="262" r:id="rId5"/>
    <p:sldId id="265" r:id="rId6"/>
    <p:sldId id="268" r:id="rId7"/>
    <p:sldId id="263" r:id="rId8"/>
    <p:sldId id="271" r:id="rId9"/>
    <p:sldId id="264" r:id="rId10"/>
    <p:sldId id="275" r:id="rId11"/>
    <p:sldId id="269" r:id="rId12"/>
    <p:sldId id="273" r:id="rId13"/>
    <p:sldId id="272" r:id="rId14"/>
    <p:sldId id="277" r:id="rId15"/>
  </p:sldIdLst>
  <p:sldSz cx="51206400" cy="28803600"/>
  <p:notesSz cx="6797675" cy="9928225"/>
  <p:defaultTextStyle>
    <a:defPPr>
      <a:defRPr lang="en-US"/>
    </a:defPPr>
    <a:lvl1pPr marL="0" algn="l" defTabSz="3840480" rtl="0" eaLnBrk="1" latinLnBrk="0" hangingPunct="1">
      <a:defRPr sz="7560" kern="1200">
        <a:solidFill>
          <a:schemeClr val="tx1"/>
        </a:solidFill>
        <a:latin typeface="+mn-lt"/>
        <a:ea typeface="+mn-ea"/>
        <a:cs typeface="+mn-cs"/>
      </a:defRPr>
    </a:lvl1pPr>
    <a:lvl2pPr marL="1920240" algn="l" defTabSz="3840480" rtl="0" eaLnBrk="1" latinLnBrk="0" hangingPunct="1">
      <a:defRPr sz="7560" kern="1200">
        <a:solidFill>
          <a:schemeClr val="tx1"/>
        </a:solidFill>
        <a:latin typeface="+mn-lt"/>
        <a:ea typeface="+mn-ea"/>
        <a:cs typeface="+mn-cs"/>
      </a:defRPr>
    </a:lvl2pPr>
    <a:lvl3pPr marL="3840480" algn="l" defTabSz="3840480" rtl="0" eaLnBrk="1" latinLnBrk="0" hangingPunct="1">
      <a:defRPr sz="7560" kern="1200">
        <a:solidFill>
          <a:schemeClr val="tx1"/>
        </a:solidFill>
        <a:latin typeface="+mn-lt"/>
        <a:ea typeface="+mn-ea"/>
        <a:cs typeface="+mn-cs"/>
      </a:defRPr>
    </a:lvl3pPr>
    <a:lvl4pPr marL="5760720" algn="l" defTabSz="3840480" rtl="0" eaLnBrk="1" latinLnBrk="0" hangingPunct="1">
      <a:defRPr sz="7560" kern="1200">
        <a:solidFill>
          <a:schemeClr val="tx1"/>
        </a:solidFill>
        <a:latin typeface="+mn-lt"/>
        <a:ea typeface="+mn-ea"/>
        <a:cs typeface="+mn-cs"/>
      </a:defRPr>
    </a:lvl4pPr>
    <a:lvl5pPr marL="7680960" algn="l" defTabSz="3840480" rtl="0" eaLnBrk="1" latinLnBrk="0" hangingPunct="1">
      <a:defRPr sz="7560" kern="1200">
        <a:solidFill>
          <a:schemeClr val="tx1"/>
        </a:solidFill>
        <a:latin typeface="+mn-lt"/>
        <a:ea typeface="+mn-ea"/>
        <a:cs typeface="+mn-cs"/>
      </a:defRPr>
    </a:lvl5pPr>
    <a:lvl6pPr marL="9601200" algn="l" defTabSz="3840480" rtl="0" eaLnBrk="1" latinLnBrk="0" hangingPunct="1">
      <a:defRPr sz="7560" kern="1200">
        <a:solidFill>
          <a:schemeClr val="tx1"/>
        </a:solidFill>
        <a:latin typeface="+mn-lt"/>
        <a:ea typeface="+mn-ea"/>
        <a:cs typeface="+mn-cs"/>
      </a:defRPr>
    </a:lvl6pPr>
    <a:lvl7pPr marL="11521440" algn="l" defTabSz="3840480" rtl="0" eaLnBrk="1" latinLnBrk="0" hangingPunct="1">
      <a:defRPr sz="7560" kern="1200">
        <a:solidFill>
          <a:schemeClr val="tx1"/>
        </a:solidFill>
        <a:latin typeface="+mn-lt"/>
        <a:ea typeface="+mn-ea"/>
        <a:cs typeface="+mn-cs"/>
      </a:defRPr>
    </a:lvl7pPr>
    <a:lvl8pPr marL="13441680" algn="l" defTabSz="3840480" rtl="0" eaLnBrk="1" latinLnBrk="0" hangingPunct="1">
      <a:defRPr sz="7560" kern="1200">
        <a:solidFill>
          <a:schemeClr val="tx1"/>
        </a:solidFill>
        <a:latin typeface="+mn-lt"/>
        <a:ea typeface="+mn-ea"/>
        <a:cs typeface="+mn-cs"/>
      </a:defRPr>
    </a:lvl8pPr>
    <a:lvl9pPr marL="15361920" algn="l" defTabSz="3840480" rtl="0" eaLnBrk="1" latinLnBrk="0" hangingPunct="1">
      <a:defRPr sz="75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183A"/>
    <a:srgbClr val="8D1036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764" autoAdjust="0"/>
  </p:normalViewPr>
  <p:slideViewPr>
    <p:cSldViewPr snapToGrid="0">
      <p:cViewPr varScale="1">
        <p:scale>
          <a:sx n="26" d="100"/>
          <a:sy n="26" d="100"/>
        </p:scale>
        <p:origin x="624" y="192"/>
      </p:cViewPr>
      <p:guideLst/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70" d="100"/>
        <a:sy n="70" d="100"/>
      </p:scale>
      <p:origin x="0" y="-208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7242B-1FAA-4C9B-A7FB-ADFC79A5FC24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F1882-0C49-4614-9DBF-AA994D38C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7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840480" rtl="0" eaLnBrk="1" latinLnBrk="0" hangingPunct="1">
      <a:defRPr sz="5040" kern="1200">
        <a:solidFill>
          <a:schemeClr val="tx1"/>
        </a:solidFill>
        <a:latin typeface="+mn-lt"/>
        <a:ea typeface="+mn-ea"/>
        <a:cs typeface="+mn-cs"/>
      </a:defRPr>
    </a:lvl1pPr>
    <a:lvl2pPr marL="1920240" algn="l" defTabSz="3840480" rtl="0" eaLnBrk="1" latinLnBrk="0" hangingPunct="1">
      <a:defRPr sz="5040" kern="1200">
        <a:solidFill>
          <a:schemeClr val="tx1"/>
        </a:solidFill>
        <a:latin typeface="+mn-lt"/>
        <a:ea typeface="+mn-ea"/>
        <a:cs typeface="+mn-cs"/>
      </a:defRPr>
    </a:lvl2pPr>
    <a:lvl3pPr marL="3840480" algn="l" defTabSz="3840480" rtl="0" eaLnBrk="1" latinLnBrk="0" hangingPunct="1">
      <a:defRPr sz="5040" kern="1200">
        <a:solidFill>
          <a:schemeClr val="tx1"/>
        </a:solidFill>
        <a:latin typeface="+mn-lt"/>
        <a:ea typeface="+mn-ea"/>
        <a:cs typeface="+mn-cs"/>
      </a:defRPr>
    </a:lvl3pPr>
    <a:lvl4pPr marL="5760720" algn="l" defTabSz="3840480" rtl="0" eaLnBrk="1" latinLnBrk="0" hangingPunct="1">
      <a:defRPr sz="5040" kern="1200">
        <a:solidFill>
          <a:schemeClr val="tx1"/>
        </a:solidFill>
        <a:latin typeface="+mn-lt"/>
        <a:ea typeface="+mn-ea"/>
        <a:cs typeface="+mn-cs"/>
      </a:defRPr>
    </a:lvl4pPr>
    <a:lvl5pPr marL="7680960" algn="l" defTabSz="3840480" rtl="0" eaLnBrk="1" latinLnBrk="0" hangingPunct="1">
      <a:defRPr sz="5040" kern="1200">
        <a:solidFill>
          <a:schemeClr val="tx1"/>
        </a:solidFill>
        <a:latin typeface="+mn-lt"/>
        <a:ea typeface="+mn-ea"/>
        <a:cs typeface="+mn-cs"/>
      </a:defRPr>
    </a:lvl5pPr>
    <a:lvl6pPr marL="9601200" algn="l" defTabSz="3840480" rtl="0" eaLnBrk="1" latinLnBrk="0" hangingPunct="1">
      <a:defRPr sz="5040" kern="1200">
        <a:solidFill>
          <a:schemeClr val="tx1"/>
        </a:solidFill>
        <a:latin typeface="+mn-lt"/>
        <a:ea typeface="+mn-ea"/>
        <a:cs typeface="+mn-cs"/>
      </a:defRPr>
    </a:lvl6pPr>
    <a:lvl7pPr marL="11521440" algn="l" defTabSz="3840480" rtl="0" eaLnBrk="1" latinLnBrk="0" hangingPunct="1">
      <a:defRPr sz="5040" kern="1200">
        <a:solidFill>
          <a:schemeClr val="tx1"/>
        </a:solidFill>
        <a:latin typeface="+mn-lt"/>
        <a:ea typeface="+mn-ea"/>
        <a:cs typeface="+mn-cs"/>
      </a:defRPr>
    </a:lvl7pPr>
    <a:lvl8pPr marL="13441680" algn="l" defTabSz="3840480" rtl="0" eaLnBrk="1" latinLnBrk="0" hangingPunct="1">
      <a:defRPr sz="5040" kern="1200">
        <a:solidFill>
          <a:schemeClr val="tx1"/>
        </a:solidFill>
        <a:latin typeface="+mn-lt"/>
        <a:ea typeface="+mn-ea"/>
        <a:cs typeface="+mn-cs"/>
      </a:defRPr>
    </a:lvl8pPr>
    <a:lvl9pPr marL="15361920" algn="l" defTabSz="3840480" rtl="0" eaLnBrk="1" latinLnBrk="0" hangingPunct="1">
      <a:defRPr sz="50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F1882-0C49-4614-9DBF-AA994D38C7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09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100" dirty="0"/>
              <a:t>Information about network interaction single frames evolution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F1882-0C49-4614-9DBF-AA994D38C7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99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Saptial</a:t>
            </a:r>
            <a:r>
              <a:rPr lang="en-GB" dirty="0"/>
              <a:t> correlation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F1882-0C49-4614-9DBF-AA994D38C7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57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50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We incrementally assessed each solution, based on reproducibility of the identified clusters in an independent dataset (41 subjects, 500)</a:t>
            </a:r>
            <a:r>
              <a:rPr lang="en-US" sz="504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en-US" sz="50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We chose k=7 as the most reproducible and stable solution across datasets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F1882-0C49-4614-9DBF-AA994D38C7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>
                <a:latin typeface="Helvetica" panose="020B0604020202030204" pitchFamily="34" charset="0"/>
              </a:rPr>
              <a:t>CAPs can reliably be found at the subject level.</a:t>
            </a:r>
            <a:r>
              <a:rPr lang="en-US" sz="1600" dirty="0">
                <a:latin typeface="Helvetica" panose="020B0604020202030204" pitchFamily="34" charset="0"/>
              </a:rPr>
              <a:t> </a:t>
            </a:r>
          </a:p>
          <a:p>
            <a:endParaRPr lang="en-US" sz="1600" dirty="0">
              <a:latin typeface="Helvetica" panose="020B0604020202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30204" pitchFamily="34" charset="0"/>
              </a:rPr>
              <a:t>Using a subset of 20 subjects with 1500 time-points.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1600" dirty="0">
              <a:latin typeface="Helvetica" panose="020B0604020202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30204" pitchFamily="34" charset="0"/>
              </a:rPr>
              <a:t>Maps show at each voxel, the proportion of subjects which had a significant (p &lt; 0,05 FDR corrected) co-activation (hot-colored) or co-deactivation (cold-colored).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1600" dirty="0">
              <a:latin typeface="Helvetica" panose="020B0604020202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30204" pitchFamily="34" charset="0"/>
              </a:rPr>
              <a:t>For each subject, each CAP was compared to its corresponding group map, and spatial correlation was computed.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1600" dirty="0">
              <a:latin typeface="Helvetica" panose="020B0604020202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30204" pitchFamily="34" charset="0"/>
              </a:rPr>
              <a:t>A subject was considered as having a CAP if its similarity with the group template was above and </a:t>
            </a:r>
          </a:p>
          <a:p>
            <a:endParaRPr lang="en-US" sz="1600" dirty="0">
              <a:latin typeface="Helvetica" panose="020B0604020202030204" pitchFamily="34" charset="0"/>
            </a:endParaRPr>
          </a:p>
          <a:p>
            <a:endParaRPr lang="en-US" sz="1600" dirty="0">
              <a:latin typeface="Helvetica" panose="020B0604020202030204" pitchFamily="34" charset="0"/>
            </a:endParaRPr>
          </a:p>
          <a:p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F1882-0C49-4614-9DBF-AA994D38C7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69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0.4 </a:t>
            </a:r>
            <a:r>
              <a:rPr lang="en-GB" dirty="0" err="1"/>
              <a:t>hz</a:t>
            </a:r>
            <a:endParaRPr lang="en-GB" dirty="0"/>
          </a:p>
          <a:p>
            <a:r>
              <a:rPr lang="en-US" sz="50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observation of states and anti-states suggests the presence of macroscale oscillatory dynamics, which was confirmed by spectral analysis (Fig. 3).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F1882-0C49-4614-9DBF-AA994D38C7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48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0.4 </a:t>
            </a:r>
            <a:r>
              <a:rPr lang="en-GB" dirty="0" err="1"/>
              <a:t>hz</a:t>
            </a:r>
            <a:endParaRPr lang="en-GB" dirty="0"/>
          </a:p>
          <a:p>
            <a:r>
              <a:rPr lang="en-US" sz="50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observation of states and anti-states suggests the presence of macroscale oscillatory dynamics, which was confirmed by spectral analysis (Fig. 3).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F1882-0C49-4614-9DBF-AA994D38C7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01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narrow band filtered the global signal and sampled</a:t>
            </a:r>
            <a:r>
              <a:rPr lang="en-GB" baseline="0" dirty="0"/>
              <a:t> </a:t>
            </a:r>
            <a:r>
              <a:rPr lang="en-GB" baseline="0" dirty="0" err="1"/>
              <a:t>occurences</a:t>
            </a:r>
            <a:r>
              <a:rPr lang="en-GB" baseline="0" dirty="0"/>
              <a:t> with </a:t>
            </a:r>
          </a:p>
          <a:p>
            <a:r>
              <a:rPr lang="en-GB" baseline="0" dirty="0"/>
              <a:t>CFC higher than 1 SD to make sure frame is well </a:t>
            </a:r>
            <a:r>
              <a:rPr lang="en-GB" baseline="0" dirty="0" err="1"/>
              <a:t>clustere</a:t>
            </a:r>
            <a:r>
              <a:rPr lang="en-GB" baseline="0" dirty="0"/>
              <a:t> d</a:t>
            </a:r>
          </a:p>
          <a:p>
            <a:endParaRPr lang="en-GB" baseline="0" dirty="0"/>
          </a:p>
          <a:p>
            <a:pPr marL="0" marR="0" indent="0" algn="l" defTabSz="384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next expressed CAP activity with respect to the fMRI global signal (GS), which we selected as putative reference “clock” for macroscale oscillatory dynamics. This analysis revealed clear and significant phase-locking of these states to GS oscillations (Fig. 4). </a:t>
            </a:r>
            <a:endParaRPr lang="en-GB" sz="504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F1882-0C49-4614-9DBF-AA994D38C7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22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0.4 </a:t>
            </a:r>
            <a:r>
              <a:rPr lang="en-GB" dirty="0" err="1"/>
              <a:t>hz</a:t>
            </a:r>
            <a:endParaRPr lang="en-GB" dirty="0"/>
          </a:p>
          <a:p>
            <a:r>
              <a:rPr lang="en-US" sz="50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observation of states and anti-states suggests the presence of macroscale oscillatory dynamics, which was confirmed by spectral analysis (Fig. 3).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F1882-0C49-4614-9DBF-AA994D38C7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57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4713925"/>
            <a:ext cx="38404800" cy="10027920"/>
          </a:xfrm>
        </p:spPr>
        <p:txBody>
          <a:bodyPr anchor="b"/>
          <a:lstStyle>
            <a:lvl1pPr algn="ctr">
              <a:defRPr sz="2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0" y="15128560"/>
            <a:ext cx="38404800" cy="6954200"/>
          </a:xfrm>
        </p:spPr>
        <p:txBody>
          <a:bodyPr/>
          <a:lstStyle>
            <a:lvl1pPr marL="0" indent="0" algn="ctr">
              <a:buNone/>
              <a:defRPr sz="10080"/>
            </a:lvl1pPr>
            <a:lvl2pPr marL="1920240" indent="0" algn="ctr">
              <a:buNone/>
              <a:defRPr sz="8400"/>
            </a:lvl2pPr>
            <a:lvl3pPr marL="3840480" indent="0" algn="ctr">
              <a:buNone/>
              <a:defRPr sz="7560"/>
            </a:lvl3pPr>
            <a:lvl4pPr marL="5760720" indent="0" algn="ctr">
              <a:buNone/>
              <a:defRPr sz="6720"/>
            </a:lvl4pPr>
            <a:lvl5pPr marL="7680960" indent="0" algn="ctr">
              <a:buNone/>
              <a:defRPr sz="6720"/>
            </a:lvl5pPr>
            <a:lvl6pPr marL="9601200" indent="0" algn="ctr">
              <a:buNone/>
              <a:defRPr sz="6720"/>
            </a:lvl6pPr>
            <a:lvl7pPr marL="11521440" indent="0" algn="ctr">
              <a:buNone/>
              <a:defRPr sz="6720"/>
            </a:lvl7pPr>
            <a:lvl8pPr marL="13441680" indent="0" algn="ctr">
              <a:buNone/>
              <a:defRPr sz="6720"/>
            </a:lvl8pPr>
            <a:lvl9pPr marL="15361920" indent="0" algn="ctr">
              <a:buNone/>
              <a:defRPr sz="67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E6844-11AD-423A-9CF4-146C80E75C86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EDA7-40D2-4BDE-9B05-30DAC2CD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31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E6844-11AD-423A-9CF4-146C80E75C86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EDA7-40D2-4BDE-9B05-30DAC2CD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9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644580" y="1533525"/>
            <a:ext cx="11041380" cy="244097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20440" y="1533525"/>
            <a:ext cx="32484060" cy="24409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E6844-11AD-423A-9CF4-146C80E75C86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EDA7-40D2-4BDE-9B05-30DAC2CD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88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E6844-11AD-423A-9CF4-146C80E75C86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EDA7-40D2-4BDE-9B05-30DAC2CD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0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3770" y="7180902"/>
            <a:ext cx="44165520" cy="11981495"/>
          </a:xfrm>
        </p:spPr>
        <p:txBody>
          <a:bodyPr anchor="b"/>
          <a:lstStyle>
            <a:lvl1pPr>
              <a:defRPr sz="2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3770" y="19275747"/>
            <a:ext cx="44165520" cy="6300785"/>
          </a:xfrm>
        </p:spPr>
        <p:txBody>
          <a:bodyPr/>
          <a:lstStyle>
            <a:lvl1pPr marL="0" indent="0">
              <a:buNone/>
              <a:defRPr sz="10080">
                <a:solidFill>
                  <a:schemeClr val="tx1">
                    <a:tint val="75000"/>
                  </a:schemeClr>
                </a:solidFill>
              </a:defRPr>
            </a:lvl1pPr>
            <a:lvl2pPr marL="1920240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3840480" indent="0">
              <a:buNone/>
              <a:defRPr sz="7560">
                <a:solidFill>
                  <a:schemeClr val="tx1">
                    <a:tint val="75000"/>
                  </a:schemeClr>
                </a:solidFill>
              </a:defRPr>
            </a:lvl3pPr>
            <a:lvl4pPr marL="57607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4pPr>
            <a:lvl5pPr marL="768096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5pPr>
            <a:lvl6pPr marL="960120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6pPr>
            <a:lvl7pPr marL="1152144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7pPr>
            <a:lvl8pPr marL="1344168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8pPr>
            <a:lvl9pPr marL="153619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E6844-11AD-423A-9CF4-146C80E75C86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EDA7-40D2-4BDE-9B05-30DAC2CD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55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0440" y="7667625"/>
            <a:ext cx="21762720" cy="18275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23240" y="7667625"/>
            <a:ext cx="21762720" cy="18275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E6844-11AD-423A-9CF4-146C80E75C86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EDA7-40D2-4BDE-9B05-30DAC2CD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89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0" y="1533527"/>
            <a:ext cx="44165520" cy="5567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112" y="7060885"/>
            <a:ext cx="21662705" cy="3460430"/>
          </a:xfrm>
        </p:spPr>
        <p:txBody>
          <a:bodyPr anchor="b"/>
          <a:lstStyle>
            <a:lvl1pPr marL="0" indent="0">
              <a:buNone/>
              <a:defRPr sz="10080" b="1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7112" y="10521315"/>
            <a:ext cx="21662705" cy="154752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923240" y="7060885"/>
            <a:ext cx="21769390" cy="3460430"/>
          </a:xfrm>
        </p:spPr>
        <p:txBody>
          <a:bodyPr anchor="b"/>
          <a:lstStyle>
            <a:lvl1pPr marL="0" indent="0">
              <a:buNone/>
              <a:defRPr sz="10080" b="1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923240" y="10521315"/>
            <a:ext cx="21769390" cy="154752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E6844-11AD-423A-9CF4-146C80E75C86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EDA7-40D2-4BDE-9B05-30DAC2CD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09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E6844-11AD-423A-9CF4-146C80E75C86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EDA7-40D2-4BDE-9B05-30DAC2CD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26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E6844-11AD-423A-9CF4-146C80E75C86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EDA7-40D2-4BDE-9B05-30DAC2CD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0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2" y="1920240"/>
            <a:ext cx="16515395" cy="6720840"/>
          </a:xfrm>
        </p:spPr>
        <p:txBody>
          <a:bodyPr anchor="b"/>
          <a:lstStyle>
            <a:lvl1pPr>
              <a:defRPr sz="134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69390" y="4147187"/>
            <a:ext cx="25923240" cy="20469225"/>
          </a:xfrm>
        </p:spPr>
        <p:txBody>
          <a:bodyPr/>
          <a:lstStyle>
            <a:lvl1pPr>
              <a:defRPr sz="13440"/>
            </a:lvl1pPr>
            <a:lvl2pPr>
              <a:defRPr sz="11760"/>
            </a:lvl2pPr>
            <a:lvl3pPr>
              <a:defRPr sz="1008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7112" y="8641080"/>
            <a:ext cx="16515395" cy="16008670"/>
          </a:xfrm>
        </p:spPr>
        <p:txBody>
          <a:bodyPr/>
          <a:lstStyle>
            <a:lvl1pPr marL="0" indent="0">
              <a:buNone/>
              <a:defRPr sz="6720"/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E6844-11AD-423A-9CF4-146C80E75C86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EDA7-40D2-4BDE-9B05-30DAC2CD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4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2" y="1920240"/>
            <a:ext cx="16515395" cy="6720840"/>
          </a:xfrm>
        </p:spPr>
        <p:txBody>
          <a:bodyPr anchor="b"/>
          <a:lstStyle>
            <a:lvl1pPr>
              <a:defRPr sz="134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769390" y="4147187"/>
            <a:ext cx="25923240" cy="20469225"/>
          </a:xfrm>
        </p:spPr>
        <p:txBody>
          <a:bodyPr anchor="t"/>
          <a:lstStyle>
            <a:lvl1pPr marL="0" indent="0">
              <a:buNone/>
              <a:defRPr sz="13440"/>
            </a:lvl1pPr>
            <a:lvl2pPr marL="1920240" indent="0">
              <a:buNone/>
              <a:defRPr sz="11760"/>
            </a:lvl2pPr>
            <a:lvl3pPr marL="3840480" indent="0">
              <a:buNone/>
              <a:defRPr sz="10080"/>
            </a:lvl3pPr>
            <a:lvl4pPr marL="5760720" indent="0">
              <a:buNone/>
              <a:defRPr sz="8400"/>
            </a:lvl4pPr>
            <a:lvl5pPr marL="7680960" indent="0">
              <a:buNone/>
              <a:defRPr sz="8400"/>
            </a:lvl5pPr>
            <a:lvl6pPr marL="9601200" indent="0">
              <a:buNone/>
              <a:defRPr sz="8400"/>
            </a:lvl6pPr>
            <a:lvl7pPr marL="11521440" indent="0">
              <a:buNone/>
              <a:defRPr sz="8400"/>
            </a:lvl7pPr>
            <a:lvl8pPr marL="13441680" indent="0">
              <a:buNone/>
              <a:defRPr sz="8400"/>
            </a:lvl8pPr>
            <a:lvl9pPr marL="15361920" indent="0">
              <a:buNone/>
              <a:defRPr sz="8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7112" y="8641080"/>
            <a:ext cx="16515395" cy="16008670"/>
          </a:xfrm>
        </p:spPr>
        <p:txBody>
          <a:bodyPr/>
          <a:lstStyle>
            <a:lvl1pPr marL="0" indent="0">
              <a:buNone/>
              <a:defRPr sz="6720"/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E6844-11AD-423A-9CF4-146C80E75C86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0EDA7-40D2-4BDE-9B05-30DAC2CD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77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0440" y="1533527"/>
            <a:ext cx="44165520" cy="5567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40" y="7667625"/>
            <a:ext cx="44165520" cy="18275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0440" y="26696672"/>
            <a:ext cx="1152144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E6844-11AD-423A-9CF4-146C80E75C86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62120" y="26696672"/>
            <a:ext cx="1728216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164520" y="26696672"/>
            <a:ext cx="1152144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EDA7-40D2-4BDE-9B05-30DAC2CD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8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840480" rtl="0" eaLnBrk="1" latinLnBrk="0" hangingPunct="1">
        <a:lnSpc>
          <a:spcPct val="90000"/>
        </a:lnSpc>
        <a:spcBef>
          <a:spcPct val="0"/>
        </a:spcBef>
        <a:buNone/>
        <a:defRPr sz="184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0120" indent="-960120" algn="l" defTabSz="3840480" rtl="0" eaLnBrk="1" latinLnBrk="0" hangingPunct="1">
        <a:lnSpc>
          <a:spcPct val="90000"/>
        </a:lnSpc>
        <a:spcBef>
          <a:spcPts val="4200"/>
        </a:spcBef>
        <a:buFont typeface="Arial" panose="020B0604020202020204" pitchFamily="34" charset="0"/>
        <a:buChar char="•"/>
        <a:defRPr sz="11760" kern="1200">
          <a:solidFill>
            <a:schemeClr val="tx1"/>
          </a:solidFill>
          <a:latin typeface="+mn-lt"/>
          <a:ea typeface="+mn-ea"/>
          <a:cs typeface="+mn-cs"/>
        </a:defRPr>
      </a:lvl1pPr>
      <a:lvl2pPr marL="28803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3pPr>
      <a:lvl4pPr marL="67208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864108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1056132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24815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63220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2.emf"/><Relationship Id="rId18" Type="http://schemas.openxmlformats.org/officeDocument/2006/relationships/image" Target="../media/image7.png"/><Relationship Id="rId3" Type="http://schemas.microsoft.com/office/2007/relationships/media" Target="../media/media2.avi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1.xml"/><Relationship Id="rId12" Type="http://schemas.openxmlformats.org/officeDocument/2006/relationships/slide" Target="slide6.xml"/><Relationship Id="rId17" Type="http://schemas.openxmlformats.org/officeDocument/2006/relationships/image" Target="../media/image6.png"/><Relationship Id="rId2" Type="http://schemas.openxmlformats.org/officeDocument/2006/relationships/video" Target="../media/media1.avi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openxmlformats.org/officeDocument/2006/relationships/image" Target="../media/image1.emf"/><Relationship Id="rId5" Type="http://schemas.microsoft.com/office/2007/relationships/media" Target="../media/media3.avi"/><Relationship Id="rId15" Type="http://schemas.openxmlformats.org/officeDocument/2006/relationships/image" Target="../media/image4.png"/><Relationship Id="rId23" Type="http://schemas.openxmlformats.org/officeDocument/2006/relationships/image" Target="../media/image12.emf"/><Relationship Id="rId10" Type="http://schemas.openxmlformats.org/officeDocument/2006/relationships/slide" Target="slide1.xml"/><Relationship Id="rId19" Type="http://schemas.openxmlformats.org/officeDocument/2006/relationships/image" Target="../media/image8.png"/><Relationship Id="rId4" Type="http://schemas.openxmlformats.org/officeDocument/2006/relationships/video" Target="../media/media2.avi"/><Relationship Id="rId9" Type="http://schemas.openxmlformats.org/officeDocument/2006/relationships/slide" Target="slide4.xml"/><Relationship Id="rId14" Type="http://schemas.openxmlformats.org/officeDocument/2006/relationships/image" Target="../media/image3.emf"/><Relationship Id="rId2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3" Type="http://schemas.microsoft.com/office/2007/relationships/media" Target="../media/media7.avi"/><Relationship Id="rId18" Type="http://schemas.openxmlformats.org/officeDocument/2006/relationships/video" Target="../media/media9.avi"/><Relationship Id="rId26" Type="http://schemas.openxmlformats.org/officeDocument/2006/relationships/notesSlide" Target="../notesSlides/notesSlide7.xml"/><Relationship Id="rId39" Type="http://schemas.openxmlformats.org/officeDocument/2006/relationships/image" Target="../media/image38.png"/><Relationship Id="rId3" Type="http://schemas.microsoft.com/office/2007/relationships/media" Target="../media/media5.avi"/><Relationship Id="rId21" Type="http://schemas.microsoft.com/office/2007/relationships/media" Target="../media/media11.avi"/><Relationship Id="rId34" Type="http://schemas.openxmlformats.org/officeDocument/2006/relationships/image" Target="../media/image7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7" Type="http://schemas.microsoft.com/office/2007/relationships/media" Target="../media/media1.avi"/><Relationship Id="rId12" Type="http://schemas.openxmlformats.org/officeDocument/2006/relationships/video" Target="../media/media3.avi"/><Relationship Id="rId17" Type="http://schemas.microsoft.com/office/2007/relationships/media" Target="../media/media9.avi"/><Relationship Id="rId25" Type="http://schemas.openxmlformats.org/officeDocument/2006/relationships/slideLayout" Target="../slideLayouts/slideLayout1.xml"/><Relationship Id="rId33" Type="http://schemas.openxmlformats.org/officeDocument/2006/relationships/image" Target="../media/image9.png"/><Relationship Id="rId38" Type="http://schemas.openxmlformats.org/officeDocument/2006/relationships/image" Target="../media/image11.png"/><Relationship Id="rId46" Type="http://schemas.openxmlformats.org/officeDocument/2006/relationships/image" Target="../media/image45.png"/><Relationship Id="rId2" Type="http://schemas.openxmlformats.org/officeDocument/2006/relationships/video" Target="../media/media4.avi"/><Relationship Id="rId16" Type="http://schemas.openxmlformats.org/officeDocument/2006/relationships/video" Target="../media/media8.avi"/><Relationship Id="rId20" Type="http://schemas.openxmlformats.org/officeDocument/2006/relationships/video" Target="../media/media10.avi"/><Relationship Id="rId29" Type="http://schemas.openxmlformats.org/officeDocument/2006/relationships/image" Target="../media/image34.png"/><Relationship Id="rId41" Type="http://schemas.openxmlformats.org/officeDocument/2006/relationships/image" Target="../media/image40.png"/><Relationship Id="rId1" Type="http://schemas.microsoft.com/office/2007/relationships/media" Target="../media/media4.avi"/><Relationship Id="rId6" Type="http://schemas.openxmlformats.org/officeDocument/2006/relationships/video" Target="../media/media6.avi"/><Relationship Id="rId11" Type="http://schemas.microsoft.com/office/2007/relationships/media" Target="../media/media3.avi"/><Relationship Id="rId24" Type="http://schemas.openxmlformats.org/officeDocument/2006/relationships/video" Target="../media/media12.avi"/><Relationship Id="rId32" Type="http://schemas.openxmlformats.org/officeDocument/2006/relationships/image" Target="../media/image37.png"/><Relationship Id="rId37" Type="http://schemas.openxmlformats.org/officeDocument/2006/relationships/image" Target="../media/image10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12.emf"/><Relationship Id="rId5" Type="http://schemas.microsoft.com/office/2007/relationships/media" Target="../media/media6.avi"/><Relationship Id="rId15" Type="http://schemas.microsoft.com/office/2007/relationships/media" Target="../media/media8.avi"/><Relationship Id="rId23" Type="http://schemas.microsoft.com/office/2007/relationships/media" Target="../media/media12.avi"/><Relationship Id="rId28" Type="http://schemas.openxmlformats.org/officeDocument/2006/relationships/image" Target="../media/image33.png"/><Relationship Id="rId36" Type="http://schemas.openxmlformats.org/officeDocument/2006/relationships/image" Target="../media/image6.png"/><Relationship Id="rId49" Type="http://schemas.openxmlformats.org/officeDocument/2006/relationships/image" Target="../media/image48.png"/><Relationship Id="rId10" Type="http://schemas.openxmlformats.org/officeDocument/2006/relationships/video" Target="../media/media2.avi"/><Relationship Id="rId19" Type="http://schemas.microsoft.com/office/2007/relationships/media" Target="../media/media10.avi"/><Relationship Id="rId31" Type="http://schemas.openxmlformats.org/officeDocument/2006/relationships/image" Target="../media/image36.png"/><Relationship Id="rId44" Type="http://schemas.openxmlformats.org/officeDocument/2006/relationships/image" Target="../media/image43.png"/><Relationship Id="rId52" Type="http://schemas.openxmlformats.org/officeDocument/2006/relationships/image" Target="../media/image1.emf"/><Relationship Id="rId4" Type="http://schemas.openxmlformats.org/officeDocument/2006/relationships/video" Target="../media/media5.avi"/><Relationship Id="rId9" Type="http://schemas.microsoft.com/office/2007/relationships/media" Target="../media/media2.avi"/><Relationship Id="rId14" Type="http://schemas.openxmlformats.org/officeDocument/2006/relationships/video" Target="../media/media7.avi"/><Relationship Id="rId22" Type="http://schemas.openxmlformats.org/officeDocument/2006/relationships/video" Target="../media/media11.avi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8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8" Type="http://schemas.openxmlformats.org/officeDocument/2006/relationships/video" Target="../media/media1.avi"/><Relationship Id="rId51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.emf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.emf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emf"/><Relationship Id="rId7" Type="http://schemas.openxmlformats.org/officeDocument/2006/relationships/image" Target="../media/image15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18.emf"/><Relationship Id="rId7" Type="http://schemas.openxmlformats.org/officeDocument/2006/relationships/image" Target="../media/image1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slide" Target="slide1.xml"/><Relationship Id="rId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4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8.xml"/><Relationship Id="rId10" Type="http://schemas.openxmlformats.org/officeDocument/2006/relationships/image" Target="../media/image12.emf"/><Relationship Id="rId4" Type="http://schemas.openxmlformats.org/officeDocument/2006/relationships/slide" Target="slide5.xml"/><Relationship Id="rId9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25.emf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slide" Target="slide1.xml"/><Relationship Id="rId4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slide" Target="slide1.xml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890720" y="18513119"/>
            <a:ext cx="13528939" cy="98967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922150" y="4458167"/>
            <a:ext cx="11507179" cy="13200710"/>
            <a:chOff x="2440111" y="6689876"/>
            <a:chExt cx="10058400" cy="12398989"/>
          </a:xfrm>
        </p:grpSpPr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2440111" y="6689876"/>
              <a:ext cx="10058400" cy="12398989"/>
            </a:xfrm>
            <a:prstGeom prst="rect">
              <a:avLst/>
            </a:prstGeom>
            <a:noFill/>
            <a:ln w="76200" cap="flat" cmpd="sng" algn="ctr">
              <a:solidFill>
                <a:srgbClr val="A8183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800100" tIns="400050" rIns="800100" bIns="800100"/>
            <a:lstStyle>
              <a:lvl1pPr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sz="24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24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hlinkClick r:id="rId9" action="ppaction://hlinksldjump"/>
            </p:cNvPr>
            <p:cNvSpPr txBox="1"/>
            <p:nvPr/>
          </p:nvSpPr>
          <p:spPr>
            <a:xfrm>
              <a:off x="2477550" y="6735879"/>
              <a:ext cx="9993612" cy="693803"/>
            </a:xfrm>
            <a:prstGeom prst="rect">
              <a:avLst/>
            </a:prstGeom>
            <a:solidFill>
              <a:srgbClr val="A8183A"/>
            </a:solidFill>
            <a:ln w="76200" cap="flat" cmpd="sng" algn="ctr">
              <a:solidFill>
                <a:srgbClr val="A8183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anchor="b">
              <a:spAutoFit/>
            </a:bodyPr>
            <a:lstStyle>
              <a:lvl1pPr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ts val="4375"/>
                </a:spcBef>
                <a:spcAft>
                  <a:spcPts val="4375"/>
                </a:spcAft>
                <a:defRPr/>
              </a:pPr>
              <a:r>
                <a:rPr lang="en-US" sz="4200" b="1" dirty="0">
                  <a:solidFill>
                    <a:schemeClr val="bg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Introduction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890863" y="17942541"/>
            <a:ext cx="11507178" cy="10467357"/>
            <a:chOff x="2440111" y="20557018"/>
            <a:chExt cx="10058400" cy="7179667"/>
          </a:xfrm>
        </p:grpSpPr>
        <p:sp>
          <p:nvSpPr>
            <p:cNvPr id="81" name="Text Box 7"/>
            <p:cNvSpPr txBox="1">
              <a:spLocks noChangeArrowheads="1"/>
            </p:cNvSpPr>
            <p:nvPr/>
          </p:nvSpPr>
          <p:spPr bwMode="auto">
            <a:xfrm>
              <a:off x="2440111" y="20564184"/>
              <a:ext cx="10058400" cy="7172501"/>
            </a:xfrm>
            <a:prstGeom prst="rect">
              <a:avLst/>
            </a:prstGeom>
            <a:noFill/>
            <a:ln w="76200" cap="flat" cmpd="sng" algn="ctr">
              <a:solidFill>
                <a:srgbClr val="A8183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800100" tIns="400050" rIns="800100" bIns="800100"/>
            <a:lstStyle>
              <a:lvl1pPr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sz="24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24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484112" y="20557018"/>
              <a:ext cx="9967333" cy="506657"/>
            </a:xfrm>
            <a:prstGeom prst="rect">
              <a:avLst/>
            </a:prstGeom>
            <a:solidFill>
              <a:srgbClr val="A8183A"/>
            </a:solidFill>
            <a:ln w="76200" cap="flat" cmpd="sng" algn="ctr">
              <a:solidFill>
                <a:srgbClr val="A8183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anchor="b">
              <a:spAutoFit/>
            </a:bodyPr>
            <a:lstStyle>
              <a:lvl1pPr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ts val="4375"/>
                </a:spcBef>
                <a:spcAft>
                  <a:spcPts val="4375"/>
                </a:spcAft>
                <a:defRPr/>
              </a:pPr>
              <a:r>
                <a:rPr lang="en-US" sz="4200" b="1" dirty="0">
                  <a:solidFill>
                    <a:schemeClr val="bg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Methods summary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12791037" y="17942541"/>
            <a:ext cx="13582184" cy="10467361"/>
            <a:chOff x="14233300" y="19088867"/>
            <a:chExt cx="13732099" cy="8800218"/>
          </a:xfrm>
        </p:grpSpPr>
        <p:sp>
          <p:nvSpPr>
            <p:cNvPr id="86" name="Text Box 7"/>
            <p:cNvSpPr txBox="1">
              <a:spLocks noChangeArrowheads="1"/>
            </p:cNvSpPr>
            <p:nvPr/>
          </p:nvSpPr>
          <p:spPr bwMode="auto">
            <a:xfrm>
              <a:off x="14233300" y="19088867"/>
              <a:ext cx="13732099" cy="8800218"/>
            </a:xfrm>
            <a:prstGeom prst="rect">
              <a:avLst/>
            </a:prstGeom>
            <a:noFill/>
            <a:ln w="76200" cap="flat" cmpd="sng" algn="ctr">
              <a:solidFill>
                <a:srgbClr val="A8183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800100" tIns="400050" rIns="800100" bIns="800100"/>
            <a:lstStyle>
              <a:lvl1pPr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sz="24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24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4275764" y="19108989"/>
              <a:ext cx="13674317" cy="595141"/>
            </a:xfrm>
            <a:prstGeom prst="rect">
              <a:avLst/>
            </a:prstGeom>
            <a:solidFill>
              <a:srgbClr val="A8183A"/>
            </a:solidFill>
            <a:ln w="76200" cap="flat" cmpd="sng" algn="ctr">
              <a:solidFill>
                <a:srgbClr val="A8183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anchor="b">
              <a:spAutoFit/>
            </a:bodyPr>
            <a:lstStyle>
              <a:lvl1pPr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ts val="4375"/>
                </a:spcBef>
                <a:spcAft>
                  <a:spcPts val="4375"/>
                </a:spcAft>
                <a:defRPr/>
              </a:pP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Recurring brain states of the mouse brain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2792830" y="4458167"/>
            <a:ext cx="13579599" cy="13200710"/>
            <a:chOff x="14215308" y="6134393"/>
            <a:chExt cx="13732099" cy="12001208"/>
          </a:xfrm>
        </p:grpSpPr>
        <p:sp>
          <p:nvSpPr>
            <p:cNvPr id="75" name="Text Box 7"/>
            <p:cNvSpPr txBox="1">
              <a:spLocks noChangeArrowheads="1"/>
            </p:cNvSpPr>
            <p:nvPr/>
          </p:nvSpPr>
          <p:spPr bwMode="auto">
            <a:xfrm>
              <a:off x="14215308" y="6134393"/>
              <a:ext cx="13732099" cy="12001208"/>
            </a:xfrm>
            <a:prstGeom prst="rect">
              <a:avLst/>
            </a:prstGeom>
            <a:noFill/>
            <a:ln w="76200" cap="flat" cmpd="sng" algn="ctr">
              <a:solidFill>
                <a:srgbClr val="A8183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800100" tIns="400050" rIns="800100" bIns="800100"/>
            <a:lstStyle>
              <a:lvl1pPr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sz="24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24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Box 88">
              <a:hlinkClick r:id="rId9" action="ppaction://hlinksldjump"/>
            </p:cNvPr>
            <p:cNvSpPr txBox="1"/>
            <p:nvPr/>
          </p:nvSpPr>
          <p:spPr>
            <a:xfrm>
              <a:off x="14270187" y="6186287"/>
              <a:ext cx="13677220" cy="690540"/>
            </a:xfrm>
            <a:prstGeom prst="rect">
              <a:avLst/>
            </a:prstGeom>
            <a:solidFill>
              <a:srgbClr val="A8183A"/>
            </a:solidFill>
            <a:ln w="76200" cap="flat" cmpd="sng" algn="ctr">
              <a:solidFill>
                <a:srgbClr val="A8183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anchor="b">
              <a:spAutoFit/>
            </a:bodyPr>
            <a:lstStyle>
              <a:lvl1pPr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ts val="4375"/>
                </a:spcBef>
                <a:spcAft>
                  <a:spcPts val="4375"/>
                </a:spcAft>
                <a:defRPr/>
              </a:pPr>
              <a:r>
                <a:rPr lang="en-US" sz="4200" b="1" dirty="0">
                  <a:solidFill>
                    <a:schemeClr val="bg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Identification of recurrent brain states </a:t>
              </a:r>
            </a:p>
          </p:txBody>
        </p:sp>
      </p:grpSp>
      <p:sp>
        <p:nvSpPr>
          <p:cNvPr id="145" name="Text Box 7"/>
          <p:cNvSpPr txBox="1">
            <a:spLocks noChangeArrowheads="1"/>
          </p:cNvSpPr>
          <p:nvPr/>
        </p:nvSpPr>
        <p:spPr bwMode="auto">
          <a:xfrm>
            <a:off x="40823535" y="4458168"/>
            <a:ext cx="9960483" cy="15831590"/>
          </a:xfrm>
          <a:prstGeom prst="rect">
            <a:avLst/>
          </a:prstGeom>
          <a:noFill/>
          <a:ln w="76200" cap="flat" cmpd="sng" algn="ctr">
            <a:solidFill>
              <a:srgbClr val="A8183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800100" tIns="400050" rIns="800100" bIns="800100"/>
          <a:lstStyle>
            <a:lvl1pPr eaLnBrk="0" hangingPunct="0"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sz="24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Text Box 7"/>
          <p:cNvSpPr txBox="1">
            <a:spLocks noChangeArrowheads="1"/>
          </p:cNvSpPr>
          <p:nvPr/>
        </p:nvSpPr>
        <p:spPr bwMode="auto">
          <a:xfrm>
            <a:off x="40837439" y="20615597"/>
            <a:ext cx="9946579" cy="4437468"/>
          </a:xfrm>
          <a:prstGeom prst="rect">
            <a:avLst/>
          </a:prstGeom>
          <a:noFill/>
          <a:ln w="76200" cap="flat" cmpd="sng" algn="ctr">
            <a:solidFill>
              <a:srgbClr val="A8183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800100" tIns="400050" rIns="800100" bIns="800100"/>
          <a:lstStyle>
            <a:lvl1pPr eaLnBrk="0" hangingPunct="0"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sz="24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80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6838900" y="343996"/>
            <a:ext cx="37297630" cy="353943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Brain-wide mapping of spontaneous network dynamics in the mouse brain</a:t>
            </a:r>
            <a:endParaRPr lang="en-US" sz="8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Gutierrez-Barragan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Stefano Panzeri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Alessandro Gozzi</a:t>
            </a:r>
            <a:r>
              <a:rPr lang="en-US" sz="4800" u="sng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endParaRPr lang="en-US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Istituto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Center for Neuroscience and Cognitive Systems @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 </a:t>
            </a: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CIMeC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Center for Mind/Brain Sciences, University of Trento,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61170" y="1550000"/>
            <a:ext cx="4910173" cy="2314907"/>
          </a:xfrm>
          <a:prstGeom prst="rect">
            <a:avLst/>
          </a:prstGeom>
          <a:noFill/>
        </p:spPr>
      </p:pic>
      <p:sp>
        <p:nvSpPr>
          <p:cNvPr id="146" name="TextBox 145"/>
          <p:cNvSpPr txBox="1"/>
          <p:nvPr/>
        </p:nvSpPr>
        <p:spPr>
          <a:xfrm>
            <a:off x="40859030" y="4478979"/>
            <a:ext cx="9911054" cy="738664"/>
          </a:xfrm>
          <a:prstGeom prst="rect">
            <a:avLst/>
          </a:prstGeom>
          <a:solidFill>
            <a:srgbClr val="A8183A"/>
          </a:solidFill>
          <a:ln w="76200" cap="flat" cmpd="sng" algn="ctr">
            <a:solidFill>
              <a:srgbClr val="A8183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b">
            <a:spAutoFit/>
          </a:bodyPr>
          <a:lstStyle>
            <a:lvl1pPr eaLnBrk="0" hangingPunct="0"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4375"/>
              </a:spcBef>
              <a:spcAft>
                <a:spcPts val="4375"/>
              </a:spcAft>
              <a:defRPr/>
            </a:pP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40894393" y="20662402"/>
            <a:ext cx="9853904" cy="738664"/>
          </a:xfrm>
          <a:prstGeom prst="rect">
            <a:avLst/>
          </a:prstGeom>
          <a:solidFill>
            <a:srgbClr val="A8183A"/>
          </a:solidFill>
          <a:ln w="76200" cap="flat" cmpd="sng" algn="ctr">
            <a:solidFill>
              <a:srgbClr val="A8183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b">
            <a:spAutoFit/>
          </a:bodyPr>
          <a:lstStyle>
            <a:lvl1pPr eaLnBrk="0" hangingPunct="0"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4375"/>
              </a:spcBef>
              <a:spcAft>
                <a:spcPts val="4375"/>
              </a:spcAft>
              <a:defRPr/>
            </a:pP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1086231" y="5725126"/>
            <a:ext cx="10992298" cy="1172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Resting-state fMRI (rsfMRI) is widely used to map the brain’s functional organization at the macroscale.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Human studies have described dynamic reconfiguration of rsfMRI connectivity networks via temporally-windowed correlations. 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Are these reconfigurations stochastic and temporally unstructured, or do they reflect (partly) regular or oscillatory interactions between brain systems?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What neural systems are affected by this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phenoemon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  and what is their exact neuroanatomical distribution? </a:t>
            </a:r>
          </a:p>
          <a:p>
            <a:pPr marL="444500" indent="-444500" algn="just">
              <a:buFont typeface="Wingdings" panose="05000000000000000000" pitchFamily="2" charset="2"/>
              <a:buChar char="§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Here we used frame-wise clustering of spontaneous BOLD fMRI to map and describe the dynamics of spontaneous network activity in the mouse brain </a:t>
            </a:r>
          </a:p>
          <a:p>
            <a:pPr marL="444500" indent="-444500" algn="just">
              <a:buFont typeface="Wingdings" panose="05000000000000000000" pitchFamily="2" charset="2"/>
              <a:buChar char="§"/>
            </a:pPr>
            <a:endParaRPr lang="en-GB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We describe a reproducible set of recurrent brain states encompassing previously defined mouse rsfMRI connectivity networks, which happen at specific phases of global fMRI signal oscillations. </a:t>
            </a:r>
          </a:p>
          <a:p>
            <a:pPr marL="444500" indent="-444500" algn="just">
              <a:buFont typeface="Wingdings" panose="05000000000000000000" pitchFamily="2" charset="2"/>
              <a:buChar char="§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41111204" y="5610754"/>
            <a:ext cx="9221129" cy="1425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We describe an approach for mapping recurrent brain states in the mouse brain with voxel-wise resolution at the group and subject level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The approach does not entail the need to use pre-imposed regional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parcellations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, or correlation windows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Our findings reveal that brain-wide functional states of the mouse brain encompass previously defined connectivity networks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The identified states are characterized by weakly-coupled oscillatory activity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These results provide a novel interpretative framework for the emergence and organization of brain-wide network dynamics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TextBox 118">
            <a:hlinkClick r:id="rId12" action="ppaction://hlinksldjump"/>
          </p:cNvPr>
          <p:cNvSpPr txBox="1"/>
          <p:nvPr/>
        </p:nvSpPr>
        <p:spPr>
          <a:xfrm>
            <a:off x="941202" y="18703055"/>
            <a:ext cx="11296077" cy="11041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Resting-state fMRI.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40 male C57BI6/J-mice were scanned under shallow halothane anesthesia (0.75%) and artificial ventilation on a 7T-MRI scanner 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Sforazzini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et al., 2014) for 30 min (1500 time-points). Data were pre-processed as previously described (Liska et al., 2017).  </a:t>
            </a:r>
          </a:p>
          <a:p>
            <a:endParaRPr lang="en-US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Data analysis.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We employed a clustering analysis to identify BOLD fMRI frames exhibiting congruent patterns of spontaneous BOLD-activity (CAPs). Concatenated frames were clustered according to their spatial-similarity using k-means++.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CAP dynamics.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For each CAP we computed its spatial correlation with each fMRI-frame to obtain CAP-to-frame correlations (CFC) time-series for each subject. We next computed the power-spectrum of these correlations. CAP occurrence within GS oscillations were assessed by computing the GS’s instantaneous phase and used circular statistics to measure the probability distribution of GS-phases at each CAP’s occurrence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it-IT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/>
          <a:srcRect l="1962" t="2249" b="40236"/>
          <a:stretch/>
        </p:blipFill>
        <p:spPr>
          <a:xfrm>
            <a:off x="13303418" y="6948052"/>
            <a:ext cx="13069012" cy="4653302"/>
          </a:xfrm>
          <a:prstGeom prst="snip2SameRect">
            <a:avLst>
              <a:gd name="adj1" fmla="val 16667"/>
              <a:gd name="adj2" fmla="val 17485"/>
            </a:avLst>
          </a:prstGeom>
        </p:spPr>
      </p:pic>
      <p:sp>
        <p:nvSpPr>
          <p:cNvPr id="78" name="TextBox 77"/>
          <p:cNvSpPr txBox="1"/>
          <p:nvPr/>
        </p:nvSpPr>
        <p:spPr>
          <a:xfrm>
            <a:off x="13632990" y="12251888"/>
            <a:ext cx="1187320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To identify recurrent brain states, we classified fMRI frames into clusters according to their spatial similarity and then averaged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/>
          <a:srcRect l="23" t="1909" r="-1" b="35686"/>
          <a:stretch/>
        </p:blipFill>
        <p:spPr>
          <a:xfrm>
            <a:off x="12909913" y="19096659"/>
            <a:ext cx="13442807" cy="9531115"/>
          </a:xfrm>
          <a:prstGeom prst="snip2SameRect">
            <a:avLst>
              <a:gd name="adj1" fmla="val 7248"/>
              <a:gd name="adj2" fmla="val 5831"/>
            </a:avLst>
          </a:prstGeom>
        </p:spPr>
      </p:pic>
      <p:grpSp>
        <p:nvGrpSpPr>
          <p:cNvPr id="74" name="Group 73"/>
          <p:cNvGrpSpPr/>
          <p:nvPr/>
        </p:nvGrpSpPr>
        <p:grpSpPr>
          <a:xfrm>
            <a:off x="26862063" y="17942540"/>
            <a:ext cx="13582184" cy="10491423"/>
            <a:chOff x="14233300" y="19088867"/>
            <a:chExt cx="13732099" cy="8800218"/>
          </a:xfrm>
        </p:grpSpPr>
        <p:sp>
          <p:nvSpPr>
            <p:cNvPr id="76" name="Text Box 7"/>
            <p:cNvSpPr txBox="1">
              <a:spLocks noChangeArrowheads="1"/>
            </p:cNvSpPr>
            <p:nvPr/>
          </p:nvSpPr>
          <p:spPr bwMode="auto">
            <a:xfrm>
              <a:off x="14233300" y="19088867"/>
              <a:ext cx="13732099" cy="8800218"/>
            </a:xfrm>
            <a:prstGeom prst="rect">
              <a:avLst/>
            </a:prstGeom>
            <a:noFill/>
            <a:ln w="76200" cap="flat" cmpd="sng" algn="ctr">
              <a:solidFill>
                <a:srgbClr val="A8183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800100" tIns="400050" rIns="800100" bIns="800100"/>
            <a:lstStyle>
              <a:lvl1pPr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sz="24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24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241749" y="19108944"/>
              <a:ext cx="13698789" cy="593776"/>
            </a:xfrm>
            <a:prstGeom prst="rect">
              <a:avLst/>
            </a:prstGeom>
            <a:solidFill>
              <a:srgbClr val="A8183A"/>
            </a:solidFill>
            <a:ln w="76200" cap="flat" cmpd="sng" algn="ctr">
              <a:solidFill>
                <a:srgbClr val="A8183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anchor="b">
              <a:spAutoFit/>
            </a:bodyPr>
            <a:lstStyle>
              <a:lvl1pPr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ts val="4375"/>
                </a:spcBef>
                <a:spcAft>
                  <a:spcPts val="4375"/>
                </a:spcAft>
                <a:defRPr/>
              </a:pP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Brain state evolution  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6869443" y="4454005"/>
            <a:ext cx="13574804" cy="13204872"/>
            <a:chOff x="14215308" y="6134393"/>
            <a:chExt cx="13732099" cy="12001208"/>
          </a:xfrm>
        </p:grpSpPr>
        <p:sp>
          <p:nvSpPr>
            <p:cNvPr id="84" name="Text Box 7"/>
            <p:cNvSpPr txBox="1">
              <a:spLocks noChangeArrowheads="1"/>
            </p:cNvSpPr>
            <p:nvPr/>
          </p:nvSpPr>
          <p:spPr bwMode="auto">
            <a:xfrm>
              <a:off x="14215308" y="6134393"/>
              <a:ext cx="13732099" cy="12001208"/>
            </a:xfrm>
            <a:prstGeom prst="rect">
              <a:avLst/>
            </a:prstGeom>
            <a:noFill/>
            <a:ln w="76200" cap="flat" cmpd="sng" algn="ctr">
              <a:solidFill>
                <a:srgbClr val="A8183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800100" tIns="400050" rIns="800100" bIns="800100"/>
            <a:lstStyle>
              <a:lvl1pPr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sz="24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24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Box 84">
              <a:hlinkClick r:id="rId9" action="ppaction://hlinksldjump"/>
            </p:cNvPr>
            <p:cNvSpPr txBox="1"/>
            <p:nvPr/>
          </p:nvSpPr>
          <p:spPr>
            <a:xfrm>
              <a:off x="14221292" y="6134836"/>
              <a:ext cx="13716000" cy="738664"/>
            </a:xfrm>
            <a:prstGeom prst="rect">
              <a:avLst/>
            </a:prstGeom>
            <a:solidFill>
              <a:srgbClr val="A8183A"/>
            </a:solidFill>
            <a:ln w="76200" cap="flat" cmpd="sng" algn="ctr">
              <a:solidFill>
                <a:srgbClr val="A8183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b">
              <a:spAutoFit/>
            </a:bodyPr>
            <a:lstStyle>
              <a:lvl1pPr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00063" algn="l"/>
                </a:tabLst>
                <a:defRPr sz="32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ts val="4375"/>
                </a:spcBef>
                <a:spcAft>
                  <a:spcPts val="4375"/>
                </a:spcAft>
                <a:defRPr/>
              </a:pPr>
              <a:r>
                <a:rPr lang="en-US" sz="4200" b="1" dirty="0">
                  <a:solidFill>
                    <a:schemeClr val="bg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Brain states exhibit oscillatory behavior </a:t>
              </a:r>
            </a:p>
          </p:txBody>
        </p:sp>
      </p:grpSp>
      <p:pic>
        <p:nvPicPr>
          <p:cNvPr id="97" name="Picture 96"/>
          <p:cNvPicPr/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7" b="59217"/>
          <a:stretch/>
        </p:blipFill>
        <p:spPr bwMode="auto">
          <a:xfrm>
            <a:off x="27479863" y="7097219"/>
            <a:ext cx="12665084" cy="3932952"/>
          </a:xfrm>
          <a:prstGeom prst="rect">
            <a:avLst/>
          </a:prstGeom>
          <a:noFill/>
        </p:spPr>
      </p:pic>
      <p:pic>
        <p:nvPicPr>
          <p:cNvPr id="98" name="Picture 97"/>
          <p:cNvPicPr/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1"/>
          <a:stretch/>
        </p:blipFill>
        <p:spPr bwMode="auto">
          <a:xfrm>
            <a:off x="27561787" y="12366866"/>
            <a:ext cx="12501236" cy="4851450"/>
          </a:xfrm>
          <a:prstGeom prst="rect">
            <a:avLst/>
          </a:prstGeom>
          <a:noFill/>
        </p:spPr>
      </p:pic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13"/>
          <a:srcRect l="705" t="67739" r="-705" b="-6297"/>
          <a:stretch/>
        </p:blipFill>
        <p:spPr>
          <a:xfrm>
            <a:off x="13425761" y="14332297"/>
            <a:ext cx="12615816" cy="2952332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13620695" y="5725126"/>
            <a:ext cx="11873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Single rsfMRI frames contain information about network dynamics and interaction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7574631" y="11141912"/>
            <a:ext cx="11873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Brain states occur at different phases of global fMRI signal oscillations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27601805" y="5803436"/>
            <a:ext cx="11873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Evolution of brain states exhibit band-limited oscillatory behavior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7953" y="18993527"/>
            <a:ext cx="4719580" cy="47195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496" y="19037102"/>
            <a:ext cx="4484564" cy="44845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993" y="19218411"/>
            <a:ext cx="3835270" cy="3835270"/>
          </a:xfrm>
          <a:prstGeom prst="rect">
            <a:avLst/>
          </a:prstGeom>
        </p:spPr>
      </p:pic>
      <p:pic>
        <p:nvPicPr>
          <p:cNvPr id="14" name="CAP2_vid_saggital_x8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 rot="5648220">
            <a:off x="31377983" y="23105946"/>
            <a:ext cx="4761490" cy="4761490"/>
          </a:xfrm>
          <a:prstGeom prst="rect">
            <a:avLst/>
          </a:prstGeom>
        </p:spPr>
      </p:pic>
      <p:pic>
        <p:nvPicPr>
          <p:cNvPr id="15" name="CAP2_vid_coronal_z5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21"/>
          <a:srcRect l="13394" r="10165" b="23321"/>
          <a:stretch/>
        </p:blipFill>
        <p:spPr>
          <a:xfrm>
            <a:off x="27466113" y="23053681"/>
            <a:ext cx="3739454" cy="3872262"/>
          </a:xfrm>
          <a:prstGeom prst="rect">
            <a:avLst/>
          </a:prstGeom>
        </p:spPr>
      </p:pic>
      <p:pic>
        <p:nvPicPr>
          <p:cNvPr id="18" name="CAP2_vid_horizontal_y7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6100725" y="23158358"/>
            <a:ext cx="4132004" cy="413200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0450997" y="26696959"/>
            <a:ext cx="1469498" cy="115008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38675449" y="26620561"/>
            <a:ext cx="1469498" cy="115008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 Box 7"/>
          <p:cNvSpPr txBox="1">
            <a:spLocks noChangeArrowheads="1"/>
          </p:cNvSpPr>
          <p:nvPr/>
        </p:nvSpPr>
        <p:spPr bwMode="auto">
          <a:xfrm>
            <a:off x="40837243" y="25370812"/>
            <a:ext cx="9946775" cy="3084239"/>
          </a:xfrm>
          <a:prstGeom prst="rect">
            <a:avLst/>
          </a:prstGeom>
          <a:noFill/>
          <a:ln w="76200" cap="flat" cmpd="sng" algn="ctr">
            <a:solidFill>
              <a:srgbClr val="A8183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800100" tIns="400050" rIns="800100" bIns="800100"/>
          <a:lstStyle>
            <a:lvl1pPr eaLnBrk="0" hangingPunct="0"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sz="24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0901644" y="25370812"/>
            <a:ext cx="9854098" cy="738664"/>
          </a:xfrm>
          <a:prstGeom prst="rect">
            <a:avLst/>
          </a:prstGeom>
          <a:solidFill>
            <a:srgbClr val="A8183A"/>
          </a:solidFill>
          <a:ln w="76200" cap="flat" cmpd="sng" algn="ctr">
            <a:solidFill>
              <a:srgbClr val="A8183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b">
            <a:spAutoFit/>
          </a:bodyPr>
          <a:lstStyle>
            <a:lvl1pPr eaLnBrk="0" hangingPunct="0"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500063" algn="l"/>
              </a:tabLs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4375"/>
              </a:spcBef>
              <a:spcAft>
                <a:spcPts val="4375"/>
              </a:spcAft>
              <a:defRPr/>
            </a:pP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Acknowlegements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1768" y="417117"/>
            <a:ext cx="3214543" cy="361110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40837243" y="21623975"/>
            <a:ext cx="9946775" cy="501675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Sforazzini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Neuroimage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87, 403–415 (2014).</a:t>
            </a:r>
          </a:p>
          <a:p>
            <a:pPr marL="514350" indent="-514350"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Liska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Cereb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Cortex 1–13 (2017).</a:t>
            </a:r>
          </a:p>
          <a:p>
            <a:pPr marL="514350" indent="-514350"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Gozzi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Schwarz.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Neuroimage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127, 496–509 (2016).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Liu 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Duyn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Proc. Natl. Acad. Sci. 110, 4392–4397 (2013).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Tagliazucchi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Front.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Neurosci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. 10, 1–13 (2016).</a:t>
            </a:r>
          </a:p>
          <a:p>
            <a:pPr marL="514350" indent="-514350">
              <a:buAutoNum type="arabicPeriod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Liang et al.,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Neuroimage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104, 89–99 (2015).</a:t>
            </a:r>
          </a:p>
          <a:p>
            <a:pPr marL="514350" indent="-514350">
              <a:buAutoNum type="arabicPeriod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Allen et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ak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Cereb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Cortex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24, 663–676 (2014).</a:t>
            </a:r>
          </a:p>
          <a:p>
            <a:pPr marL="514350" indent="-514350">
              <a:buAutoNum type="arabicPeriod"/>
            </a:pP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Eschenko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et al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Cereb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Cortex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22, 426–435 (2012).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1109179" y="26255773"/>
            <a:ext cx="94167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A.G. acknowledges funding from the Simons Foundation (SFARI 314688 and 400101, A.G.) and Brain and Behavior Foundation (2017 NARSAD independent Investigator Grant).</a:t>
            </a:r>
          </a:p>
        </p:txBody>
      </p:sp>
    </p:spTree>
    <p:extLst>
      <p:ext uri="{BB962C8B-B14F-4D97-AF65-F5344CB8AC3E}">
        <p14:creationId xmlns:p14="http://schemas.microsoft.com/office/powerpoint/2010/main" val="52362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86300"/>
            <a:ext cx="51206400" cy="241173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70" y="20021550"/>
            <a:ext cx="5543550" cy="5543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79" y="8972550"/>
            <a:ext cx="5543550" cy="5543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70" y="14516100"/>
            <a:ext cx="5543550" cy="5543550"/>
          </a:xfrm>
          <a:prstGeom prst="rect">
            <a:avLst/>
          </a:prstGeom>
        </p:spPr>
      </p:pic>
      <p:pic>
        <p:nvPicPr>
          <p:cNvPr id="7" name="CAP1_vid_saggital_x8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30"/>
          <a:srcRect r="18061"/>
          <a:stretch/>
        </p:blipFill>
        <p:spPr>
          <a:xfrm rot="5400000">
            <a:off x="7286177" y="19527838"/>
            <a:ext cx="4479925" cy="5467350"/>
          </a:xfrm>
          <a:prstGeom prst="rect">
            <a:avLst/>
          </a:prstGeom>
        </p:spPr>
      </p:pic>
      <p:pic>
        <p:nvPicPr>
          <p:cNvPr id="8" name="CAP1_vid_coronal_z5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31"/>
          <a:srcRect r="13759" b="8507"/>
          <a:stretch/>
        </p:blipFill>
        <p:spPr>
          <a:xfrm>
            <a:off x="6661820" y="9184848"/>
            <a:ext cx="4715096" cy="5002212"/>
          </a:xfrm>
          <a:prstGeom prst="rect">
            <a:avLst/>
          </a:prstGeom>
        </p:spPr>
      </p:pic>
      <p:pic>
        <p:nvPicPr>
          <p:cNvPr id="11" name="CAP1_vid_horizontal_y7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32"/>
          <a:srcRect r="18637"/>
          <a:stretch/>
        </p:blipFill>
        <p:spPr>
          <a:xfrm>
            <a:off x="6792465" y="14554200"/>
            <a:ext cx="4448396" cy="5467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42921" y="7607701"/>
            <a:ext cx="4106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 1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CAP2_vid_saggital_x88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33"/>
          <a:srcRect r="21545"/>
          <a:stretch/>
        </p:blipFill>
        <p:spPr>
          <a:xfrm rot="5400000">
            <a:off x="19704294" y="19383589"/>
            <a:ext cx="4289425" cy="54673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782" y="8828301"/>
            <a:ext cx="5543550" cy="55435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782" y="14409951"/>
            <a:ext cx="5543550" cy="55435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782" y="19877301"/>
            <a:ext cx="5543550" cy="5543550"/>
          </a:xfrm>
          <a:prstGeom prst="rect">
            <a:avLst/>
          </a:prstGeom>
        </p:spPr>
      </p:pic>
      <p:pic>
        <p:nvPicPr>
          <p:cNvPr id="17" name="CAP2_vid_coronal_z51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37"/>
          <a:srcRect r="17115"/>
          <a:stretch/>
        </p:blipFill>
        <p:spPr>
          <a:xfrm>
            <a:off x="19115332" y="8808030"/>
            <a:ext cx="4531632" cy="5467350"/>
          </a:xfrm>
          <a:prstGeom prst="rect">
            <a:avLst/>
          </a:prstGeom>
        </p:spPr>
      </p:pic>
      <p:pic>
        <p:nvPicPr>
          <p:cNvPr id="18" name="CAP2_vid_horizontal_y74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 rotWithShape="1">
          <a:blip r:embed="rId38"/>
          <a:srcRect r="12705"/>
          <a:stretch/>
        </p:blipFill>
        <p:spPr>
          <a:xfrm>
            <a:off x="19115332" y="14371851"/>
            <a:ext cx="4772716" cy="546735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461170" y="7048500"/>
            <a:ext cx="10844285" cy="185166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7062252" y="7607701"/>
            <a:ext cx="4106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 2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3737601" y="7048500"/>
            <a:ext cx="10921281" cy="185166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9415679" y="7607701"/>
            <a:ext cx="4106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 3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1934925" y="7607701"/>
            <a:ext cx="4106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 4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9128" y="8972550"/>
            <a:ext cx="5543550" cy="55435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8601" y="14371851"/>
            <a:ext cx="5543550" cy="554355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3241" y="19847352"/>
            <a:ext cx="5543550" cy="5543550"/>
          </a:xfrm>
          <a:prstGeom prst="rect">
            <a:avLst/>
          </a:prstGeom>
        </p:spPr>
      </p:pic>
      <p:pic>
        <p:nvPicPr>
          <p:cNvPr id="52" name="CAP3_vid_coronal_z72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42"/>
          <a:srcRect r="13720"/>
          <a:stretch/>
        </p:blipFill>
        <p:spPr>
          <a:xfrm>
            <a:off x="31325361" y="8969955"/>
            <a:ext cx="4717239" cy="5467350"/>
          </a:xfrm>
          <a:prstGeom prst="rect">
            <a:avLst/>
          </a:prstGeom>
        </p:spPr>
      </p:pic>
      <p:pic>
        <p:nvPicPr>
          <p:cNvPr id="53" name="CAP3_vid_horizontal_y77">
            <a:hlinkClick r:id="" action="ppaction://media"/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 rotWithShape="1">
          <a:blip r:embed="rId43"/>
          <a:srcRect r="13917"/>
          <a:stretch/>
        </p:blipFill>
        <p:spPr>
          <a:xfrm>
            <a:off x="31374233" y="14367882"/>
            <a:ext cx="4706467" cy="5467350"/>
          </a:xfrm>
          <a:prstGeom prst="rect">
            <a:avLst/>
          </a:prstGeom>
        </p:spPr>
      </p:pic>
      <p:pic>
        <p:nvPicPr>
          <p:cNvPr id="54" name="CAP3_vid_saggital_x88">
            <a:hlinkClick r:id="" action="ppaction://media"/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 rotWithShape="1">
          <a:blip r:embed="rId44"/>
          <a:srcRect r="23635"/>
          <a:stretch/>
        </p:blipFill>
        <p:spPr>
          <a:xfrm rot="5400000">
            <a:off x="32318790" y="19527838"/>
            <a:ext cx="4175125" cy="5467350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26091028" y="7048500"/>
            <a:ext cx="10921281" cy="185166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CAP4_vid_saggital_x88">
            <a:hlinkClick r:id="" action="ppaction://media"/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 rotWithShape="1">
          <a:blip r:embed="rId45"/>
          <a:srcRect r="15331"/>
          <a:stretch/>
        </p:blipFill>
        <p:spPr>
          <a:xfrm rot="5400000">
            <a:off x="44718819" y="19602450"/>
            <a:ext cx="4629150" cy="54673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169" y="8969955"/>
            <a:ext cx="5543550" cy="554355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169" y="14513505"/>
            <a:ext cx="5543550" cy="554355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169" y="19942252"/>
            <a:ext cx="5543550" cy="5543550"/>
          </a:xfrm>
          <a:prstGeom prst="rect">
            <a:avLst/>
          </a:prstGeom>
        </p:spPr>
      </p:pic>
      <p:pic>
        <p:nvPicPr>
          <p:cNvPr id="59" name="CAP4_vid_coronal_z72">
            <a:hlinkClick r:id="" action="ppaction://media"/>
          </p:cNvPr>
          <p:cNvPicPr>
            <a:picLocks noChangeAspect="1"/>
          </p:cNvPicPr>
          <p:nvPr>
            <a:vide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 rotWithShape="1">
          <a:blip r:embed="rId49"/>
          <a:srcRect r="15296"/>
          <a:stretch/>
        </p:blipFill>
        <p:spPr>
          <a:xfrm>
            <a:off x="43946448" y="8808030"/>
            <a:ext cx="4631052" cy="5467350"/>
          </a:xfrm>
          <a:prstGeom prst="rect">
            <a:avLst/>
          </a:prstGeom>
        </p:spPr>
      </p:pic>
      <p:pic>
        <p:nvPicPr>
          <p:cNvPr id="60" name="CAP4_vid_horizontal_y77">
            <a:hlinkClick r:id="" action="ppaction://media"/>
          </p:cNvPr>
          <p:cNvPicPr>
            <a:picLocks noChangeAspect="1"/>
          </p:cNvPicPr>
          <p:nvPr>
            <a:vide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 rotWithShape="1">
          <a:blip r:embed="rId50"/>
          <a:srcRect r="16462"/>
          <a:stretch/>
        </p:blipFill>
        <p:spPr>
          <a:xfrm>
            <a:off x="43819672" y="14389321"/>
            <a:ext cx="4567328" cy="5467350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38610274" y="7048500"/>
            <a:ext cx="10921281" cy="185166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180">
            <a:hlinkClick r:id="rId51" action="ppaction://hlinksldjump"/>
          </p:cNvPr>
          <p:cNvSpPr>
            <a:spLocks noChangeArrowheads="1"/>
          </p:cNvSpPr>
          <p:nvPr/>
        </p:nvSpPr>
        <p:spPr bwMode="auto">
          <a:xfrm>
            <a:off x="6648818" y="558255"/>
            <a:ext cx="37297630" cy="353943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Brain-wide mapping of spontaneous network dynamics in the mouse brain</a:t>
            </a:r>
            <a:endParaRPr lang="en-US" sz="8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Gutierrez-Barragan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Stefano Panzeri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Alessandro Gozzi</a:t>
            </a:r>
            <a:r>
              <a:rPr lang="en-US" sz="4800" u="sng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endParaRPr lang="en-US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Istituto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Center for Neuroscience and Cognitive Systems @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 </a:t>
            </a: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CIMeC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Center for Mind/Brain Sciences, University of Trento,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Italy. 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45220194" y="1215413"/>
            <a:ext cx="4910173" cy="2314907"/>
          </a:xfrm>
          <a:prstGeom prst="rect">
            <a:avLst/>
          </a:prstGeom>
          <a:noFill/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676172" y="964670"/>
            <a:ext cx="3214543" cy="36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2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00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0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20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00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20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20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4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53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59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65" repeatCount="indefinite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71" repeatCount="indefinite" fill="hold" display="0">
                  <p:stCondLst>
                    <p:cond delay="indefinite"/>
                  </p:stCondLst>
                </p:cTn>
                <p:tgtEl>
                  <p:spTgt spid="53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video>
              <p:cMediaNode vol="80000">
                <p:cTn id="77" repeatCount="indefinite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video>
              <p:cMediaNode vol="80000">
                <p:cTn id="83" repeatCount="indefinite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8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video>
              <p:cMediaNode vol="80000">
                <p:cTn id="89" repeatCount="indefinite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video>
              <p:cMediaNode vol="80000">
                <p:cTn id="95" repeatCount="indefinite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0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215925" y="5295999"/>
            <a:ext cx="14703064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7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Instantaneous phase of the fMRI GS</a:t>
            </a:r>
            <a:endParaRPr lang="en-US" sz="7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970494" y="5364683"/>
            <a:ext cx="16296449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7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fMRI GS phase distribution at each state</a:t>
            </a:r>
            <a:endParaRPr lang="en-US" sz="7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755407" y="25433645"/>
            <a:ext cx="4484033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43000" indent="-1143000" algn="ctr">
              <a:buFont typeface="Wingdings" panose="05000000000000000000" pitchFamily="2" charset="2"/>
              <a:buChar char="à"/>
            </a:pPr>
            <a:r>
              <a:rPr lang="en-US" sz="8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The identified </a:t>
            </a:r>
            <a:r>
              <a:rPr lang="en-US" sz="8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 exhibit significant phase-locking to fMRI GS oscillations</a:t>
            </a:r>
          </a:p>
          <a:p>
            <a:pPr marL="1143000" indent="-1143000" algn="ctr">
              <a:buFont typeface="Wingdings" panose="05000000000000000000" pitchFamily="2" charset="2"/>
              <a:buChar char="à"/>
            </a:pPr>
            <a:r>
              <a:rPr lang="en-US" sz="8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 Signal as a “reference clock” for brain state evolution? </a:t>
            </a: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486" y="6465550"/>
            <a:ext cx="41558457" cy="17767836"/>
          </a:xfrm>
          <a:prstGeom prst="rect">
            <a:avLst/>
          </a:prstGeom>
        </p:spPr>
      </p:pic>
      <p:sp>
        <p:nvSpPr>
          <p:cNvPr id="11" name="Rectangle 18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775105" y="1111556"/>
            <a:ext cx="37297630" cy="353943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Brain-wide mapping of spontaneous network dynamics in the mouse brain</a:t>
            </a:r>
            <a:endParaRPr lang="en-US" sz="8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Gutierrez-Barragan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Stefano Panzeri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Alessandro Gozzi</a:t>
            </a:r>
            <a:r>
              <a:rPr lang="en-US" sz="4800" u="sng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endParaRPr lang="en-US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Istituto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Center for Neuroscience and Cognitive Systems @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 </a:t>
            </a: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CIMeC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Center for Mind/Brain Sciences, University of Trento,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220194" y="1215413"/>
            <a:ext cx="4910173" cy="2314907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172" y="964670"/>
            <a:ext cx="3214543" cy="36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02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Box 274"/>
          <p:cNvSpPr txBox="1"/>
          <p:nvPr/>
        </p:nvSpPr>
        <p:spPr>
          <a:xfrm>
            <a:off x="1080170" y="4920139"/>
            <a:ext cx="48234600" cy="238834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Datasets. </a:t>
            </a:r>
          </a:p>
          <a:p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C57BI6/J-mice were scanned under shallow halothane anesthesia (0.75%) and artificial ventilation. All experiments were performed in accordance with Italian regulations governing animal welfare and protection.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174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1: 40 subjects, 500 volumes.</a:t>
            </a:r>
          </a:p>
          <a:p>
            <a:pPr marL="249174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1 subset: 20 subjects, 1500 volumes.</a:t>
            </a:r>
          </a:p>
          <a:p>
            <a:pPr marL="249174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2: 41 subjects, 300 volumes. </a:t>
            </a:r>
          </a:p>
          <a:p>
            <a:pPr marL="2491740" lvl="1" indent="-57150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Scanning parameters.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7T-MRI Bruker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PharmaScan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Mice were scanned using a single-shot EPI sequence (TR/TE-1200/15ms, flip-angle 30°, FOV 2×2 cm2, matrix 100×100, 24 coronal slices, slice thickness 0.50mm).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Preprocessing Pipeline. </a:t>
            </a:r>
          </a:p>
          <a:p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174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 BOLD time-series were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despiked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(AFNI/ 3dDespike)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volumes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motion-corrected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(AFNI/3dvolreg);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spatially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an in-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C57Bl/6J mouse brain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template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Sforazzini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2014) (FSL/FLIRT, 12 DOF).</a:t>
            </a:r>
          </a:p>
          <a:p>
            <a:pPr lvl="1"/>
            <a:endParaRPr lang="it-IT" sz="4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1740" lvl="1" indent="-571500">
              <a:buFont typeface="Arial" panose="020B0604020202020204" pitchFamily="34" charset="0"/>
              <a:buChar char="•"/>
            </a:pP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0.1 x 0.1 x 0,5 mm</a:t>
            </a:r>
            <a:r>
              <a:rPr lang="it-IT" sz="60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(192 x 192 x 24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voxels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Head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traces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ventricular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signals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averaged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voxels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 a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manually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drawn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ventricular-mask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regressed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 of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voxel’s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time-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(AFNI/3DDeconvolve). </a:t>
            </a:r>
          </a:p>
          <a:p>
            <a:pPr marL="2491740" lvl="1" indent="-571500">
              <a:buFont typeface="Arial" panose="020B0604020202020204" pitchFamily="34" charset="0"/>
              <a:buChar char="•"/>
            </a:pPr>
            <a:endParaRPr lang="it-IT" sz="3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1740" lvl="1" indent="-571500">
              <a:buFont typeface="Arial" panose="020B0604020202020204" pitchFamily="34" charset="0"/>
              <a:buChar char="•"/>
            </a:pP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Signals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bandpass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filtered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0.01-0.1 Hz (AFNI/3dBandpass), and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volumes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spatially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smoothed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(AFNI/3dmerge,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Gaussian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kernel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of full-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width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-maximum of 0.5 mm).</a:t>
            </a:r>
          </a:p>
          <a:p>
            <a:pPr marL="2491740" lvl="1" indent="-571500">
              <a:buFont typeface="Arial" panose="020B0604020202020204" pitchFamily="34" charset="0"/>
              <a:buChar char="•"/>
            </a:pPr>
            <a:endParaRPr lang="it-IT" sz="3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1740" lvl="1" indent="-571500">
              <a:buFont typeface="Arial" panose="020B0604020202020204" pitchFamily="34" charset="0"/>
              <a:buChar char="•"/>
            </a:pP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Signals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z-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scores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the global-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computed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the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in-brain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voxels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template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time-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491740" lvl="1" indent="-571500">
              <a:buFont typeface="Arial" panose="020B0604020202020204" pitchFamily="34" charset="0"/>
              <a:buChar char="•"/>
            </a:pPr>
            <a:endParaRPr lang="it-IT" sz="4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91740" lvl="1" indent="-571500">
              <a:buFont typeface="Arial" panose="020B0604020202020204" pitchFamily="34" charset="0"/>
              <a:buChar char="•"/>
            </a:pP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clustering</a:t>
            </a:r>
            <a:r>
              <a:rPr lang="it-IT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frames from all subjects were masked to admit only the top 10% highest and 5% lowest signal values, as in Liu et al. (2013).</a:t>
            </a:r>
            <a:endParaRPr lang="it-IT" sz="6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80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6711310" y="1047761"/>
            <a:ext cx="37297630" cy="353943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Brain-wide mapping of spontaneous network dynamics in the mouse brain</a:t>
            </a:r>
            <a:endParaRPr lang="en-US" sz="8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Gutierrez-Barragan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Stefano Panzeri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Alessandro Gozzi</a:t>
            </a:r>
            <a:r>
              <a:rPr lang="en-US" sz="4800" u="sng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endParaRPr lang="en-US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Istituto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Center for Neuroscience and Cognitive Systems @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 </a:t>
            </a: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CIMeC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Center for Mind/Brain Sciences, University of Trento,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56399" y="1151618"/>
            <a:ext cx="4910173" cy="2314907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377" y="900875"/>
            <a:ext cx="3214543" cy="36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45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1187" y="6515100"/>
            <a:ext cx="19453055" cy="14542939"/>
          </a:xfrm>
          <a:prstGeom prst="rect">
            <a:avLst/>
          </a:prstGeom>
        </p:spPr>
      </p:pic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3904366" y="22947363"/>
            <a:ext cx="2662641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00200" indent="-1600200">
              <a:buFont typeface="Wingdings" panose="05000000000000000000" pitchFamily="2" charset="2"/>
              <a:buChar char="à"/>
            </a:pPr>
            <a:r>
              <a:rPr lang="en-US" sz="7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Marginal motion in sedated mice</a:t>
            </a:r>
          </a:p>
          <a:p>
            <a:pPr marL="1600200" indent="-1600200">
              <a:buFont typeface="Wingdings" panose="05000000000000000000" pitchFamily="2" charset="2"/>
              <a:buChar char="à"/>
            </a:pPr>
            <a:r>
              <a:rPr lang="en-US" sz="7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 CAP predominantly associated to “high motion frames”</a:t>
            </a:r>
          </a:p>
          <a:p>
            <a:pPr marL="1600200" indent="-1600200">
              <a:buFont typeface="Wingdings" panose="05000000000000000000" pitchFamily="2" charset="2"/>
              <a:buChar char="à"/>
            </a:pPr>
            <a:r>
              <a:rPr lang="en-US" sz="7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fMRI frame censoring (0.05 and 0.01 mm) does not affect CAP detection</a:t>
            </a:r>
            <a:endParaRPr lang="en-US" sz="7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8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775105" y="1111556"/>
            <a:ext cx="37297630" cy="353943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Brain-wide mapping of spontaneous network dynamics in the mouse brain</a:t>
            </a:r>
            <a:endParaRPr lang="en-US" sz="8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Gutierrez-Barragan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Stefano Panzeri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Alessandro Gozzi</a:t>
            </a:r>
            <a:r>
              <a:rPr lang="en-US" sz="4800" u="sng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endParaRPr lang="en-US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Istituto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Center for Neuroscience and Cognitive Systems @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 </a:t>
            </a: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CIMeC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Center for Mind/Brain Sciences, University of Trento,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20194" y="1215413"/>
            <a:ext cx="4910173" cy="2314907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172" y="964670"/>
            <a:ext cx="3214543" cy="36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80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12777025" y="23367987"/>
            <a:ext cx="281423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00200" indent="-1600200"/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CAP – anti-CAP oscillations are anti-correlated</a:t>
            </a:r>
            <a:endParaRPr lang="en-US" sz="9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982" y="7277100"/>
            <a:ext cx="48086541" cy="13868400"/>
          </a:xfrm>
          <a:prstGeom prst="rect">
            <a:avLst/>
          </a:prstGeom>
        </p:spPr>
      </p:pic>
      <p:sp>
        <p:nvSpPr>
          <p:cNvPr id="8" name="Rectangle 18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775105" y="1111556"/>
            <a:ext cx="37297630" cy="353943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Brain-wide mapping of spontaneous network dynamics in the mouse brain</a:t>
            </a:r>
            <a:endParaRPr lang="en-US" sz="8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Gutierrez-Barragan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Stefano Panzeri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Alessandro Gozzi</a:t>
            </a:r>
            <a:r>
              <a:rPr lang="en-US" sz="4800" u="sng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endParaRPr lang="en-US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Istituto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Center for Neuroscience and Cognitive Systems @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 </a:t>
            </a: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CIMeC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Center for Mind/Brain Sciences, University of Trento,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220194" y="1215413"/>
            <a:ext cx="4910173" cy="2314907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172" y="964670"/>
            <a:ext cx="3214543" cy="36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22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0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6838900" y="771316"/>
            <a:ext cx="37297630" cy="353943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Brain-wide mapping of spontaneous network dynamics in the mouse brain</a:t>
            </a:r>
            <a:endParaRPr lang="en-US" sz="8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Gutierrez-Barragan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Stefano Panzeri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Alessandro Gozzi</a:t>
            </a:r>
            <a:r>
              <a:rPr lang="en-US" sz="4800" u="sng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endParaRPr lang="en-US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Istituto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Center for Neuroscience and Cognitive Systems @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 </a:t>
            </a: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CIMeC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Center for Mind/Brain Sciences, University of Trento,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Italy.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83989" y="875173"/>
            <a:ext cx="4910173" cy="2314907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967" y="624430"/>
            <a:ext cx="3214543" cy="36111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563" r="10074" b="6566"/>
          <a:stretch/>
        </p:blipFill>
        <p:spPr>
          <a:xfrm>
            <a:off x="1640196" y="17985510"/>
            <a:ext cx="15181399" cy="6682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r="36100" b="44995"/>
          <a:stretch/>
        </p:blipFill>
        <p:spPr>
          <a:xfrm>
            <a:off x="2001701" y="5390424"/>
            <a:ext cx="14114599" cy="7068276"/>
          </a:xfrm>
          <a:prstGeom prst="rect">
            <a:avLst/>
          </a:prstGeom>
        </p:spPr>
      </p:pic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2141611" y="25822615"/>
            <a:ext cx="1417856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Homologous fMRI connectivity networks in mice and humans 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20650344" y="24699230"/>
            <a:ext cx="2650857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rsfMRI signal is widely used to describe </a:t>
            </a:r>
          </a:p>
          <a:p>
            <a:pPr algn="ctr"/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dynamics in humans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74921" y="8901796"/>
            <a:ext cx="18334344" cy="1299505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8409265" y="8492862"/>
            <a:ext cx="11454530" cy="15066669"/>
            <a:chOff x="38409265" y="8492862"/>
            <a:chExt cx="11454530" cy="15066669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/>
            <a:srcRect l="45981" t="14721" r="34250" b="45151"/>
            <a:stretch/>
          </p:blipFill>
          <p:spPr>
            <a:xfrm>
              <a:off x="38409265" y="8492862"/>
              <a:ext cx="11454530" cy="14532238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8599765" y="22567078"/>
              <a:ext cx="4586585" cy="9924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t="60556" r="73012" b="10899"/>
          <a:stretch/>
        </p:blipFill>
        <p:spPr>
          <a:xfrm>
            <a:off x="1459908" y="12562221"/>
            <a:ext cx="5961200" cy="3668166"/>
          </a:xfrm>
          <a:prstGeom prst="snip1Rect">
            <a:avLst>
              <a:gd name="adj" fmla="val 50000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33174" t="60556" r="36100" b="10899"/>
          <a:stretch/>
        </p:blipFill>
        <p:spPr>
          <a:xfrm>
            <a:off x="8615991" y="12634920"/>
            <a:ext cx="6786821" cy="36681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47239" y="16303086"/>
            <a:ext cx="291458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24094" y="16303086"/>
            <a:ext cx="272702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89120" y="24704601"/>
            <a:ext cx="91117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Gozzi and Schwarz, 2016 </a:t>
            </a:r>
            <a:r>
              <a:rPr lang="en-US" sz="40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Neuroimage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599765" y="22671157"/>
            <a:ext cx="40062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Allen et al., 2014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37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Box 274"/>
          <p:cNvSpPr txBox="1"/>
          <p:nvPr/>
        </p:nvSpPr>
        <p:spPr>
          <a:xfrm>
            <a:off x="2869107" y="23611162"/>
            <a:ext cx="45237215" cy="39395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Spontaneous network dynamics appears to be dominated by brief instances of activity at critical timepoints </a:t>
            </a:r>
          </a:p>
          <a:p>
            <a:pPr algn="ctr"/>
            <a:r>
              <a:rPr lang="en-US" sz="7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(Liu et al., 2013, </a:t>
            </a:r>
            <a:r>
              <a:rPr lang="en-US" sz="7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Tagliazucchi</a:t>
            </a:r>
            <a:r>
              <a:rPr lang="en-US" sz="7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2016, Liang et al., 2015)</a:t>
            </a:r>
          </a:p>
          <a:p>
            <a:pPr algn="ctr"/>
            <a:endParaRPr lang="en-US" sz="3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7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sz="7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identification of brain states (</a:t>
            </a:r>
            <a:r>
              <a:rPr lang="en-US" sz="7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“co-activation patterns” - CAPs)</a:t>
            </a:r>
            <a:endParaRPr lang="en-GB" sz="7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611" y="5150338"/>
            <a:ext cx="25219121" cy="8410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170" y="12764117"/>
            <a:ext cx="25708703" cy="8610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69873" y="13370889"/>
            <a:ext cx="23727041" cy="8956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69873" y="5193913"/>
            <a:ext cx="23366073" cy="7787673"/>
          </a:xfrm>
          <a:prstGeom prst="rect">
            <a:avLst/>
          </a:prstGeom>
        </p:spPr>
      </p:pic>
      <p:sp>
        <p:nvSpPr>
          <p:cNvPr id="11" name="Rectangle 18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647515" y="813846"/>
            <a:ext cx="37297630" cy="353943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Brain-wide mapping of spontaneous network dynamics in the mouse brain</a:t>
            </a:r>
            <a:endParaRPr lang="en-US" sz="8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Gutierrez-Barragan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Stefano Panzeri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Alessandro Gozzi</a:t>
            </a:r>
            <a:r>
              <a:rPr lang="en-US" sz="4800" u="sng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endParaRPr lang="en-US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Istituto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Center for Neuroscience and Cognitive Systems @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 </a:t>
            </a: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CIMeC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Center for Mind/Brain Sciences, University of Trento,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092604" y="917703"/>
            <a:ext cx="4910173" cy="2314907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8582" y="666960"/>
            <a:ext cx="3214543" cy="36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04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542" y="4686300"/>
            <a:ext cx="23717924" cy="8041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686" y="12003830"/>
            <a:ext cx="36994058" cy="15888763"/>
          </a:xfrm>
          <a:prstGeom prst="rect">
            <a:avLst/>
          </a:prstGeom>
        </p:spPr>
      </p:pic>
      <p:sp>
        <p:nvSpPr>
          <p:cNvPr id="8" name="Rectangle 180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775105" y="1111556"/>
            <a:ext cx="37297630" cy="353943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Brain-wide mapping of spontaneous network dynamics in the mouse brain</a:t>
            </a:r>
            <a:endParaRPr lang="en-US" sz="8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Gutierrez-Barragan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Stefano Panzeri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Alessandro Gozzi</a:t>
            </a:r>
            <a:r>
              <a:rPr lang="en-US" sz="4800" u="sng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endParaRPr lang="en-US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Istituto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Center for Neuroscience and Cognitive Systems @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 </a:t>
            </a: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CIMeC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Center for Mind/Brain Sciences, University of Trento,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20194" y="1215413"/>
            <a:ext cx="4910173" cy="2314907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172" y="964670"/>
            <a:ext cx="3214543" cy="36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56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089352" y="17015758"/>
            <a:ext cx="41839999" cy="117878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9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Recurring brain states (CAPs) can be identified by clustering fMRI frames from all subjects according to their spatial similarity, using the k-means algorithm and then averaged.</a:t>
            </a:r>
          </a:p>
          <a:p>
            <a:pPr algn="ctr"/>
            <a:endParaRPr lang="en-GB" sz="7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9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replicated on two independent (N=40 and N=41) </a:t>
            </a:r>
          </a:p>
          <a:p>
            <a:pPr algn="ctr"/>
            <a:r>
              <a:rPr lang="en-GB" sz="9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datasets </a:t>
            </a:r>
          </a:p>
          <a:p>
            <a:pPr algn="ctr"/>
            <a:r>
              <a:rPr lang="en-GB" sz="9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9600" u="sng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22" y="5871493"/>
            <a:ext cx="50051185" cy="10210284"/>
          </a:xfrm>
          <a:prstGeom prst="rect">
            <a:avLst/>
          </a:prstGeom>
        </p:spPr>
      </p:pic>
      <p:sp>
        <p:nvSpPr>
          <p:cNvPr id="8" name="Rectangle 18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775105" y="1111556"/>
            <a:ext cx="37297630" cy="353943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Brain-wide mapping of spontaneous network dynamics in the mouse brain</a:t>
            </a:r>
            <a:endParaRPr lang="en-US" sz="8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Gutierrez-Barragan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Stefano Panzeri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Alessandro Gozzi</a:t>
            </a:r>
            <a:r>
              <a:rPr lang="en-US" sz="4800" u="sng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endParaRPr lang="en-US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Istituto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Center for Neuroscience and Cognitive Systems @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 </a:t>
            </a: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CIMeC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Center for Mind/Brain Sciences, University of Trento,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20194" y="1215413"/>
            <a:ext cx="4910173" cy="2314907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172" y="964670"/>
            <a:ext cx="3214543" cy="36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93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04064" y="6220773"/>
            <a:ext cx="8229600" cy="17543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5400" dirty="0" err="1">
                <a:latin typeface="Arial" panose="020B0604020202020204" pitchFamily="34" charset="0"/>
                <a:cs typeface="Arial" panose="020B0604020202020204" pitchFamily="34" charset="0"/>
              </a:rPr>
              <a:t>Dataset</a:t>
            </a:r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algn="ctr"/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40 mice, 500 </a:t>
            </a:r>
            <a:r>
              <a:rPr lang="it-IT" sz="5400" dirty="0" err="1">
                <a:latin typeface="Arial" panose="020B0604020202020204" pitchFamily="34" charset="0"/>
                <a:cs typeface="Arial" panose="020B0604020202020204" pitchFamily="34" charset="0"/>
              </a:rPr>
              <a:t>vols</a:t>
            </a:r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90922" y="6220773"/>
            <a:ext cx="8229600" cy="1754326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5400" dirty="0" err="1">
                <a:latin typeface="Arial" panose="020B0604020202020204" pitchFamily="34" charset="0"/>
                <a:cs typeface="Arial" panose="020B0604020202020204" pitchFamily="34" charset="0"/>
              </a:rPr>
              <a:t>Dataset</a:t>
            </a:r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pPr algn="ctr"/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41 mice, 300 </a:t>
            </a:r>
            <a:r>
              <a:rPr lang="it-IT" sz="5400" dirty="0" err="1">
                <a:latin typeface="Arial" panose="020B0604020202020204" pitchFamily="34" charset="0"/>
                <a:cs typeface="Arial" panose="020B0604020202020204" pitchFamily="34" charset="0"/>
              </a:rPr>
              <a:t>vols</a:t>
            </a:r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>
            <a:stCxn id="5" idx="2"/>
          </p:cNvCxnSpPr>
          <p:nvPr/>
        </p:nvCxnSpPr>
        <p:spPr>
          <a:xfrm>
            <a:off x="8918864" y="7975099"/>
            <a:ext cx="0" cy="2027883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1305722" y="7975099"/>
            <a:ext cx="0" cy="2027883"/>
          </a:xfrm>
          <a:prstGeom prst="straightConnector1">
            <a:avLst/>
          </a:prstGeom>
          <a:ln w="762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6761017" y="10040410"/>
            <a:ext cx="1534558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5400" dirty="0" err="1">
                <a:latin typeface="Arial" panose="020B0604020202020204" pitchFamily="34" charset="0"/>
                <a:cs typeface="Arial" panose="020B0604020202020204" pitchFamily="34" charset="0"/>
              </a:rPr>
              <a:t>Preprocessing</a:t>
            </a:r>
            <a:endParaRPr lang="it-IT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877304" y="10963740"/>
            <a:ext cx="0" cy="2127597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1264162" y="10963740"/>
            <a:ext cx="0" cy="2127597"/>
          </a:xfrm>
          <a:prstGeom prst="straightConnector1">
            <a:avLst/>
          </a:prstGeom>
          <a:ln w="762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7426041" y="13110049"/>
            <a:ext cx="1534558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K-</a:t>
            </a:r>
            <a:r>
              <a:rPr lang="it-IT" sz="5400" dirty="0" err="1">
                <a:latin typeface="Arial" panose="020B0604020202020204" pitchFamily="34" charset="0"/>
                <a:cs typeface="Arial" panose="020B0604020202020204" pitchFamily="34" charset="0"/>
              </a:rPr>
              <a:t>means</a:t>
            </a:r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 (k = 4:12)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102824" y="10963740"/>
            <a:ext cx="0" cy="2127597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877304" y="14052095"/>
            <a:ext cx="0" cy="3806522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102824" y="14052095"/>
            <a:ext cx="0" cy="3806522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659125" y="17858617"/>
            <a:ext cx="401882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5400" dirty="0" err="1"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endParaRPr lang="it-IT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8909985" y="16779546"/>
            <a:ext cx="7796535" cy="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6706520" y="16398239"/>
            <a:ext cx="606510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5400" dirty="0" err="1">
                <a:latin typeface="Arial" panose="020B0604020202020204" pitchFamily="34" charset="0"/>
                <a:cs typeface="Arial" panose="020B0604020202020204" pitchFamily="34" charset="0"/>
              </a:rPr>
              <a:t>reproducibility</a:t>
            </a:r>
            <a:endParaRPr lang="it-IT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1264162" y="14063965"/>
            <a:ext cx="0" cy="2334274"/>
          </a:xfrm>
          <a:prstGeom prst="straightConnector1">
            <a:avLst/>
          </a:prstGeom>
          <a:ln w="762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411181" y="14159243"/>
            <a:ext cx="4077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Run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1 : 500 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iterations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, 15 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initializations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3837678" y="16801781"/>
            <a:ext cx="0" cy="2572682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1980665" y="26042463"/>
            <a:ext cx="4018823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CAP </a:t>
            </a:r>
            <a:r>
              <a:rPr lang="it-IT" sz="5400" dirty="0" err="1">
                <a:latin typeface="Arial" panose="020B0604020202020204" pitchFamily="34" charset="0"/>
                <a:cs typeface="Arial" panose="020B0604020202020204" pitchFamily="34" charset="0"/>
              </a:rPr>
              <a:t>matching</a:t>
            </a:r>
            <a:endParaRPr lang="it-IT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4119654" y="18395754"/>
            <a:ext cx="17043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k = 7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15999489" y="20121400"/>
            <a:ext cx="2669515" cy="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8669004" y="19244237"/>
            <a:ext cx="4018823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CAP Dynamics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448348" y="22408207"/>
            <a:ext cx="8229600" cy="17543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5400" dirty="0" err="1">
                <a:latin typeface="Arial" panose="020B0604020202020204" pitchFamily="34" charset="0"/>
                <a:cs typeface="Arial" panose="020B0604020202020204" pitchFamily="34" charset="0"/>
              </a:rPr>
              <a:t>Dataset</a:t>
            </a:r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 1 (subset)</a:t>
            </a:r>
          </a:p>
          <a:p>
            <a:pPr algn="ctr"/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20 mice, 1500 </a:t>
            </a:r>
            <a:r>
              <a:rPr lang="it-IT" sz="5400" dirty="0" err="1">
                <a:latin typeface="Arial" panose="020B0604020202020204" pitchFamily="34" charset="0"/>
                <a:cs typeface="Arial" panose="020B0604020202020204" pitchFamily="34" charset="0"/>
              </a:rPr>
              <a:t>vols</a:t>
            </a:r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485081" y="25011059"/>
            <a:ext cx="819286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5400" dirty="0" err="1">
                <a:latin typeface="Arial" panose="020B0604020202020204" pitchFamily="34" charset="0"/>
                <a:cs typeface="Arial" panose="020B0604020202020204" pitchFamily="34" charset="0"/>
              </a:rPr>
              <a:t>Preprocessing</a:t>
            </a:r>
            <a:endParaRPr lang="it-IT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485081" y="26873459"/>
            <a:ext cx="819286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K-</a:t>
            </a:r>
            <a:r>
              <a:rPr lang="it-IT" sz="5400" dirty="0" err="1">
                <a:latin typeface="Arial" panose="020B0604020202020204" pitchFamily="34" charset="0"/>
                <a:cs typeface="Arial" panose="020B0604020202020204" pitchFamily="34" charset="0"/>
              </a:rPr>
              <a:t>means</a:t>
            </a:r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 (k = 7)</a:t>
            </a:r>
          </a:p>
        </p:txBody>
      </p:sp>
      <p:cxnSp>
        <p:nvCxnSpPr>
          <p:cNvPr id="58" name="Straight Arrow Connector 57"/>
          <p:cNvCxnSpPr>
            <a:stCxn id="47" idx="2"/>
            <a:endCxn id="54" idx="0"/>
          </p:cNvCxnSpPr>
          <p:nvPr/>
        </p:nvCxnSpPr>
        <p:spPr>
          <a:xfrm>
            <a:off x="6563148" y="24162533"/>
            <a:ext cx="0" cy="848526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511978" y="25934389"/>
            <a:ext cx="0" cy="848526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1980666" y="19374463"/>
            <a:ext cx="4018823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CAP </a:t>
            </a:r>
            <a:r>
              <a:rPr lang="it-IT" sz="5400" dirty="0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endParaRPr lang="it-IT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10703532" y="27335124"/>
            <a:ext cx="1277133" cy="460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hlinkClick r:id="rId5" action="ppaction://hlinksldjump"/>
          </p:cNvPr>
          <p:cNvSpPr txBox="1"/>
          <p:nvPr/>
        </p:nvSpPr>
        <p:spPr>
          <a:xfrm>
            <a:off x="17302205" y="26079179"/>
            <a:ext cx="5385622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Single-</a:t>
            </a:r>
            <a:r>
              <a:rPr lang="it-IT" sz="5400" dirty="0" err="1"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5400" dirty="0" err="1">
                <a:latin typeface="Arial" panose="020B0604020202020204" pitchFamily="34" charset="0"/>
                <a:cs typeface="Arial" panose="020B0604020202020204" pitchFamily="34" charset="0"/>
              </a:rPr>
              <a:t>reproducibility</a:t>
            </a:r>
            <a:endParaRPr lang="it-IT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 flipV="1">
            <a:off x="16025072" y="27371839"/>
            <a:ext cx="1277133" cy="460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13837678" y="21128789"/>
            <a:ext cx="0" cy="495039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3427461" y="10502075"/>
            <a:ext cx="3337020" cy="2141122"/>
            <a:chOff x="1773377" y="10502075"/>
            <a:chExt cx="4015884" cy="2141122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1783570" y="10502075"/>
              <a:ext cx="4005691" cy="1352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1773377" y="10515600"/>
              <a:ext cx="0" cy="2127597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hlinkClick r:id="rId6" action="ppaction://hlinksldjump"/>
          </p:cNvPr>
          <p:cNvSpPr txBox="1"/>
          <p:nvPr/>
        </p:nvSpPr>
        <p:spPr>
          <a:xfrm>
            <a:off x="643812" y="12628741"/>
            <a:ext cx="4477474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Network </a:t>
            </a:r>
            <a:r>
              <a:rPr lang="it-IT" sz="5400" dirty="0" err="1"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5400" dirty="0" err="1">
                <a:latin typeface="Arial" panose="020B0604020202020204" pitchFamily="34" charset="0"/>
                <a:cs typeface="Arial" panose="020B0604020202020204" pitchFamily="34" charset="0"/>
              </a:rPr>
              <a:t>static</a:t>
            </a:r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 FC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/>
          <a:srcRect r="67916" b="87653"/>
          <a:stretch/>
        </p:blipFill>
        <p:spPr>
          <a:xfrm>
            <a:off x="33616380" y="7729476"/>
            <a:ext cx="11061634" cy="205710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2239347" y="9894847"/>
            <a:ext cx="28013217" cy="13719241"/>
            <a:chOff x="22239347" y="9894847"/>
            <a:chExt cx="28013217" cy="13719241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485878" y="10196630"/>
              <a:ext cx="27766686" cy="13417458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2239347" y="9894847"/>
              <a:ext cx="9231253" cy="20304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4994699" y="14119637"/>
            <a:ext cx="35163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Run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2: 500 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iterations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, 15 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initializations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7700391" y="14159243"/>
            <a:ext cx="4077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Run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1 : 500 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iterations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, 15 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initializations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18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6775105" y="1111556"/>
            <a:ext cx="37297630" cy="353943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Brain-wide mapping of spontaneous network dynamics in the mouse brain</a:t>
            </a:r>
            <a:endParaRPr lang="en-US" sz="8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Gutierrez-Barragan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Stefano Panzeri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Alessandro Gozzi</a:t>
            </a:r>
            <a:r>
              <a:rPr lang="en-US" sz="4800" u="sng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endParaRPr lang="en-US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Istituto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Center for Neuroscience and Cognitive Systems @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 </a:t>
            </a: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CIMeC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Center for Mind/Brain Sciences, University of Trento,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Italy. 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220194" y="1215413"/>
            <a:ext cx="4910173" cy="2314907"/>
          </a:xfrm>
          <a:prstGeom prst="rect">
            <a:avLst/>
          </a:prstGeom>
          <a:noFill/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172" y="964670"/>
            <a:ext cx="3214543" cy="36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98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487293" y="25338048"/>
            <a:ext cx="4247247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8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 recurrent brain states identified</a:t>
            </a:r>
          </a:p>
          <a:p>
            <a:pPr algn="ctr"/>
            <a:r>
              <a:rPr lang="en-GB" sz="8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sz="8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out of 7 states can be classified into “state” and “anti-state” pairs</a:t>
            </a:r>
            <a:endParaRPr lang="en-US" sz="8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4879" y="5155298"/>
            <a:ext cx="11953506" cy="91571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4879" y="14826693"/>
            <a:ext cx="11802409" cy="88181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310" y="4496088"/>
            <a:ext cx="27440090" cy="19624736"/>
          </a:xfrm>
          <a:prstGeom prst="rect">
            <a:avLst/>
          </a:prstGeom>
        </p:spPr>
      </p:pic>
      <p:sp>
        <p:nvSpPr>
          <p:cNvPr id="11" name="Rectangle 18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75105" y="1111556"/>
            <a:ext cx="37297630" cy="353943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Brain-wide mapping of spontaneous network dynamics in the mouse brain</a:t>
            </a:r>
            <a:endParaRPr lang="en-US" sz="8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Gutierrez-Barragan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Stefano Panzeri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Alessandro Gozzi</a:t>
            </a:r>
            <a:r>
              <a:rPr lang="en-US" sz="4800" u="sng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endParaRPr lang="en-US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Istituto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Center for Neuroscience and Cognitive Systems @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 </a:t>
            </a: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CIMeC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Center for Mind/Brain Sciences, University of Trento,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220194" y="1215413"/>
            <a:ext cx="4910173" cy="2314907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172" y="964670"/>
            <a:ext cx="3214543" cy="36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13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87656" y="25770236"/>
            <a:ext cx="139145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Voxel-wise incidence of CAP detection across subjects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654247" y="25892903"/>
            <a:ext cx="1247741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CAPs from a single subject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5312765" y="10347757"/>
            <a:ext cx="12841996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00200" indent="-1600200"/>
            <a:r>
              <a:rPr lang="en-US" sz="8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All states can be  </a:t>
            </a:r>
            <a:r>
              <a:rPr lang="en-US" sz="8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identified at the subject level   </a:t>
            </a:r>
          </a:p>
          <a:p>
            <a:pPr marL="1600200" indent="-1600200"/>
            <a:r>
              <a:rPr lang="en-US" sz="8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(30 min rsfMRI acquisition)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49" y="4720737"/>
            <a:ext cx="15876252" cy="204400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3545" y="4474337"/>
            <a:ext cx="14651664" cy="20819814"/>
          </a:xfrm>
          <a:prstGeom prst="rect">
            <a:avLst/>
          </a:prstGeom>
        </p:spPr>
      </p:pic>
      <p:sp>
        <p:nvSpPr>
          <p:cNvPr id="11" name="Rectangle 180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775105" y="898906"/>
            <a:ext cx="37297630" cy="353943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Brain-wide mapping of spontaneous network dynamics in the mouse brain</a:t>
            </a:r>
            <a:endParaRPr lang="en-US" sz="8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Gutierrez-Barragan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Stefano Panzeri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Alessandro Gozzi</a:t>
            </a:r>
            <a:r>
              <a:rPr lang="en-US" sz="4800" u="sng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endParaRPr lang="en-US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Istituto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Center for Neuroscience and Cognitive Systems @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 </a:t>
            </a: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CIMeC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Center for Mind/Brain Sciences, University of Trento,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20194" y="1002763"/>
            <a:ext cx="4910173" cy="2314907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172" y="752020"/>
            <a:ext cx="3214543" cy="36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14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7958233" y="9995606"/>
            <a:ext cx="11209915" cy="778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9863" indent="-69850"/>
            <a:r>
              <a:rPr lang="en-US" sz="10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The identified </a:t>
            </a:r>
            <a:r>
              <a:rPr lang="en-US" sz="10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states exhibit band limited oscillatory activity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908633" y="5503458"/>
            <a:ext cx="33133968" cy="21778832"/>
            <a:chOff x="2908633" y="5503458"/>
            <a:chExt cx="33133968" cy="217788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8633" y="5503458"/>
              <a:ext cx="31807739" cy="898429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8071" y="15006714"/>
              <a:ext cx="32714530" cy="12275576"/>
            </a:xfrm>
            <a:prstGeom prst="rect">
              <a:avLst/>
            </a:prstGeom>
          </p:spPr>
        </p:pic>
      </p:grpSp>
      <p:sp>
        <p:nvSpPr>
          <p:cNvPr id="9" name="Rectangle 180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775105" y="1154086"/>
            <a:ext cx="37297630" cy="353943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Brain-wide mapping of spontaneous network dynamics in the mouse brain</a:t>
            </a:r>
            <a:endParaRPr lang="en-US" sz="8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Gutierrez-Barragan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Stefano Panzeri</a:t>
            </a:r>
            <a:r>
              <a:rPr lang="en-US" sz="4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Alessandro Gozzi</a:t>
            </a:r>
            <a:r>
              <a:rPr lang="en-US" sz="4800" u="sng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endParaRPr lang="en-US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Istituto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Center for Neuroscience and Cognitive Systems @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 </a:t>
            </a:r>
          </a:p>
          <a:p>
            <a:pPr marL="742950" indent="-742950" algn="ctr">
              <a:buAutoNum type="arabicPeriod"/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CIMeC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Center for Mind/Brain Sciences, University of Trento,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Rovereto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20194" y="1257943"/>
            <a:ext cx="4910173" cy="2314907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172" y="1007200"/>
            <a:ext cx="3214543" cy="36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04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fN Document" ma:contentTypeID="0x0101004D8F5E3890581C4082992ECC2F935731009271DE19D3F6E144AF2B85B2A5750DFD" ma:contentTypeVersion="36" ma:contentTypeDescription="" ma:contentTypeScope="" ma:versionID="90340b776378b8637e0b20d4bf1eb267">
  <xsd:schema xmlns:xsd="http://www.w3.org/2001/XMLSchema" xmlns:xs="http://www.w3.org/2001/XMLSchema" xmlns:p="http://schemas.microsoft.com/office/2006/metadata/properties" xmlns:ns2="529ccce0-d01a-44eb-8f6d-fcfce274c37a" xmlns:ns3="aaaac1c6-dd68-4dcc-b6e0-f95d37779d92" targetNamespace="http://schemas.microsoft.com/office/2006/metadata/properties" ma:root="true" ma:fieldsID="5b6b062fb3b046ccf4e118b2dbfc1b73" ns2:_="" ns3:_="">
    <xsd:import namespace="529ccce0-d01a-44eb-8f6d-fcfce274c37a"/>
    <xsd:import namespace="aaaac1c6-dd68-4dcc-b6e0-f95d37779d92"/>
    <xsd:element name="properties">
      <xsd:complexType>
        <xsd:sequence>
          <xsd:element name="documentManagement">
            <xsd:complexType>
              <xsd:all>
                <xsd:element ref="ns2:TypeOfContent" minOccurs="0"/>
                <xsd:element ref="ns2:_dlc_DocId" minOccurs="0"/>
                <xsd:element ref="ns2:_dlc_DocIdUrl" minOccurs="0"/>
                <xsd:element ref="ns2:_dlc_DocIdPersistId" minOccurs="0"/>
                <xsd:element ref="ns2:DocumentType" minOccurs="0"/>
                <xsd:element ref="ns2:f35ca5f0ee694cfd9c7653895a2c7dca" minOccurs="0"/>
                <xsd:element ref="ns2:TaxCatchAll" minOccurs="0"/>
                <xsd:element ref="ns2:TaxKeywordTaxHTField" minOccurs="0"/>
                <xsd:element ref="ns2:LastReviewedDate" minOccurs="0"/>
                <xsd:element ref="ns2:DocumentStatus" minOccurs="0"/>
                <xsd:element ref="ns2:TaxCatchAllLabel" minOccurs="0"/>
                <xsd:element ref="ns2:db0dfd8ecf6c4fc28d538b1ac635d8be" minOccurs="0"/>
                <xsd:element ref="ns3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9ccce0-d01a-44eb-8f6d-fcfce274c37a" elementFormDefault="qualified">
    <xsd:import namespace="http://schemas.microsoft.com/office/2006/documentManagement/types"/>
    <xsd:import namespace="http://schemas.microsoft.com/office/infopath/2007/PartnerControls"/>
    <xsd:element name="TypeOfContent" ma:index="4" nillable="true" ma:displayName="Type of Content" ma:format="Dropdown" ma:internalName="TypeOfContent" ma:readOnly="false">
      <xsd:simpleType>
        <xsd:restriction base="dms:Choice">
          <xsd:enumeration value="Template"/>
          <xsd:enumeration value="Policy"/>
          <xsd:enumeration value="Form"/>
          <xsd:enumeration value="Documentation"/>
          <xsd:enumeration value="Press Release"/>
          <xsd:enumeration value="Unclassified"/>
        </xsd:restriction>
      </xsd:simpleType>
    </xsd:element>
    <xsd:element name="_dlc_DocId" ma:index="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7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DocumentType" ma:index="12" nillable="true" ma:displayName="Document Type" ma:format="Dropdown" ma:internalName="DocumentType" ma:readOnly="false">
      <xsd:simpleType>
        <xsd:restriction base="dms:Choice">
          <xsd:enumeration value="Checklist"/>
          <xsd:enumeration value="Contract"/>
          <xsd:enumeration value="Floor Plan"/>
          <xsd:enumeration value="Form"/>
          <xsd:enumeration value="Grant"/>
          <xsd:enumeration value="Graphic"/>
          <xsd:enumeration value="Invoice"/>
          <xsd:enumeration value="Manual"/>
          <xsd:enumeration value="Meeting Notes"/>
          <xsd:enumeration value="Memo"/>
          <xsd:enumeration value="Photo"/>
          <xsd:enumeration value="Policy"/>
          <xsd:enumeration value="Presentation"/>
          <xsd:enumeration value="Process"/>
          <xsd:enumeration value="Report"/>
          <xsd:enumeration value="Template"/>
          <xsd:enumeration value="User Guide"/>
          <xsd:enumeration value="Unclassified"/>
          <xsd:enumeration value="Video"/>
        </xsd:restriction>
      </xsd:simpleType>
    </xsd:element>
    <xsd:element name="f35ca5f0ee694cfd9c7653895a2c7dca" ma:index="14" nillable="true" ma:taxonomy="true" ma:internalName="f35ca5f0ee694cfd9c7653895a2c7dca" ma:taxonomyFieldName="Function" ma:displayName="Function" ma:readOnly="false" ma:fieldId="{f35ca5f0-ee69-4cfd-9c76-53895a2c7dca}" ma:taxonomyMulti="true" ma:sspId="797d636a-0608-4240-bc17-84bd244307a5" ma:termSetId="feffb8c1-e6ea-432e-a7e0-ce911a1d98c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70a1ea77-b44d-40b8-a9b7-c7fa1c8b6a48}" ma:internalName="TaxCatchAll" ma:readOnly="false" ma:showField="CatchAllData" ma:web="529ccce0-d01a-44eb-8f6d-fcfce274c3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7" nillable="true" ma:taxonomy="true" ma:internalName="TaxKeywordTaxHTField" ma:taxonomyFieldName="TaxKeyword" ma:displayName="Enterprise Keywords" ma:readOnly="false" ma:fieldId="{23f27201-bee3-471e-b2e7-b64fd8b7ca38}" ma:taxonomyMulti="true" ma:sspId="797d636a-0608-4240-bc17-84bd244307a5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LastReviewedDate" ma:index="18" nillable="true" ma:displayName="Last Reviewed Date" ma:default="[today]" ma:format="DateOnly" ma:internalName="LastReviewedDate" ma:readOnly="false">
      <xsd:simpleType>
        <xsd:restriction base="dms:DateTime"/>
      </xsd:simpleType>
    </xsd:element>
    <xsd:element name="DocumentStatus" ma:index="19" nillable="true" ma:displayName="Document Status" ma:default="Draft" ma:format="Dropdown" ma:internalName="DocumentStatus" ma:readOnly="false">
      <xsd:simpleType>
        <xsd:restriction base="dms:Choice">
          <xsd:enumeration value="Draft"/>
          <xsd:enumeration value="Final"/>
        </xsd:restriction>
      </xsd:simpleType>
    </xsd:element>
    <xsd:element name="TaxCatchAllLabel" ma:index="20" nillable="true" ma:displayName="Taxonomy Catch All Column1" ma:hidden="true" ma:list="{70a1ea77-b44d-40b8-a9b7-c7fa1c8b6a48}" ma:internalName="TaxCatchAllLabel" ma:readOnly="true" ma:showField="CatchAllDataLabel" ma:web="529ccce0-d01a-44eb-8f6d-fcfce274c3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b0dfd8ecf6c4fc28d538b1ac635d8be" ma:index="21" nillable="true" ma:taxonomy="true" ma:internalName="db0dfd8ecf6c4fc28d538b1ac635d8be" ma:taxonomyFieldName="Program" ma:displayName="Program" ma:readOnly="false" ma:fieldId="{db0dfd8e-cf6c-4fc2-8d53-8b1ac635d8be}" ma:taxonomyMulti="true" ma:sspId="797d636a-0608-4240-bc17-84bd244307a5" ma:termSetId="bf9a34c8-30e7-41cf-bc26-8cf2b79c8fd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aac1c6-dd68-4dcc-b6e0-f95d37779d92" elementFormDefault="qualified">
    <xsd:import namespace="http://schemas.microsoft.com/office/2006/documentManagement/types"/>
    <xsd:import namespace="http://schemas.microsoft.com/office/infopath/2007/PartnerControls"/>
    <xsd:element name="Category" ma:index="23" nillable="true" ma:displayName="Category" ma:default="Abstract Submission" ma:format="Dropdown" ma:internalName="Category">
      <xsd:simpleType>
        <xsd:restriction base="dms:Choice">
          <xsd:enumeration value="Abstract Submission"/>
          <xsd:enumeration value="Annual Meeting Technology"/>
          <xsd:enumeration value="Program Committee"/>
          <xsd:enumeration value="Sessions and Event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29ccce0-d01a-44eb-8f6d-fcfce274c37a"/>
    <LastReviewedDate xmlns="529ccce0-d01a-44eb-8f6d-fcfce274c37a">2019-04-19T04:00:00+00:00</LastReviewedDate>
    <f35ca5f0ee694cfd9c7653895a2c7dca xmlns="529ccce0-d01a-44eb-8f6d-fcfce274c37a">
      <Terms xmlns="http://schemas.microsoft.com/office/infopath/2007/PartnerControls"/>
    </f35ca5f0ee694cfd9c7653895a2c7dca>
    <db0dfd8ecf6c4fc28d538b1ac635d8be xmlns="529ccce0-d01a-44eb-8f6d-fcfce274c37a">
      <Terms xmlns="http://schemas.microsoft.com/office/infopath/2007/PartnerControls"/>
    </db0dfd8ecf6c4fc28d538b1ac635d8be>
    <_dlc_DocIdPersistId xmlns="529ccce0-d01a-44eb-8f6d-fcfce274c37a" xsi:nil="true"/>
    <Category xmlns="aaaac1c6-dd68-4dcc-b6e0-f95d37779d92">Abstract Submission</Category>
    <DocumentType xmlns="529ccce0-d01a-44eb-8f6d-fcfce274c37a" xsi:nil="true"/>
    <DocumentStatus xmlns="529ccce0-d01a-44eb-8f6d-fcfce274c37a">Draft</DocumentStatus>
    <TypeOfContent xmlns="529ccce0-d01a-44eb-8f6d-fcfce274c37a" xsi:nil="true"/>
    <TaxKeywordTaxHTField xmlns="529ccce0-d01a-44eb-8f6d-fcfce274c37a">
      <Terms xmlns="http://schemas.microsoft.com/office/infopath/2007/PartnerControls"/>
    </TaxKeywordTaxHTField>
    <_dlc_DocId xmlns="529ccce0-d01a-44eb-8f6d-fcfce274c37a">DXK3VZ7EW6WC-1674471505-5026</_dlc_DocId>
    <_dlc_DocIdUrl xmlns="529ccce0-d01a-44eb-8f6d-fcfce274c37a">
      <Url>https://sharepoint.sfn.org/departments/MPAS/_layouts/15/DocIdRedir.aspx?ID=DXK3VZ7EW6WC-1674471505-5026</Url>
      <Description>DXK3VZ7EW6WC-1674471505-5026</Description>
    </_dlc_DocIdUrl>
  </documentManagement>
</p:properties>
</file>

<file path=customXml/itemProps1.xml><?xml version="1.0" encoding="utf-8"?>
<ds:datastoreItem xmlns:ds="http://schemas.openxmlformats.org/officeDocument/2006/customXml" ds:itemID="{2C553E0D-FD47-407F-93CE-456847033DC1}"/>
</file>

<file path=customXml/itemProps2.xml><?xml version="1.0" encoding="utf-8"?>
<ds:datastoreItem xmlns:ds="http://schemas.openxmlformats.org/officeDocument/2006/customXml" ds:itemID="{5ABECE1C-CF44-44AF-ABBC-C5673691B0DC}"/>
</file>

<file path=customXml/itemProps3.xml><?xml version="1.0" encoding="utf-8"?>
<ds:datastoreItem xmlns:ds="http://schemas.openxmlformats.org/officeDocument/2006/customXml" ds:itemID="{22BEFC42-9362-471C-9189-D6C35EC6D5CB}"/>
</file>

<file path=customXml/itemProps4.xml><?xml version="1.0" encoding="utf-8"?>
<ds:datastoreItem xmlns:ds="http://schemas.openxmlformats.org/officeDocument/2006/customXml" ds:itemID="{A9E9C6B3-D038-4246-852D-DE89D08F920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11764</TotalTime>
  <Words>2193</Words>
  <Application>Microsoft Office PowerPoint</Application>
  <PresentationFormat>Custom</PresentationFormat>
  <Paragraphs>239</Paragraphs>
  <Slides>14</Slides>
  <Notes>9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Helvetica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Gutierrez Barragan, Daniel</dc:creator>
  <cp:keywords/>
  <cp:lastModifiedBy>Allison Morrow</cp:lastModifiedBy>
  <cp:revision>172</cp:revision>
  <cp:lastPrinted>2017-11-03T10:11:20Z</cp:lastPrinted>
  <dcterms:created xsi:type="dcterms:W3CDTF">2017-10-30T18:32:52Z</dcterms:created>
  <dcterms:modified xsi:type="dcterms:W3CDTF">2019-04-04T18:45:37Z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0x0101004D8F5E3890581C4082992ECC2F935731009271DE19D3F6E144AF2B85B2A5750DFD</vt:lpwstr>
  </property>
  <property fmtid="{D5CDD505-2E9C-101B-9397-08002B2CF9AE}" pid="3" name="_dlc_DocIdItemGuid">
    <vt:lpwstr>e8c40e4b-8d28-4e13-b45a-24049ec7ec98</vt:lpwstr>
  </property>
  <property fmtid="{D5CDD505-2E9C-101B-9397-08002B2CF9AE}" pid="4" name="TaxKeyword">
    <vt:lpwstr/>
  </property>
  <property fmtid="{D5CDD505-2E9C-101B-9397-08002B2CF9AE}" pid="5" name="Program">
    <vt:lpwstr/>
  </property>
  <property fmtid="{D5CDD505-2E9C-101B-9397-08002B2CF9AE}" pid="6" name="Function">
    <vt:lpwstr/>
  </property>
</Properties>
</file>