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avi" ContentType="video/x-msvideo"/>
  <Default Extension="gif" ContentType="image/gif"/>
  <Default Extension="jpg" ContentType="image/jpeg"/>
  <Default Extension="mp4" ContentType="video/mp4"/>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6.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Lst>
  <p:notesMasterIdLst>
    <p:notesMasterId r:id="rId4"/>
  </p:notesMasterIdLst>
  <p:sldIdLst>
    <p:sldId id="258" r:id="rId2"/>
    <p:sldId id="275" r:id="rId3"/>
  </p:sldIdLst>
  <p:sldSz cx="51206400" cy="28803600"/>
  <p:notesSz cx="6858000" cy="9144000"/>
  <p:defaultTextStyle>
    <a:defPPr>
      <a:defRPr lang="en-US"/>
    </a:defPPr>
    <a:lvl1pPr marL="0" algn="l" defTabSz="405262" rtl="0" eaLnBrk="1" latinLnBrk="0" hangingPunct="1">
      <a:defRPr sz="1600" kern="1200">
        <a:solidFill>
          <a:schemeClr val="tx1"/>
        </a:solidFill>
        <a:latin typeface="+mn-lt"/>
        <a:ea typeface="+mn-ea"/>
        <a:cs typeface="+mn-cs"/>
      </a:defRPr>
    </a:lvl1pPr>
    <a:lvl2pPr marL="405262" algn="l" defTabSz="405262" rtl="0" eaLnBrk="1" latinLnBrk="0" hangingPunct="1">
      <a:defRPr sz="1600" kern="1200">
        <a:solidFill>
          <a:schemeClr val="tx1"/>
        </a:solidFill>
        <a:latin typeface="+mn-lt"/>
        <a:ea typeface="+mn-ea"/>
        <a:cs typeface="+mn-cs"/>
      </a:defRPr>
    </a:lvl2pPr>
    <a:lvl3pPr marL="810524" algn="l" defTabSz="405262" rtl="0" eaLnBrk="1" latinLnBrk="0" hangingPunct="1">
      <a:defRPr sz="1600" kern="1200">
        <a:solidFill>
          <a:schemeClr val="tx1"/>
        </a:solidFill>
        <a:latin typeface="+mn-lt"/>
        <a:ea typeface="+mn-ea"/>
        <a:cs typeface="+mn-cs"/>
      </a:defRPr>
    </a:lvl3pPr>
    <a:lvl4pPr marL="1215786" algn="l" defTabSz="405262" rtl="0" eaLnBrk="1" latinLnBrk="0" hangingPunct="1">
      <a:defRPr sz="1600" kern="1200">
        <a:solidFill>
          <a:schemeClr val="tx1"/>
        </a:solidFill>
        <a:latin typeface="+mn-lt"/>
        <a:ea typeface="+mn-ea"/>
        <a:cs typeface="+mn-cs"/>
      </a:defRPr>
    </a:lvl4pPr>
    <a:lvl5pPr marL="1621048" algn="l" defTabSz="405262" rtl="0" eaLnBrk="1" latinLnBrk="0" hangingPunct="1">
      <a:defRPr sz="1600" kern="1200">
        <a:solidFill>
          <a:schemeClr val="tx1"/>
        </a:solidFill>
        <a:latin typeface="+mn-lt"/>
        <a:ea typeface="+mn-ea"/>
        <a:cs typeface="+mn-cs"/>
      </a:defRPr>
    </a:lvl5pPr>
    <a:lvl6pPr marL="2026310" algn="l" defTabSz="405262" rtl="0" eaLnBrk="1" latinLnBrk="0" hangingPunct="1">
      <a:defRPr sz="1600" kern="1200">
        <a:solidFill>
          <a:schemeClr val="tx1"/>
        </a:solidFill>
        <a:latin typeface="+mn-lt"/>
        <a:ea typeface="+mn-ea"/>
        <a:cs typeface="+mn-cs"/>
      </a:defRPr>
    </a:lvl6pPr>
    <a:lvl7pPr marL="2431572" algn="l" defTabSz="405262" rtl="0" eaLnBrk="1" latinLnBrk="0" hangingPunct="1">
      <a:defRPr sz="1600" kern="1200">
        <a:solidFill>
          <a:schemeClr val="tx1"/>
        </a:solidFill>
        <a:latin typeface="+mn-lt"/>
        <a:ea typeface="+mn-ea"/>
        <a:cs typeface="+mn-cs"/>
      </a:defRPr>
    </a:lvl7pPr>
    <a:lvl8pPr marL="2836835" algn="l" defTabSz="405262" rtl="0" eaLnBrk="1" latinLnBrk="0" hangingPunct="1">
      <a:defRPr sz="1600" kern="1200">
        <a:solidFill>
          <a:schemeClr val="tx1"/>
        </a:solidFill>
        <a:latin typeface="+mn-lt"/>
        <a:ea typeface="+mn-ea"/>
        <a:cs typeface="+mn-cs"/>
      </a:defRPr>
    </a:lvl8pPr>
    <a:lvl9pPr marL="3242097" algn="l" defTabSz="405262" rtl="0" eaLnBrk="1" latinLnBrk="0" hangingPunct="1">
      <a:defRPr sz="1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072" userDrawn="1">
          <p15:clr>
            <a:srgbClr val="A4A3A4"/>
          </p15:clr>
        </p15:guide>
        <p15:guide id="2" pos="1612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AF"/>
    <a:srgbClr val="FFFFE7"/>
    <a:srgbClr val="9A3A3A"/>
    <a:srgbClr val="5F29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87" autoAdjust="0"/>
    <p:restoredTop sz="96643" autoAdjust="0"/>
  </p:normalViewPr>
  <p:slideViewPr>
    <p:cSldViewPr snapToGrid="0">
      <p:cViewPr varScale="1">
        <p:scale>
          <a:sx n="26" d="100"/>
          <a:sy n="26" d="100"/>
        </p:scale>
        <p:origin x="948" y="192"/>
      </p:cViewPr>
      <p:guideLst>
        <p:guide orient="horz" pos="9072"/>
        <p:guide pos="16128"/>
      </p:guideLst>
    </p:cSldViewPr>
  </p:slideViewPr>
  <p:outlineViewPr>
    <p:cViewPr>
      <p:scale>
        <a:sx n="33" d="100"/>
        <a:sy n="33" d="100"/>
      </p:scale>
      <p:origin x="0" y="0"/>
    </p:cViewPr>
  </p:outlineViewPr>
  <p:notesTextViewPr>
    <p:cViewPr>
      <p:scale>
        <a:sx n="3" d="2"/>
        <a:sy n="3" d="2"/>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12" Type="http://schemas.openxmlformats.org/officeDocument/2006/relationships/customXml" Target="../customXml/item4.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11" Type="http://schemas.openxmlformats.org/officeDocument/2006/relationships/customXml" Target="../customXml/item3.xml"/><Relationship Id="rId5" Type="http://schemas.openxmlformats.org/officeDocument/2006/relationships/presProps" Target="presProps.xml"/><Relationship Id="rId10" Type="http://schemas.openxmlformats.org/officeDocument/2006/relationships/customXml" Target="../customXml/item2.xml"/><Relationship Id="rId4" Type="http://schemas.openxmlformats.org/officeDocument/2006/relationships/notesMaster" Target="notesMasters/notesMaster1.xml"/><Relationship Id="rId9"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0BE7E24-5300-434B-A954-BA5D1B43E05A}" type="datetimeFigureOut">
              <a:rPr lang="fr-FR" smtClean="0"/>
              <a:t>05/04/2019</a:t>
            </a:fld>
            <a:endParaRPr lang="fr-FR"/>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8D01FAA-A0FC-468C-918A-131263892EC3}" type="slidenum">
              <a:rPr lang="fr-FR" smtClean="0"/>
              <a:t>‹#›</a:t>
            </a:fld>
            <a:endParaRPr lang="fr-FR"/>
          </a:p>
        </p:txBody>
      </p:sp>
    </p:spTree>
    <p:extLst>
      <p:ext uri="{BB962C8B-B14F-4D97-AF65-F5344CB8AC3E}">
        <p14:creationId xmlns:p14="http://schemas.microsoft.com/office/powerpoint/2010/main" val="42451026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400800" y="4713925"/>
            <a:ext cx="38404800" cy="10027920"/>
          </a:xfrm>
        </p:spPr>
        <p:txBody>
          <a:bodyPr anchor="b"/>
          <a:lstStyle>
            <a:lvl1pPr algn="ctr">
              <a:defRPr sz="25200"/>
            </a:lvl1pPr>
          </a:lstStyle>
          <a:p>
            <a:r>
              <a:rPr lang="fr-FR"/>
              <a:t>Modifiez le style du titre</a:t>
            </a:r>
            <a:endParaRPr lang="en-US" dirty="0"/>
          </a:p>
        </p:txBody>
      </p:sp>
      <p:sp>
        <p:nvSpPr>
          <p:cNvPr id="3" name="Subtitle 2"/>
          <p:cNvSpPr>
            <a:spLocks noGrp="1"/>
          </p:cNvSpPr>
          <p:nvPr>
            <p:ph type="subTitle" idx="1"/>
          </p:nvPr>
        </p:nvSpPr>
        <p:spPr>
          <a:xfrm>
            <a:off x="6400800" y="15128560"/>
            <a:ext cx="38404800" cy="6954200"/>
          </a:xfrm>
        </p:spPr>
        <p:txBody>
          <a:bodyPr/>
          <a:lstStyle>
            <a:lvl1pPr marL="0" indent="0" algn="ctr">
              <a:buNone/>
              <a:defRPr sz="10080"/>
            </a:lvl1pPr>
            <a:lvl2pPr marL="1920240" indent="0" algn="ctr">
              <a:buNone/>
              <a:defRPr sz="8400"/>
            </a:lvl2pPr>
            <a:lvl3pPr marL="3840480" indent="0" algn="ctr">
              <a:buNone/>
              <a:defRPr sz="7560"/>
            </a:lvl3pPr>
            <a:lvl4pPr marL="5760720" indent="0" algn="ctr">
              <a:buNone/>
              <a:defRPr sz="6720"/>
            </a:lvl4pPr>
            <a:lvl5pPr marL="7680960" indent="0" algn="ctr">
              <a:buNone/>
              <a:defRPr sz="6720"/>
            </a:lvl5pPr>
            <a:lvl6pPr marL="9601200" indent="0" algn="ctr">
              <a:buNone/>
              <a:defRPr sz="6720"/>
            </a:lvl6pPr>
            <a:lvl7pPr marL="11521440" indent="0" algn="ctr">
              <a:buNone/>
              <a:defRPr sz="6720"/>
            </a:lvl7pPr>
            <a:lvl8pPr marL="13441680" indent="0" algn="ctr">
              <a:buNone/>
              <a:defRPr sz="6720"/>
            </a:lvl8pPr>
            <a:lvl9pPr marL="15361920" indent="0" algn="ctr">
              <a:buNone/>
              <a:defRPr sz="672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8D2FB40E-1AD2-44A4-8D3D-28F16B3AA679}" type="datetimeFigureOut">
              <a:rPr lang="fr-FR" smtClean="0"/>
              <a:t>05/04/2019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3B3A0D7-3D37-4493-8BCE-D1391A677410}" type="slidenum">
              <a:rPr lang="fr-FR" smtClean="0"/>
              <a:t>‹#›</a:t>
            </a:fld>
            <a:endParaRPr lang="fr-FR"/>
          </a:p>
        </p:txBody>
      </p:sp>
    </p:spTree>
    <p:extLst>
      <p:ext uri="{BB962C8B-B14F-4D97-AF65-F5344CB8AC3E}">
        <p14:creationId xmlns:p14="http://schemas.microsoft.com/office/powerpoint/2010/main" val="28478412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8D2FB40E-1AD2-44A4-8D3D-28F16B3AA679}" type="datetimeFigureOut">
              <a:rPr lang="fr-FR" smtClean="0"/>
              <a:t>05/04/2019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3B3A0D7-3D37-4493-8BCE-D1391A677410}" type="slidenum">
              <a:rPr lang="fr-FR" smtClean="0"/>
              <a:t>‹#›</a:t>
            </a:fld>
            <a:endParaRPr lang="fr-FR"/>
          </a:p>
        </p:txBody>
      </p:sp>
    </p:spTree>
    <p:extLst>
      <p:ext uri="{BB962C8B-B14F-4D97-AF65-F5344CB8AC3E}">
        <p14:creationId xmlns:p14="http://schemas.microsoft.com/office/powerpoint/2010/main" val="28230135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6644580" y="1533525"/>
            <a:ext cx="11041380" cy="24409720"/>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3520440" y="1533525"/>
            <a:ext cx="32484060" cy="24409720"/>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8D2FB40E-1AD2-44A4-8D3D-28F16B3AA679}" type="datetimeFigureOut">
              <a:rPr lang="fr-FR" smtClean="0"/>
              <a:t>05/04/2019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3B3A0D7-3D37-4493-8BCE-D1391A677410}" type="slidenum">
              <a:rPr lang="fr-FR" smtClean="0"/>
              <a:t>‹#›</a:t>
            </a:fld>
            <a:endParaRPr lang="fr-FR"/>
          </a:p>
        </p:txBody>
      </p:sp>
    </p:spTree>
    <p:extLst>
      <p:ext uri="{BB962C8B-B14F-4D97-AF65-F5344CB8AC3E}">
        <p14:creationId xmlns:p14="http://schemas.microsoft.com/office/powerpoint/2010/main" val="5502128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8D2FB40E-1AD2-44A4-8D3D-28F16B3AA679}" type="datetimeFigureOut">
              <a:rPr lang="fr-FR" smtClean="0"/>
              <a:t>05/04/2019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3B3A0D7-3D37-4493-8BCE-D1391A677410}" type="slidenum">
              <a:rPr lang="fr-FR" smtClean="0"/>
              <a:t>‹#›</a:t>
            </a:fld>
            <a:endParaRPr lang="fr-FR"/>
          </a:p>
        </p:txBody>
      </p:sp>
    </p:spTree>
    <p:extLst>
      <p:ext uri="{BB962C8B-B14F-4D97-AF65-F5344CB8AC3E}">
        <p14:creationId xmlns:p14="http://schemas.microsoft.com/office/powerpoint/2010/main" val="2457032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3493770" y="7180902"/>
            <a:ext cx="44165520" cy="11981495"/>
          </a:xfrm>
        </p:spPr>
        <p:txBody>
          <a:bodyPr anchor="b"/>
          <a:lstStyle>
            <a:lvl1pPr>
              <a:defRPr sz="25200"/>
            </a:lvl1pPr>
          </a:lstStyle>
          <a:p>
            <a:r>
              <a:rPr lang="fr-FR"/>
              <a:t>Modifiez le style du titre</a:t>
            </a:r>
            <a:endParaRPr lang="en-US" dirty="0"/>
          </a:p>
        </p:txBody>
      </p:sp>
      <p:sp>
        <p:nvSpPr>
          <p:cNvPr id="3" name="Text Placeholder 2"/>
          <p:cNvSpPr>
            <a:spLocks noGrp="1"/>
          </p:cNvSpPr>
          <p:nvPr>
            <p:ph type="body" idx="1"/>
          </p:nvPr>
        </p:nvSpPr>
        <p:spPr>
          <a:xfrm>
            <a:off x="3493770" y="19275747"/>
            <a:ext cx="44165520" cy="6300785"/>
          </a:xfrm>
        </p:spPr>
        <p:txBody>
          <a:bodyPr/>
          <a:lstStyle>
            <a:lvl1pPr marL="0" indent="0">
              <a:buNone/>
              <a:defRPr sz="10080">
                <a:solidFill>
                  <a:schemeClr val="tx1">
                    <a:tint val="75000"/>
                  </a:schemeClr>
                </a:solidFill>
              </a:defRPr>
            </a:lvl1pPr>
            <a:lvl2pPr marL="1920240" indent="0">
              <a:buNone/>
              <a:defRPr sz="8400">
                <a:solidFill>
                  <a:schemeClr val="tx1">
                    <a:tint val="75000"/>
                  </a:schemeClr>
                </a:solidFill>
              </a:defRPr>
            </a:lvl2pPr>
            <a:lvl3pPr marL="3840480" indent="0">
              <a:buNone/>
              <a:defRPr sz="7560">
                <a:solidFill>
                  <a:schemeClr val="tx1">
                    <a:tint val="75000"/>
                  </a:schemeClr>
                </a:solidFill>
              </a:defRPr>
            </a:lvl3pPr>
            <a:lvl4pPr marL="5760720" indent="0">
              <a:buNone/>
              <a:defRPr sz="6720">
                <a:solidFill>
                  <a:schemeClr val="tx1">
                    <a:tint val="75000"/>
                  </a:schemeClr>
                </a:solidFill>
              </a:defRPr>
            </a:lvl4pPr>
            <a:lvl5pPr marL="7680960" indent="0">
              <a:buNone/>
              <a:defRPr sz="6720">
                <a:solidFill>
                  <a:schemeClr val="tx1">
                    <a:tint val="75000"/>
                  </a:schemeClr>
                </a:solidFill>
              </a:defRPr>
            </a:lvl5pPr>
            <a:lvl6pPr marL="9601200" indent="0">
              <a:buNone/>
              <a:defRPr sz="6720">
                <a:solidFill>
                  <a:schemeClr val="tx1">
                    <a:tint val="75000"/>
                  </a:schemeClr>
                </a:solidFill>
              </a:defRPr>
            </a:lvl6pPr>
            <a:lvl7pPr marL="11521440" indent="0">
              <a:buNone/>
              <a:defRPr sz="6720">
                <a:solidFill>
                  <a:schemeClr val="tx1">
                    <a:tint val="75000"/>
                  </a:schemeClr>
                </a:solidFill>
              </a:defRPr>
            </a:lvl7pPr>
            <a:lvl8pPr marL="13441680" indent="0">
              <a:buNone/>
              <a:defRPr sz="6720">
                <a:solidFill>
                  <a:schemeClr val="tx1">
                    <a:tint val="75000"/>
                  </a:schemeClr>
                </a:solidFill>
              </a:defRPr>
            </a:lvl8pPr>
            <a:lvl9pPr marL="15361920" indent="0">
              <a:buNone/>
              <a:defRPr sz="672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8D2FB40E-1AD2-44A4-8D3D-28F16B3AA679}" type="datetimeFigureOut">
              <a:rPr lang="fr-FR" smtClean="0"/>
              <a:t>05/04/2019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3B3A0D7-3D37-4493-8BCE-D1391A677410}" type="slidenum">
              <a:rPr lang="fr-FR" smtClean="0"/>
              <a:t>‹#›</a:t>
            </a:fld>
            <a:endParaRPr lang="fr-FR"/>
          </a:p>
        </p:txBody>
      </p:sp>
    </p:spTree>
    <p:extLst>
      <p:ext uri="{BB962C8B-B14F-4D97-AF65-F5344CB8AC3E}">
        <p14:creationId xmlns:p14="http://schemas.microsoft.com/office/powerpoint/2010/main" val="29882306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3520440" y="7667625"/>
            <a:ext cx="21762720" cy="1827562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25923240" y="7667625"/>
            <a:ext cx="21762720" cy="1827562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8D2FB40E-1AD2-44A4-8D3D-28F16B3AA679}" type="datetimeFigureOut">
              <a:rPr lang="fr-FR" smtClean="0"/>
              <a:t>05/04/2019</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B3B3A0D7-3D37-4493-8BCE-D1391A677410}" type="slidenum">
              <a:rPr lang="fr-FR" smtClean="0"/>
              <a:t>‹#›</a:t>
            </a:fld>
            <a:endParaRPr lang="fr-FR"/>
          </a:p>
        </p:txBody>
      </p:sp>
    </p:spTree>
    <p:extLst>
      <p:ext uri="{BB962C8B-B14F-4D97-AF65-F5344CB8AC3E}">
        <p14:creationId xmlns:p14="http://schemas.microsoft.com/office/powerpoint/2010/main" val="1498398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3527110" y="1533527"/>
            <a:ext cx="44165520" cy="5567365"/>
          </a:xfrm>
        </p:spPr>
        <p:txBody>
          <a:bodyPr/>
          <a:lstStyle/>
          <a:p>
            <a:r>
              <a:rPr lang="fr-FR"/>
              <a:t>Modifiez le style du titre</a:t>
            </a:r>
            <a:endParaRPr lang="en-US" dirty="0"/>
          </a:p>
        </p:txBody>
      </p:sp>
      <p:sp>
        <p:nvSpPr>
          <p:cNvPr id="3" name="Text Placeholder 2"/>
          <p:cNvSpPr>
            <a:spLocks noGrp="1"/>
          </p:cNvSpPr>
          <p:nvPr>
            <p:ph type="body" idx="1"/>
          </p:nvPr>
        </p:nvSpPr>
        <p:spPr>
          <a:xfrm>
            <a:off x="3527112" y="7060885"/>
            <a:ext cx="21662705" cy="3460430"/>
          </a:xfrm>
        </p:spPr>
        <p:txBody>
          <a:bodyPr anchor="b"/>
          <a:lstStyle>
            <a:lvl1pPr marL="0" indent="0">
              <a:buNone/>
              <a:defRPr sz="10080" b="1"/>
            </a:lvl1pPr>
            <a:lvl2pPr marL="1920240" indent="0">
              <a:buNone/>
              <a:defRPr sz="8400" b="1"/>
            </a:lvl2pPr>
            <a:lvl3pPr marL="3840480" indent="0">
              <a:buNone/>
              <a:defRPr sz="7560" b="1"/>
            </a:lvl3pPr>
            <a:lvl4pPr marL="5760720" indent="0">
              <a:buNone/>
              <a:defRPr sz="6720" b="1"/>
            </a:lvl4pPr>
            <a:lvl5pPr marL="7680960" indent="0">
              <a:buNone/>
              <a:defRPr sz="6720" b="1"/>
            </a:lvl5pPr>
            <a:lvl6pPr marL="9601200" indent="0">
              <a:buNone/>
              <a:defRPr sz="6720" b="1"/>
            </a:lvl6pPr>
            <a:lvl7pPr marL="11521440" indent="0">
              <a:buNone/>
              <a:defRPr sz="6720" b="1"/>
            </a:lvl7pPr>
            <a:lvl8pPr marL="13441680" indent="0">
              <a:buNone/>
              <a:defRPr sz="6720" b="1"/>
            </a:lvl8pPr>
            <a:lvl9pPr marL="15361920" indent="0">
              <a:buNone/>
              <a:defRPr sz="6720" b="1"/>
            </a:lvl9pPr>
          </a:lstStyle>
          <a:p>
            <a:pPr lvl="0"/>
            <a:r>
              <a:rPr lang="fr-FR"/>
              <a:t>Modifiez les styles du texte du masque</a:t>
            </a:r>
          </a:p>
        </p:txBody>
      </p:sp>
      <p:sp>
        <p:nvSpPr>
          <p:cNvPr id="4" name="Content Placeholder 3"/>
          <p:cNvSpPr>
            <a:spLocks noGrp="1"/>
          </p:cNvSpPr>
          <p:nvPr>
            <p:ph sz="half" idx="2"/>
          </p:nvPr>
        </p:nvSpPr>
        <p:spPr>
          <a:xfrm>
            <a:off x="3527112" y="10521315"/>
            <a:ext cx="21662705" cy="1547527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25923240" y="7060885"/>
            <a:ext cx="21769390" cy="3460430"/>
          </a:xfrm>
        </p:spPr>
        <p:txBody>
          <a:bodyPr anchor="b"/>
          <a:lstStyle>
            <a:lvl1pPr marL="0" indent="0">
              <a:buNone/>
              <a:defRPr sz="10080" b="1"/>
            </a:lvl1pPr>
            <a:lvl2pPr marL="1920240" indent="0">
              <a:buNone/>
              <a:defRPr sz="8400" b="1"/>
            </a:lvl2pPr>
            <a:lvl3pPr marL="3840480" indent="0">
              <a:buNone/>
              <a:defRPr sz="7560" b="1"/>
            </a:lvl3pPr>
            <a:lvl4pPr marL="5760720" indent="0">
              <a:buNone/>
              <a:defRPr sz="6720" b="1"/>
            </a:lvl4pPr>
            <a:lvl5pPr marL="7680960" indent="0">
              <a:buNone/>
              <a:defRPr sz="6720" b="1"/>
            </a:lvl5pPr>
            <a:lvl6pPr marL="9601200" indent="0">
              <a:buNone/>
              <a:defRPr sz="6720" b="1"/>
            </a:lvl6pPr>
            <a:lvl7pPr marL="11521440" indent="0">
              <a:buNone/>
              <a:defRPr sz="6720" b="1"/>
            </a:lvl7pPr>
            <a:lvl8pPr marL="13441680" indent="0">
              <a:buNone/>
              <a:defRPr sz="6720" b="1"/>
            </a:lvl8pPr>
            <a:lvl9pPr marL="15361920" indent="0">
              <a:buNone/>
              <a:defRPr sz="6720" b="1"/>
            </a:lvl9pPr>
          </a:lstStyle>
          <a:p>
            <a:pPr lvl="0"/>
            <a:r>
              <a:rPr lang="fr-FR"/>
              <a:t>Modifiez les styles du texte du masque</a:t>
            </a:r>
          </a:p>
        </p:txBody>
      </p:sp>
      <p:sp>
        <p:nvSpPr>
          <p:cNvPr id="6" name="Content Placeholder 5"/>
          <p:cNvSpPr>
            <a:spLocks noGrp="1"/>
          </p:cNvSpPr>
          <p:nvPr>
            <p:ph sz="quarter" idx="4"/>
          </p:nvPr>
        </p:nvSpPr>
        <p:spPr>
          <a:xfrm>
            <a:off x="25923240" y="10521315"/>
            <a:ext cx="21769390" cy="1547527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8D2FB40E-1AD2-44A4-8D3D-28F16B3AA679}" type="datetimeFigureOut">
              <a:rPr lang="fr-FR" smtClean="0"/>
              <a:t>05/04/2019</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B3B3A0D7-3D37-4493-8BCE-D1391A677410}" type="slidenum">
              <a:rPr lang="fr-FR" smtClean="0"/>
              <a:t>‹#›</a:t>
            </a:fld>
            <a:endParaRPr lang="fr-FR"/>
          </a:p>
        </p:txBody>
      </p:sp>
    </p:spTree>
    <p:extLst>
      <p:ext uri="{BB962C8B-B14F-4D97-AF65-F5344CB8AC3E}">
        <p14:creationId xmlns:p14="http://schemas.microsoft.com/office/powerpoint/2010/main" val="34047527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8D2FB40E-1AD2-44A4-8D3D-28F16B3AA679}" type="datetimeFigureOut">
              <a:rPr lang="fr-FR" smtClean="0"/>
              <a:t>05/04/2019</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B3B3A0D7-3D37-4493-8BCE-D1391A677410}" type="slidenum">
              <a:rPr lang="fr-FR" smtClean="0"/>
              <a:t>‹#›</a:t>
            </a:fld>
            <a:endParaRPr lang="fr-FR"/>
          </a:p>
        </p:txBody>
      </p:sp>
    </p:spTree>
    <p:extLst>
      <p:ext uri="{BB962C8B-B14F-4D97-AF65-F5344CB8AC3E}">
        <p14:creationId xmlns:p14="http://schemas.microsoft.com/office/powerpoint/2010/main" val="25129140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2FB40E-1AD2-44A4-8D3D-28F16B3AA679}" type="datetimeFigureOut">
              <a:rPr lang="fr-FR" smtClean="0"/>
              <a:t>05/04/2019</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B3B3A0D7-3D37-4493-8BCE-D1391A677410}" type="slidenum">
              <a:rPr lang="fr-FR" smtClean="0"/>
              <a:t>‹#›</a:t>
            </a:fld>
            <a:endParaRPr lang="fr-FR"/>
          </a:p>
        </p:txBody>
      </p:sp>
    </p:spTree>
    <p:extLst>
      <p:ext uri="{BB962C8B-B14F-4D97-AF65-F5344CB8AC3E}">
        <p14:creationId xmlns:p14="http://schemas.microsoft.com/office/powerpoint/2010/main" val="14704953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3527112" y="1920240"/>
            <a:ext cx="16515395" cy="6720840"/>
          </a:xfrm>
        </p:spPr>
        <p:txBody>
          <a:bodyPr anchor="b"/>
          <a:lstStyle>
            <a:lvl1pPr>
              <a:defRPr sz="13440"/>
            </a:lvl1pPr>
          </a:lstStyle>
          <a:p>
            <a:r>
              <a:rPr lang="fr-FR"/>
              <a:t>Modifiez le style du titre</a:t>
            </a:r>
            <a:endParaRPr lang="en-US" dirty="0"/>
          </a:p>
        </p:txBody>
      </p:sp>
      <p:sp>
        <p:nvSpPr>
          <p:cNvPr id="3" name="Content Placeholder 2"/>
          <p:cNvSpPr>
            <a:spLocks noGrp="1"/>
          </p:cNvSpPr>
          <p:nvPr>
            <p:ph idx="1"/>
          </p:nvPr>
        </p:nvSpPr>
        <p:spPr>
          <a:xfrm>
            <a:off x="21769390" y="4147187"/>
            <a:ext cx="25923240" cy="20469225"/>
          </a:xfrm>
        </p:spPr>
        <p:txBody>
          <a:bodyPr/>
          <a:lstStyle>
            <a:lvl1pPr>
              <a:defRPr sz="13440"/>
            </a:lvl1pPr>
            <a:lvl2pPr>
              <a:defRPr sz="11760"/>
            </a:lvl2pPr>
            <a:lvl3pPr>
              <a:defRPr sz="10080"/>
            </a:lvl3pPr>
            <a:lvl4pPr>
              <a:defRPr sz="8400"/>
            </a:lvl4pPr>
            <a:lvl5pPr>
              <a:defRPr sz="8400"/>
            </a:lvl5pPr>
            <a:lvl6pPr>
              <a:defRPr sz="8400"/>
            </a:lvl6pPr>
            <a:lvl7pPr>
              <a:defRPr sz="8400"/>
            </a:lvl7pPr>
            <a:lvl8pPr>
              <a:defRPr sz="8400"/>
            </a:lvl8pPr>
            <a:lvl9pPr>
              <a:defRPr sz="84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3527112" y="8641080"/>
            <a:ext cx="16515395" cy="16008670"/>
          </a:xfrm>
        </p:spPr>
        <p:txBody>
          <a:bodyPr/>
          <a:lstStyle>
            <a:lvl1pPr marL="0" indent="0">
              <a:buNone/>
              <a:defRPr sz="6720"/>
            </a:lvl1pPr>
            <a:lvl2pPr marL="1920240" indent="0">
              <a:buNone/>
              <a:defRPr sz="5880"/>
            </a:lvl2pPr>
            <a:lvl3pPr marL="3840480" indent="0">
              <a:buNone/>
              <a:defRPr sz="5040"/>
            </a:lvl3pPr>
            <a:lvl4pPr marL="5760720" indent="0">
              <a:buNone/>
              <a:defRPr sz="4200"/>
            </a:lvl4pPr>
            <a:lvl5pPr marL="7680960" indent="0">
              <a:buNone/>
              <a:defRPr sz="4200"/>
            </a:lvl5pPr>
            <a:lvl6pPr marL="9601200" indent="0">
              <a:buNone/>
              <a:defRPr sz="4200"/>
            </a:lvl6pPr>
            <a:lvl7pPr marL="11521440" indent="0">
              <a:buNone/>
              <a:defRPr sz="4200"/>
            </a:lvl7pPr>
            <a:lvl8pPr marL="13441680" indent="0">
              <a:buNone/>
              <a:defRPr sz="4200"/>
            </a:lvl8pPr>
            <a:lvl9pPr marL="15361920" indent="0">
              <a:buNone/>
              <a:defRPr sz="4200"/>
            </a:lvl9pPr>
          </a:lstStyle>
          <a:p>
            <a:pPr lvl="0"/>
            <a:r>
              <a:rPr lang="fr-FR"/>
              <a:t>Modifiez les styles du texte du masque</a:t>
            </a:r>
          </a:p>
        </p:txBody>
      </p:sp>
      <p:sp>
        <p:nvSpPr>
          <p:cNvPr id="5" name="Date Placeholder 4"/>
          <p:cNvSpPr>
            <a:spLocks noGrp="1"/>
          </p:cNvSpPr>
          <p:nvPr>
            <p:ph type="dt" sz="half" idx="10"/>
          </p:nvPr>
        </p:nvSpPr>
        <p:spPr/>
        <p:txBody>
          <a:bodyPr/>
          <a:lstStyle/>
          <a:p>
            <a:fld id="{8D2FB40E-1AD2-44A4-8D3D-28F16B3AA679}" type="datetimeFigureOut">
              <a:rPr lang="fr-FR" smtClean="0"/>
              <a:t>05/04/2019</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B3B3A0D7-3D37-4493-8BCE-D1391A677410}" type="slidenum">
              <a:rPr lang="fr-FR" smtClean="0"/>
              <a:t>‹#›</a:t>
            </a:fld>
            <a:endParaRPr lang="fr-FR"/>
          </a:p>
        </p:txBody>
      </p:sp>
    </p:spTree>
    <p:extLst>
      <p:ext uri="{BB962C8B-B14F-4D97-AF65-F5344CB8AC3E}">
        <p14:creationId xmlns:p14="http://schemas.microsoft.com/office/powerpoint/2010/main" val="11865501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3527112" y="1920240"/>
            <a:ext cx="16515395" cy="6720840"/>
          </a:xfrm>
        </p:spPr>
        <p:txBody>
          <a:bodyPr anchor="b"/>
          <a:lstStyle>
            <a:lvl1pPr>
              <a:defRPr sz="13440"/>
            </a:lvl1pPr>
          </a:lstStyle>
          <a:p>
            <a:r>
              <a:rPr lang="fr-FR"/>
              <a:t>Modifiez le style du titre</a:t>
            </a:r>
            <a:endParaRPr lang="en-US" dirty="0"/>
          </a:p>
        </p:txBody>
      </p:sp>
      <p:sp>
        <p:nvSpPr>
          <p:cNvPr id="3" name="Picture Placeholder 2"/>
          <p:cNvSpPr>
            <a:spLocks noGrp="1" noChangeAspect="1"/>
          </p:cNvSpPr>
          <p:nvPr>
            <p:ph type="pic" idx="1"/>
          </p:nvPr>
        </p:nvSpPr>
        <p:spPr>
          <a:xfrm>
            <a:off x="21769390" y="4147187"/>
            <a:ext cx="25923240" cy="20469225"/>
          </a:xfrm>
        </p:spPr>
        <p:txBody>
          <a:bodyPr anchor="t"/>
          <a:lstStyle>
            <a:lvl1pPr marL="0" indent="0">
              <a:buNone/>
              <a:defRPr sz="13440"/>
            </a:lvl1pPr>
            <a:lvl2pPr marL="1920240" indent="0">
              <a:buNone/>
              <a:defRPr sz="11760"/>
            </a:lvl2pPr>
            <a:lvl3pPr marL="3840480" indent="0">
              <a:buNone/>
              <a:defRPr sz="10080"/>
            </a:lvl3pPr>
            <a:lvl4pPr marL="5760720" indent="0">
              <a:buNone/>
              <a:defRPr sz="8400"/>
            </a:lvl4pPr>
            <a:lvl5pPr marL="7680960" indent="0">
              <a:buNone/>
              <a:defRPr sz="8400"/>
            </a:lvl5pPr>
            <a:lvl6pPr marL="9601200" indent="0">
              <a:buNone/>
              <a:defRPr sz="8400"/>
            </a:lvl6pPr>
            <a:lvl7pPr marL="11521440" indent="0">
              <a:buNone/>
              <a:defRPr sz="8400"/>
            </a:lvl7pPr>
            <a:lvl8pPr marL="13441680" indent="0">
              <a:buNone/>
              <a:defRPr sz="8400"/>
            </a:lvl8pPr>
            <a:lvl9pPr marL="15361920" indent="0">
              <a:buNone/>
              <a:defRPr sz="8400"/>
            </a:lvl9pPr>
          </a:lstStyle>
          <a:p>
            <a:r>
              <a:rPr lang="fr-FR"/>
              <a:t>Cliquez sur l'icône pour ajouter une image</a:t>
            </a:r>
            <a:endParaRPr lang="en-US" dirty="0"/>
          </a:p>
        </p:txBody>
      </p:sp>
      <p:sp>
        <p:nvSpPr>
          <p:cNvPr id="4" name="Text Placeholder 3"/>
          <p:cNvSpPr>
            <a:spLocks noGrp="1"/>
          </p:cNvSpPr>
          <p:nvPr>
            <p:ph type="body" sz="half" idx="2"/>
          </p:nvPr>
        </p:nvSpPr>
        <p:spPr>
          <a:xfrm>
            <a:off x="3527112" y="8641080"/>
            <a:ext cx="16515395" cy="16008670"/>
          </a:xfrm>
        </p:spPr>
        <p:txBody>
          <a:bodyPr/>
          <a:lstStyle>
            <a:lvl1pPr marL="0" indent="0">
              <a:buNone/>
              <a:defRPr sz="6720"/>
            </a:lvl1pPr>
            <a:lvl2pPr marL="1920240" indent="0">
              <a:buNone/>
              <a:defRPr sz="5880"/>
            </a:lvl2pPr>
            <a:lvl3pPr marL="3840480" indent="0">
              <a:buNone/>
              <a:defRPr sz="5040"/>
            </a:lvl3pPr>
            <a:lvl4pPr marL="5760720" indent="0">
              <a:buNone/>
              <a:defRPr sz="4200"/>
            </a:lvl4pPr>
            <a:lvl5pPr marL="7680960" indent="0">
              <a:buNone/>
              <a:defRPr sz="4200"/>
            </a:lvl5pPr>
            <a:lvl6pPr marL="9601200" indent="0">
              <a:buNone/>
              <a:defRPr sz="4200"/>
            </a:lvl6pPr>
            <a:lvl7pPr marL="11521440" indent="0">
              <a:buNone/>
              <a:defRPr sz="4200"/>
            </a:lvl7pPr>
            <a:lvl8pPr marL="13441680" indent="0">
              <a:buNone/>
              <a:defRPr sz="4200"/>
            </a:lvl8pPr>
            <a:lvl9pPr marL="15361920" indent="0">
              <a:buNone/>
              <a:defRPr sz="4200"/>
            </a:lvl9pPr>
          </a:lstStyle>
          <a:p>
            <a:pPr lvl="0"/>
            <a:r>
              <a:rPr lang="fr-FR"/>
              <a:t>Modifiez les styles du texte du masque</a:t>
            </a:r>
          </a:p>
        </p:txBody>
      </p:sp>
      <p:sp>
        <p:nvSpPr>
          <p:cNvPr id="5" name="Date Placeholder 4"/>
          <p:cNvSpPr>
            <a:spLocks noGrp="1"/>
          </p:cNvSpPr>
          <p:nvPr>
            <p:ph type="dt" sz="half" idx="10"/>
          </p:nvPr>
        </p:nvSpPr>
        <p:spPr/>
        <p:txBody>
          <a:bodyPr/>
          <a:lstStyle/>
          <a:p>
            <a:fld id="{8D2FB40E-1AD2-44A4-8D3D-28F16B3AA679}" type="datetimeFigureOut">
              <a:rPr lang="fr-FR" smtClean="0"/>
              <a:t>05/04/2019</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B3B3A0D7-3D37-4493-8BCE-D1391A677410}" type="slidenum">
              <a:rPr lang="fr-FR" smtClean="0"/>
              <a:t>‹#›</a:t>
            </a:fld>
            <a:endParaRPr lang="fr-FR"/>
          </a:p>
        </p:txBody>
      </p:sp>
    </p:spTree>
    <p:extLst>
      <p:ext uri="{BB962C8B-B14F-4D97-AF65-F5344CB8AC3E}">
        <p14:creationId xmlns:p14="http://schemas.microsoft.com/office/powerpoint/2010/main" val="36164768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20440" y="1533527"/>
            <a:ext cx="44165520" cy="5567365"/>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3520440" y="7667625"/>
            <a:ext cx="44165520" cy="18275620"/>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3520440" y="26696672"/>
            <a:ext cx="11521440" cy="1533525"/>
          </a:xfrm>
          <a:prstGeom prst="rect">
            <a:avLst/>
          </a:prstGeom>
        </p:spPr>
        <p:txBody>
          <a:bodyPr vert="horz" lIns="91440" tIns="45720" rIns="91440" bIns="45720" rtlCol="0" anchor="ctr"/>
          <a:lstStyle>
            <a:lvl1pPr algn="l">
              <a:defRPr sz="5040">
                <a:solidFill>
                  <a:schemeClr val="tx1">
                    <a:tint val="75000"/>
                  </a:schemeClr>
                </a:solidFill>
              </a:defRPr>
            </a:lvl1pPr>
          </a:lstStyle>
          <a:p>
            <a:fld id="{8D2FB40E-1AD2-44A4-8D3D-28F16B3AA679}" type="datetimeFigureOut">
              <a:rPr lang="fr-FR" smtClean="0"/>
              <a:t>05/04/2019</a:t>
            </a:fld>
            <a:endParaRPr lang="fr-FR"/>
          </a:p>
        </p:txBody>
      </p:sp>
      <p:sp>
        <p:nvSpPr>
          <p:cNvPr id="5" name="Footer Placeholder 4"/>
          <p:cNvSpPr>
            <a:spLocks noGrp="1"/>
          </p:cNvSpPr>
          <p:nvPr>
            <p:ph type="ftr" sz="quarter" idx="3"/>
          </p:nvPr>
        </p:nvSpPr>
        <p:spPr>
          <a:xfrm>
            <a:off x="16962120" y="26696672"/>
            <a:ext cx="17282160" cy="1533525"/>
          </a:xfrm>
          <a:prstGeom prst="rect">
            <a:avLst/>
          </a:prstGeom>
        </p:spPr>
        <p:txBody>
          <a:bodyPr vert="horz" lIns="91440" tIns="45720" rIns="91440" bIns="45720" rtlCol="0" anchor="ctr"/>
          <a:lstStyle>
            <a:lvl1pPr algn="ctr">
              <a:defRPr sz="504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36164520" y="26696672"/>
            <a:ext cx="11521440" cy="1533525"/>
          </a:xfrm>
          <a:prstGeom prst="rect">
            <a:avLst/>
          </a:prstGeom>
        </p:spPr>
        <p:txBody>
          <a:bodyPr vert="horz" lIns="91440" tIns="45720" rIns="91440" bIns="45720" rtlCol="0" anchor="ctr"/>
          <a:lstStyle>
            <a:lvl1pPr algn="r">
              <a:defRPr sz="5040">
                <a:solidFill>
                  <a:schemeClr val="tx1">
                    <a:tint val="75000"/>
                  </a:schemeClr>
                </a:solidFill>
              </a:defRPr>
            </a:lvl1pPr>
          </a:lstStyle>
          <a:p>
            <a:fld id="{B3B3A0D7-3D37-4493-8BCE-D1391A677410}" type="slidenum">
              <a:rPr lang="fr-FR" smtClean="0"/>
              <a:t>‹#›</a:t>
            </a:fld>
            <a:endParaRPr lang="fr-FR"/>
          </a:p>
        </p:txBody>
      </p:sp>
    </p:spTree>
    <p:extLst>
      <p:ext uri="{BB962C8B-B14F-4D97-AF65-F5344CB8AC3E}">
        <p14:creationId xmlns:p14="http://schemas.microsoft.com/office/powerpoint/2010/main" val="175957099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3840480" rtl="0" eaLnBrk="1" latinLnBrk="0" hangingPunct="1">
        <a:lnSpc>
          <a:spcPct val="90000"/>
        </a:lnSpc>
        <a:spcBef>
          <a:spcPct val="0"/>
        </a:spcBef>
        <a:buNone/>
        <a:defRPr sz="18480" kern="1200">
          <a:solidFill>
            <a:schemeClr val="tx1"/>
          </a:solidFill>
          <a:latin typeface="+mj-lt"/>
          <a:ea typeface="+mj-ea"/>
          <a:cs typeface="+mj-cs"/>
        </a:defRPr>
      </a:lvl1pPr>
    </p:titleStyle>
    <p:bodyStyle>
      <a:lvl1pPr marL="960120" indent="-960120" algn="l" defTabSz="3840480" rtl="0" eaLnBrk="1" latinLnBrk="0" hangingPunct="1">
        <a:lnSpc>
          <a:spcPct val="90000"/>
        </a:lnSpc>
        <a:spcBef>
          <a:spcPts val="4200"/>
        </a:spcBef>
        <a:buFont typeface="Arial" panose="020B0604020202020204" pitchFamily="34" charset="0"/>
        <a:buChar char="•"/>
        <a:defRPr sz="11760" kern="1200">
          <a:solidFill>
            <a:schemeClr val="tx1"/>
          </a:solidFill>
          <a:latin typeface="+mn-lt"/>
          <a:ea typeface="+mn-ea"/>
          <a:cs typeface="+mn-cs"/>
        </a:defRPr>
      </a:lvl1pPr>
      <a:lvl2pPr marL="2880360" indent="-960120" algn="l" defTabSz="3840480" rtl="0" eaLnBrk="1" latinLnBrk="0" hangingPunct="1">
        <a:lnSpc>
          <a:spcPct val="90000"/>
        </a:lnSpc>
        <a:spcBef>
          <a:spcPts val="2100"/>
        </a:spcBef>
        <a:buFont typeface="Arial" panose="020B0604020202020204" pitchFamily="34" charset="0"/>
        <a:buChar char="•"/>
        <a:defRPr sz="10080" kern="1200">
          <a:solidFill>
            <a:schemeClr val="tx1"/>
          </a:solidFill>
          <a:latin typeface="+mn-lt"/>
          <a:ea typeface="+mn-ea"/>
          <a:cs typeface="+mn-cs"/>
        </a:defRPr>
      </a:lvl2pPr>
      <a:lvl3pPr marL="4800600" indent="-960120" algn="l" defTabSz="3840480" rtl="0" eaLnBrk="1" latinLnBrk="0" hangingPunct="1">
        <a:lnSpc>
          <a:spcPct val="90000"/>
        </a:lnSpc>
        <a:spcBef>
          <a:spcPts val="2100"/>
        </a:spcBef>
        <a:buFont typeface="Arial" panose="020B0604020202020204" pitchFamily="34" charset="0"/>
        <a:buChar char="•"/>
        <a:defRPr sz="8400" kern="1200">
          <a:solidFill>
            <a:schemeClr val="tx1"/>
          </a:solidFill>
          <a:latin typeface="+mn-lt"/>
          <a:ea typeface="+mn-ea"/>
          <a:cs typeface="+mn-cs"/>
        </a:defRPr>
      </a:lvl3pPr>
      <a:lvl4pPr marL="672084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4pPr>
      <a:lvl5pPr marL="864108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5pPr>
      <a:lvl6pPr marL="1056132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6pPr>
      <a:lvl7pPr marL="1248156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7pPr>
      <a:lvl8pPr marL="1440180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8pPr>
      <a:lvl9pPr marL="1632204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9pPr>
    </p:bodyStyle>
    <p:otherStyle>
      <a:defPPr>
        <a:defRPr lang="en-US"/>
      </a:defPPr>
      <a:lvl1pPr marL="0" algn="l" defTabSz="3840480" rtl="0" eaLnBrk="1" latinLnBrk="0" hangingPunct="1">
        <a:defRPr sz="7560" kern="1200">
          <a:solidFill>
            <a:schemeClr val="tx1"/>
          </a:solidFill>
          <a:latin typeface="+mn-lt"/>
          <a:ea typeface="+mn-ea"/>
          <a:cs typeface="+mn-cs"/>
        </a:defRPr>
      </a:lvl1pPr>
      <a:lvl2pPr marL="1920240" algn="l" defTabSz="3840480" rtl="0" eaLnBrk="1" latinLnBrk="0" hangingPunct="1">
        <a:defRPr sz="7560" kern="1200">
          <a:solidFill>
            <a:schemeClr val="tx1"/>
          </a:solidFill>
          <a:latin typeface="+mn-lt"/>
          <a:ea typeface="+mn-ea"/>
          <a:cs typeface="+mn-cs"/>
        </a:defRPr>
      </a:lvl2pPr>
      <a:lvl3pPr marL="3840480" algn="l" defTabSz="3840480" rtl="0" eaLnBrk="1" latinLnBrk="0" hangingPunct="1">
        <a:defRPr sz="7560" kern="1200">
          <a:solidFill>
            <a:schemeClr val="tx1"/>
          </a:solidFill>
          <a:latin typeface="+mn-lt"/>
          <a:ea typeface="+mn-ea"/>
          <a:cs typeface="+mn-cs"/>
        </a:defRPr>
      </a:lvl3pPr>
      <a:lvl4pPr marL="5760720" algn="l" defTabSz="3840480" rtl="0" eaLnBrk="1" latinLnBrk="0" hangingPunct="1">
        <a:defRPr sz="7560" kern="1200">
          <a:solidFill>
            <a:schemeClr val="tx1"/>
          </a:solidFill>
          <a:latin typeface="+mn-lt"/>
          <a:ea typeface="+mn-ea"/>
          <a:cs typeface="+mn-cs"/>
        </a:defRPr>
      </a:lvl4pPr>
      <a:lvl5pPr marL="7680960" algn="l" defTabSz="3840480" rtl="0" eaLnBrk="1" latinLnBrk="0" hangingPunct="1">
        <a:defRPr sz="7560" kern="1200">
          <a:solidFill>
            <a:schemeClr val="tx1"/>
          </a:solidFill>
          <a:latin typeface="+mn-lt"/>
          <a:ea typeface="+mn-ea"/>
          <a:cs typeface="+mn-cs"/>
        </a:defRPr>
      </a:lvl5pPr>
      <a:lvl6pPr marL="9601200" algn="l" defTabSz="3840480" rtl="0" eaLnBrk="1" latinLnBrk="0" hangingPunct="1">
        <a:defRPr sz="7560" kern="1200">
          <a:solidFill>
            <a:schemeClr val="tx1"/>
          </a:solidFill>
          <a:latin typeface="+mn-lt"/>
          <a:ea typeface="+mn-ea"/>
          <a:cs typeface="+mn-cs"/>
        </a:defRPr>
      </a:lvl6pPr>
      <a:lvl7pPr marL="11521440" algn="l" defTabSz="3840480" rtl="0" eaLnBrk="1" latinLnBrk="0" hangingPunct="1">
        <a:defRPr sz="7560" kern="1200">
          <a:solidFill>
            <a:schemeClr val="tx1"/>
          </a:solidFill>
          <a:latin typeface="+mn-lt"/>
          <a:ea typeface="+mn-ea"/>
          <a:cs typeface="+mn-cs"/>
        </a:defRPr>
      </a:lvl7pPr>
      <a:lvl8pPr marL="13441680" algn="l" defTabSz="3840480" rtl="0" eaLnBrk="1" latinLnBrk="0" hangingPunct="1">
        <a:defRPr sz="7560" kern="1200">
          <a:solidFill>
            <a:schemeClr val="tx1"/>
          </a:solidFill>
          <a:latin typeface="+mn-lt"/>
          <a:ea typeface="+mn-ea"/>
          <a:cs typeface="+mn-cs"/>
        </a:defRPr>
      </a:lvl8pPr>
      <a:lvl9pPr marL="15361920" algn="l" defTabSz="3840480" rtl="0" eaLnBrk="1" latinLnBrk="0" hangingPunct="1">
        <a:defRPr sz="75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11" Type="http://schemas.openxmlformats.org/officeDocument/2006/relationships/image" Target="../media/image8.gif"/><Relationship Id="rId5" Type="http://schemas.openxmlformats.org/officeDocument/2006/relationships/image" Target="../media/image2.png"/><Relationship Id="rId10" Type="http://schemas.openxmlformats.org/officeDocument/2006/relationships/image" Target="../media/image7.gif"/><Relationship Id="rId4" Type="http://schemas.openxmlformats.org/officeDocument/2006/relationships/image" Target="../media/image1.jpg"/><Relationship Id="rId9" Type="http://schemas.openxmlformats.org/officeDocument/2006/relationships/image" Target="../media/image6.png"/></Relationships>
</file>

<file path=ppt/slides/_rels/slide2.xml.rels><?xml version="1.0" encoding="UTF-8" standalone="yes"?>
<Relationships xmlns="http://schemas.openxmlformats.org/package/2006/relationships"><Relationship Id="rId13" Type="http://schemas.microsoft.com/office/2007/relationships/media" Target="../media/media8.avi"/><Relationship Id="rId18" Type="http://schemas.openxmlformats.org/officeDocument/2006/relationships/video" Target="../media/media10.avi"/><Relationship Id="rId26" Type="http://schemas.openxmlformats.org/officeDocument/2006/relationships/image" Target="../media/image15.emf"/><Relationship Id="rId39" Type="http://schemas.openxmlformats.org/officeDocument/2006/relationships/image" Target="../media/image28.png"/><Relationship Id="rId21" Type="http://schemas.openxmlformats.org/officeDocument/2006/relationships/slideLayout" Target="../slideLayouts/slideLayout1.xml"/><Relationship Id="rId34" Type="http://schemas.openxmlformats.org/officeDocument/2006/relationships/image" Target="../media/image23.png"/><Relationship Id="rId42" Type="http://schemas.openxmlformats.org/officeDocument/2006/relationships/image" Target="../media/image31.emf"/><Relationship Id="rId47" Type="http://schemas.openxmlformats.org/officeDocument/2006/relationships/image" Target="../media/image36.png"/><Relationship Id="rId50" Type="http://schemas.openxmlformats.org/officeDocument/2006/relationships/image" Target="../media/image39.emf"/><Relationship Id="rId55" Type="http://schemas.openxmlformats.org/officeDocument/2006/relationships/image" Target="../media/image44.emf"/><Relationship Id="rId63" Type="http://schemas.openxmlformats.org/officeDocument/2006/relationships/image" Target="../media/image52.png"/><Relationship Id="rId68" Type="http://schemas.openxmlformats.org/officeDocument/2006/relationships/image" Target="../media/image57.png"/><Relationship Id="rId76" Type="http://schemas.openxmlformats.org/officeDocument/2006/relationships/image" Target="../media/image7.gif"/><Relationship Id="rId7" Type="http://schemas.microsoft.com/office/2007/relationships/media" Target="../media/media5.avi"/><Relationship Id="rId71" Type="http://schemas.openxmlformats.org/officeDocument/2006/relationships/image" Target="../media/image2.png"/><Relationship Id="rId2" Type="http://schemas.openxmlformats.org/officeDocument/2006/relationships/video" Target="../media/media2.avi"/><Relationship Id="rId16" Type="http://schemas.openxmlformats.org/officeDocument/2006/relationships/video" Target="../media/media9.avi"/><Relationship Id="rId29" Type="http://schemas.openxmlformats.org/officeDocument/2006/relationships/image" Target="../media/image18.emf"/><Relationship Id="rId11" Type="http://schemas.microsoft.com/office/2007/relationships/media" Target="../media/media7.avi"/><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emf"/><Relationship Id="rId40" Type="http://schemas.openxmlformats.org/officeDocument/2006/relationships/image" Target="../media/image29.png"/><Relationship Id="rId45" Type="http://schemas.openxmlformats.org/officeDocument/2006/relationships/image" Target="../media/image34.png"/><Relationship Id="rId53" Type="http://schemas.openxmlformats.org/officeDocument/2006/relationships/image" Target="../media/image42.emf"/><Relationship Id="rId58" Type="http://schemas.openxmlformats.org/officeDocument/2006/relationships/image" Target="../media/image47.emf"/><Relationship Id="rId66" Type="http://schemas.openxmlformats.org/officeDocument/2006/relationships/image" Target="../media/image55.png"/><Relationship Id="rId74" Type="http://schemas.openxmlformats.org/officeDocument/2006/relationships/image" Target="../media/image59.png"/><Relationship Id="rId5" Type="http://schemas.microsoft.com/office/2007/relationships/media" Target="../media/media4.avi"/><Relationship Id="rId15" Type="http://schemas.microsoft.com/office/2007/relationships/media" Target="../media/media9.avi"/><Relationship Id="rId23" Type="http://schemas.openxmlformats.org/officeDocument/2006/relationships/image" Target="../media/image12.emf"/><Relationship Id="rId28" Type="http://schemas.openxmlformats.org/officeDocument/2006/relationships/image" Target="../media/image17.emf"/><Relationship Id="rId36" Type="http://schemas.openxmlformats.org/officeDocument/2006/relationships/image" Target="../media/image25.emf"/><Relationship Id="rId49" Type="http://schemas.openxmlformats.org/officeDocument/2006/relationships/image" Target="../media/image38.emf"/><Relationship Id="rId57" Type="http://schemas.openxmlformats.org/officeDocument/2006/relationships/image" Target="../media/image46.emf"/><Relationship Id="rId61" Type="http://schemas.openxmlformats.org/officeDocument/2006/relationships/image" Target="../media/image50.emf"/><Relationship Id="rId10" Type="http://schemas.openxmlformats.org/officeDocument/2006/relationships/video" Target="../media/media6.avi"/><Relationship Id="rId19" Type="http://schemas.microsoft.com/office/2007/relationships/media" Target="../media/media11.avi"/><Relationship Id="rId31" Type="http://schemas.openxmlformats.org/officeDocument/2006/relationships/image" Target="../media/image20.emf"/><Relationship Id="rId44" Type="http://schemas.openxmlformats.org/officeDocument/2006/relationships/image" Target="../media/image33.png"/><Relationship Id="rId52" Type="http://schemas.openxmlformats.org/officeDocument/2006/relationships/image" Target="../media/image41.emf"/><Relationship Id="rId60" Type="http://schemas.openxmlformats.org/officeDocument/2006/relationships/image" Target="../media/image49.emf"/><Relationship Id="rId65" Type="http://schemas.openxmlformats.org/officeDocument/2006/relationships/image" Target="../media/image54.png"/><Relationship Id="rId73" Type="http://schemas.openxmlformats.org/officeDocument/2006/relationships/image" Target="../media/image4.png"/><Relationship Id="rId78" Type="http://schemas.openxmlformats.org/officeDocument/2006/relationships/image" Target="../media/image60.png"/><Relationship Id="rId4" Type="http://schemas.openxmlformats.org/officeDocument/2006/relationships/video" Target="../media/media3.avi"/><Relationship Id="rId9" Type="http://schemas.microsoft.com/office/2007/relationships/media" Target="../media/media6.avi"/><Relationship Id="rId14" Type="http://schemas.openxmlformats.org/officeDocument/2006/relationships/video" Target="../media/media8.avi"/><Relationship Id="rId22" Type="http://schemas.openxmlformats.org/officeDocument/2006/relationships/image" Target="../media/image11.jpeg"/><Relationship Id="rId27" Type="http://schemas.openxmlformats.org/officeDocument/2006/relationships/image" Target="../media/image16.emf"/><Relationship Id="rId30" Type="http://schemas.openxmlformats.org/officeDocument/2006/relationships/image" Target="../media/image19.emf"/><Relationship Id="rId35" Type="http://schemas.openxmlformats.org/officeDocument/2006/relationships/image" Target="../media/image24.png"/><Relationship Id="rId43" Type="http://schemas.openxmlformats.org/officeDocument/2006/relationships/image" Target="../media/image32.emf"/><Relationship Id="rId48" Type="http://schemas.openxmlformats.org/officeDocument/2006/relationships/image" Target="../media/image37.emf"/><Relationship Id="rId56" Type="http://schemas.openxmlformats.org/officeDocument/2006/relationships/image" Target="../media/image45.png"/><Relationship Id="rId64" Type="http://schemas.openxmlformats.org/officeDocument/2006/relationships/image" Target="../media/image53.png"/><Relationship Id="rId69" Type="http://schemas.openxmlformats.org/officeDocument/2006/relationships/image" Target="../media/image58.emf"/><Relationship Id="rId77" Type="http://schemas.openxmlformats.org/officeDocument/2006/relationships/image" Target="../media/image8.gif"/><Relationship Id="rId8" Type="http://schemas.openxmlformats.org/officeDocument/2006/relationships/video" Target="../media/media5.avi"/><Relationship Id="rId51" Type="http://schemas.openxmlformats.org/officeDocument/2006/relationships/image" Target="../media/image40.emf"/><Relationship Id="rId72" Type="http://schemas.openxmlformats.org/officeDocument/2006/relationships/image" Target="../media/image3.png"/><Relationship Id="rId3" Type="http://schemas.microsoft.com/office/2007/relationships/media" Target="../media/media3.avi"/><Relationship Id="rId12" Type="http://schemas.openxmlformats.org/officeDocument/2006/relationships/video" Target="../media/media7.avi"/><Relationship Id="rId17" Type="http://schemas.microsoft.com/office/2007/relationships/media" Target="../media/media10.avi"/><Relationship Id="rId25" Type="http://schemas.openxmlformats.org/officeDocument/2006/relationships/image" Target="../media/image14.png"/><Relationship Id="rId33" Type="http://schemas.openxmlformats.org/officeDocument/2006/relationships/image" Target="../media/image22.png"/><Relationship Id="rId38" Type="http://schemas.openxmlformats.org/officeDocument/2006/relationships/image" Target="../media/image27.emf"/><Relationship Id="rId46" Type="http://schemas.openxmlformats.org/officeDocument/2006/relationships/image" Target="../media/image35.png"/><Relationship Id="rId59" Type="http://schemas.openxmlformats.org/officeDocument/2006/relationships/image" Target="../media/image48.emf"/><Relationship Id="rId67" Type="http://schemas.openxmlformats.org/officeDocument/2006/relationships/image" Target="../media/image56.png"/><Relationship Id="rId20" Type="http://schemas.openxmlformats.org/officeDocument/2006/relationships/video" Target="../media/media11.avi"/><Relationship Id="rId41" Type="http://schemas.openxmlformats.org/officeDocument/2006/relationships/image" Target="../media/image30.emf"/><Relationship Id="rId54" Type="http://schemas.openxmlformats.org/officeDocument/2006/relationships/image" Target="../media/image43.emf"/><Relationship Id="rId62" Type="http://schemas.openxmlformats.org/officeDocument/2006/relationships/image" Target="../media/image51.png"/><Relationship Id="rId70" Type="http://schemas.openxmlformats.org/officeDocument/2006/relationships/image" Target="../media/image1.jpg"/><Relationship Id="rId75" Type="http://schemas.openxmlformats.org/officeDocument/2006/relationships/image" Target="../media/image6.png"/><Relationship Id="rId1" Type="http://schemas.microsoft.com/office/2007/relationships/media" Target="../media/media2.avi"/><Relationship Id="rId6" Type="http://schemas.openxmlformats.org/officeDocument/2006/relationships/video" Target="../media/media4.avi"/></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oneTexte 13"/>
          <p:cNvSpPr txBox="1"/>
          <p:nvPr/>
        </p:nvSpPr>
        <p:spPr>
          <a:xfrm>
            <a:off x="4900617" y="212041"/>
            <a:ext cx="41405175" cy="465849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437683" tIns="218842" rIns="437683" bIns="218842" anchor="ctr">
            <a:spAutoFit/>
          </a:bodyPr>
          <a:lstStyle/>
          <a:p>
            <a:pPr algn="ctr" defTabSz="4376811">
              <a:tabLst>
                <a:tab pos="9452697" algn="l"/>
              </a:tabLst>
              <a:defRPr/>
            </a:pPr>
            <a:r>
              <a:rPr lang="en-US" sz="9600" b="1" dirty="0">
                <a:solidFill>
                  <a:srgbClr val="C00000"/>
                </a:solidFill>
                <a:latin typeface="Arial" pitchFamily="34" charset="0"/>
                <a:cs typeface="Arial" pitchFamily="34" charset="0"/>
              </a:rPr>
              <a:t>Role of synaptic plasticity in AMPA receptor intracellular trafficking</a:t>
            </a:r>
          </a:p>
          <a:p>
            <a:pPr algn="ctr" defTabSz="4376811">
              <a:tabLst>
                <a:tab pos="9452697" algn="l"/>
              </a:tabLst>
              <a:defRPr/>
            </a:pPr>
            <a:endParaRPr lang="en-US" sz="4000" b="1" dirty="0">
              <a:solidFill>
                <a:schemeClr val="tx1"/>
              </a:solidFill>
              <a:latin typeface="Arial" pitchFamily="34" charset="0"/>
              <a:cs typeface="Arial" pitchFamily="34" charset="0"/>
            </a:endParaRPr>
          </a:p>
          <a:p>
            <a:pPr algn="ctr" defTabSz="4376811">
              <a:tabLst>
                <a:tab pos="9452697" algn="l"/>
              </a:tabLst>
              <a:defRPr/>
            </a:pPr>
            <a:r>
              <a:rPr lang="fr-FR" sz="5300" dirty="0">
                <a:solidFill>
                  <a:schemeClr val="tx1"/>
                </a:solidFill>
                <a:latin typeface="Arial" pitchFamily="34" charset="0"/>
                <a:cs typeface="Arial" pitchFamily="34" charset="0"/>
              </a:rPr>
              <a:t>Hangen E., Cordelières F., Petersen J., Choquet D. &amp; </a:t>
            </a:r>
            <a:r>
              <a:rPr lang="fr-FR" sz="5300" u="sng" dirty="0">
                <a:solidFill>
                  <a:schemeClr val="tx1"/>
                </a:solidFill>
                <a:latin typeface="Arial" pitchFamily="34" charset="0"/>
                <a:cs typeface="Arial" pitchFamily="34" charset="0"/>
              </a:rPr>
              <a:t>Coussen, F.</a:t>
            </a:r>
            <a:r>
              <a:rPr lang="fr-FR" sz="5300" dirty="0">
                <a:solidFill>
                  <a:schemeClr val="tx1"/>
                </a:solidFill>
                <a:latin typeface="Arial" pitchFamily="34" charset="0"/>
                <a:cs typeface="Arial" pitchFamily="34" charset="0"/>
              </a:rPr>
              <a:t> </a:t>
            </a:r>
          </a:p>
          <a:p>
            <a:pPr algn="ctr" defTabSz="4376811">
              <a:tabLst>
                <a:tab pos="9452697" algn="l"/>
              </a:tabLst>
              <a:defRPr/>
            </a:pPr>
            <a:endParaRPr lang="fr-FR" sz="5300" dirty="0">
              <a:solidFill>
                <a:schemeClr val="tx1"/>
              </a:solidFill>
              <a:latin typeface="Arial" pitchFamily="34" charset="0"/>
              <a:cs typeface="Arial" pitchFamily="34" charset="0"/>
            </a:endParaRPr>
          </a:p>
          <a:p>
            <a:pPr algn="ctr" defTabSz="4376811">
              <a:tabLst>
                <a:tab pos="9452697" algn="l"/>
              </a:tabLst>
              <a:defRPr/>
            </a:pPr>
            <a:r>
              <a:rPr lang="fr-FR" sz="3200" b="1" dirty="0" err="1">
                <a:solidFill>
                  <a:schemeClr val="tx1"/>
                </a:solidFill>
                <a:latin typeface="Arial" pitchFamily="34" charset="0"/>
                <a:cs typeface="Arial" pitchFamily="34" charset="0"/>
              </a:rPr>
              <a:t>Interdisciplinary</a:t>
            </a:r>
            <a:r>
              <a:rPr lang="fr-FR" sz="3200" b="1" dirty="0">
                <a:solidFill>
                  <a:schemeClr val="tx1"/>
                </a:solidFill>
                <a:latin typeface="Arial" pitchFamily="34" charset="0"/>
                <a:cs typeface="Arial" pitchFamily="34" charset="0"/>
              </a:rPr>
              <a:t> Institute for Neuroscience, CNRS-UMR5297, Université de Bordeaux, 33076 Bordeaux, France. Bordeaux Imaging Center, UMS-3420, Bordeaux France.</a:t>
            </a:r>
          </a:p>
        </p:txBody>
      </p:sp>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9568" y="11938520"/>
            <a:ext cx="2145968" cy="2156359"/>
          </a:xfrm>
          <a:prstGeom prst="rect">
            <a:avLst/>
          </a:prstGeom>
        </p:spPr>
      </p:pic>
      <p:pic>
        <p:nvPicPr>
          <p:cNvPr id="5" name="Image 4"/>
          <p:cNvPicPr>
            <a:picLocks noChangeAspect="1"/>
          </p:cNvPicPr>
          <p:nvPr/>
        </p:nvPicPr>
        <p:blipFill>
          <a:blip r:embed="rId5"/>
          <a:stretch>
            <a:fillRect/>
          </a:stretch>
        </p:blipFill>
        <p:spPr>
          <a:xfrm>
            <a:off x="2576340" y="18873946"/>
            <a:ext cx="3466830" cy="3489293"/>
          </a:xfrm>
          <a:prstGeom prst="rect">
            <a:avLst/>
          </a:prstGeom>
        </p:spPr>
      </p:pic>
      <p:pic>
        <p:nvPicPr>
          <p:cNvPr id="7" name="Picture 6"/>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22137"/>
          <a:stretch/>
        </p:blipFill>
        <p:spPr bwMode="auto">
          <a:xfrm>
            <a:off x="2543464" y="26037108"/>
            <a:ext cx="3218176" cy="2171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74649" y="23189916"/>
            <a:ext cx="3811442" cy="16829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 name="Groupe 8"/>
          <p:cNvGrpSpPr/>
          <p:nvPr/>
        </p:nvGrpSpPr>
        <p:grpSpPr>
          <a:xfrm>
            <a:off x="2466618" y="14977367"/>
            <a:ext cx="3576552" cy="3179310"/>
            <a:chOff x="31805269" y="5067183"/>
            <a:chExt cx="1713238" cy="1500332"/>
          </a:xfrm>
        </p:grpSpPr>
        <p:pic>
          <p:nvPicPr>
            <p:cNvPr id="10"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805269" y="5067183"/>
              <a:ext cx="1680751" cy="576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Image 7"/>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837757" y="6079656"/>
              <a:ext cx="1680750" cy="48785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pic>
        <p:nvPicPr>
          <p:cNvPr id="12" name="Imag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43463" y="6291241"/>
            <a:ext cx="3490668" cy="2693748"/>
          </a:xfrm>
          <a:prstGeom prst="rect">
            <a:avLst/>
          </a:prstGeom>
        </p:spPr>
      </p:pic>
      <p:sp>
        <p:nvSpPr>
          <p:cNvPr id="15" name="Rectangle 14"/>
          <p:cNvSpPr/>
          <p:nvPr/>
        </p:nvSpPr>
        <p:spPr>
          <a:xfrm>
            <a:off x="19867330" y="11137445"/>
            <a:ext cx="860527" cy="310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6" name="Image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340659" y="9770224"/>
            <a:ext cx="4279423" cy="1522608"/>
          </a:xfrm>
          <a:prstGeom prst="rect">
            <a:avLst/>
          </a:prstGeom>
        </p:spPr>
      </p:pic>
      <p:pic>
        <p:nvPicPr>
          <p:cNvPr id="1026"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208056" y="9288048"/>
            <a:ext cx="16037378" cy="11981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A1-GFP in pcDNA3-1n rapide.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3"/>
          <a:stretch>
            <a:fillRect/>
          </a:stretch>
        </p:blipFill>
        <p:spPr>
          <a:xfrm>
            <a:off x="30527707" y="12017436"/>
            <a:ext cx="17251156" cy="7142348"/>
          </a:xfrm>
          <a:prstGeom prst="rect">
            <a:avLst/>
          </a:prstGeom>
        </p:spPr>
      </p:pic>
      <p:sp>
        <p:nvSpPr>
          <p:cNvPr id="17" name="Rectangle 16"/>
          <p:cNvSpPr/>
          <p:nvPr/>
        </p:nvSpPr>
        <p:spPr>
          <a:xfrm>
            <a:off x="14914872" y="16542111"/>
            <a:ext cx="3510691" cy="707886"/>
          </a:xfrm>
          <a:prstGeom prst="rect">
            <a:avLst/>
          </a:prstGeom>
          <a:noFill/>
          <a:ln w="28575">
            <a:noFill/>
          </a:ln>
        </p:spPr>
        <p:txBody>
          <a:bodyPr wrap="square" rtlCol="0">
            <a:spAutoFit/>
          </a:bodyPr>
          <a:lstStyle/>
          <a:p>
            <a:pPr algn="ctr" defTabSz="4376811"/>
            <a:r>
              <a:rPr lang="en-US" sz="4000" b="1" kern="0" dirty="0">
                <a:solidFill>
                  <a:schemeClr val="bg1"/>
                </a:solidFill>
                <a:latin typeface="Arial" pitchFamily="34" charset="0"/>
                <a:cs typeface="Arial" pitchFamily="34" charset="0"/>
              </a:rPr>
              <a:t>GFP-GluA1</a:t>
            </a:r>
          </a:p>
        </p:txBody>
      </p:sp>
      <p:sp>
        <p:nvSpPr>
          <p:cNvPr id="20" name="Rectangle 19"/>
          <p:cNvSpPr/>
          <p:nvPr/>
        </p:nvSpPr>
        <p:spPr>
          <a:xfrm>
            <a:off x="34386477" y="6576286"/>
            <a:ext cx="13392386" cy="2123658"/>
          </a:xfrm>
          <a:prstGeom prst="rect">
            <a:avLst/>
          </a:prstGeom>
          <a:noFill/>
          <a:ln>
            <a:solidFill>
              <a:schemeClr val="tx1"/>
            </a:solidFill>
          </a:ln>
        </p:spPr>
        <p:txBody>
          <a:bodyPr wrap="square" rtlCol="0">
            <a:spAutoFit/>
          </a:bodyPr>
          <a:lstStyle/>
          <a:p>
            <a:pPr algn="ctr" defTabSz="4376811"/>
            <a:r>
              <a:rPr lang="en-US" sz="6600" b="1" dirty="0">
                <a:latin typeface="Arial" panose="020B0604020202020204" pitchFamily="34" charset="0"/>
                <a:cs typeface="Arial" panose="020B0604020202020204" pitchFamily="34" charset="0"/>
              </a:rPr>
              <a:t>Presentation Number:</a:t>
            </a:r>
            <a:r>
              <a:rPr lang="en-US" sz="6600" dirty="0">
                <a:latin typeface="Arial" panose="020B0604020202020204" pitchFamily="34" charset="0"/>
                <a:cs typeface="Arial" panose="020B0604020202020204" pitchFamily="34" charset="0"/>
              </a:rPr>
              <a:t> 371.03</a:t>
            </a:r>
          </a:p>
          <a:p>
            <a:pPr algn="ctr" defTabSz="4376811"/>
            <a:r>
              <a:rPr lang="en-US" sz="6600" b="1" dirty="0">
                <a:latin typeface="Arial" panose="020B0604020202020204" pitchFamily="34" charset="0"/>
                <a:cs typeface="Arial" panose="020B0604020202020204" pitchFamily="34" charset="0"/>
              </a:rPr>
              <a:t>Poster Board Number: </a:t>
            </a:r>
            <a:r>
              <a:rPr lang="en-US" sz="6600" dirty="0">
                <a:latin typeface="Arial" panose="020B0604020202020204" pitchFamily="34" charset="0"/>
                <a:cs typeface="Arial" panose="020B0604020202020204" pitchFamily="34" charset="0"/>
              </a:rPr>
              <a:t>D31/DP02 </a:t>
            </a:r>
            <a:endParaRPr lang="en-US" sz="6600" kern="0" dirty="0">
              <a:solidFill>
                <a:prstClr val="black"/>
              </a:solidFill>
              <a:latin typeface="Arial" pitchFamily="34" charset="0"/>
              <a:cs typeface="Arial" pitchFamily="34" charset="0"/>
            </a:endParaRPr>
          </a:p>
        </p:txBody>
      </p:sp>
      <p:sp>
        <p:nvSpPr>
          <p:cNvPr id="21" name="Rectangle 20"/>
          <p:cNvSpPr/>
          <p:nvPr/>
        </p:nvSpPr>
        <p:spPr>
          <a:xfrm>
            <a:off x="24426147" y="25489633"/>
            <a:ext cx="23777259" cy="1938992"/>
          </a:xfrm>
          <a:prstGeom prst="rect">
            <a:avLst/>
          </a:prstGeom>
          <a:noFill/>
          <a:ln w="28575">
            <a:solidFill>
              <a:schemeClr val="tx1"/>
            </a:solidFill>
          </a:ln>
        </p:spPr>
        <p:txBody>
          <a:bodyPr wrap="square" rtlCol="0">
            <a:spAutoFit/>
          </a:bodyPr>
          <a:lstStyle/>
          <a:p>
            <a:pPr algn="ctr" defTabSz="4376811"/>
            <a:r>
              <a:rPr lang="en-US" sz="4000" kern="0" dirty="0">
                <a:solidFill>
                  <a:prstClr val="black"/>
                </a:solidFill>
                <a:latin typeface="Arial" pitchFamily="34" charset="0"/>
                <a:cs typeface="Arial" pitchFamily="34" charset="0"/>
              </a:rPr>
              <a:t>Hangen, E., Cordelières, F.P., Petersen, J., Choquet, D. and </a:t>
            </a:r>
            <a:r>
              <a:rPr lang="en-US" sz="4000" b="1" kern="0" dirty="0">
                <a:solidFill>
                  <a:prstClr val="black"/>
                </a:solidFill>
                <a:latin typeface="Arial" pitchFamily="34" charset="0"/>
                <a:cs typeface="Arial" pitchFamily="34" charset="0"/>
              </a:rPr>
              <a:t>Coussen, F. </a:t>
            </a:r>
            <a:r>
              <a:rPr lang="en-US" sz="4000" kern="0" dirty="0">
                <a:solidFill>
                  <a:prstClr val="black"/>
                </a:solidFill>
                <a:latin typeface="Arial" pitchFamily="34" charset="0"/>
                <a:cs typeface="Arial" pitchFamily="34" charset="0"/>
              </a:rPr>
              <a:t>(2018). Neuronal activity and intracellular calcium levels regulate intracellular transport of newly synthetized AMPAR. </a:t>
            </a:r>
          </a:p>
          <a:p>
            <a:pPr algn="ctr" defTabSz="4376811"/>
            <a:r>
              <a:rPr lang="en-US" sz="4000" kern="0" dirty="0">
                <a:solidFill>
                  <a:prstClr val="black"/>
                </a:solidFill>
                <a:latin typeface="Arial" pitchFamily="34" charset="0"/>
                <a:cs typeface="Arial" pitchFamily="34" charset="0"/>
              </a:rPr>
              <a:t>Cell Reports, 24, 1001-1012.</a:t>
            </a:r>
          </a:p>
        </p:txBody>
      </p:sp>
    </p:spTree>
    <p:extLst>
      <p:ext uri="{BB962C8B-B14F-4D97-AF65-F5344CB8AC3E}">
        <p14:creationId xmlns:p14="http://schemas.microsoft.com/office/powerpoint/2010/main" val="1630811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9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9"/>
                </p:tgtEl>
              </p:cMediaNode>
            </p:video>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9"/>
                                        </p:tgtEl>
                                      </p:cBhvr>
                                    </p:cmd>
                                  </p:childTnLst>
                                </p:cTn>
                              </p:par>
                            </p:childTnLst>
                          </p:cTn>
                        </p:par>
                      </p:childTnLst>
                    </p:cTn>
                  </p:par>
                </p:childTnLst>
              </p:cTn>
              <p:nextCondLst>
                <p:cond evt="onClick" delay="0">
                  <p:tgtEl>
                    <p:spTgt spid="19"/>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ZoneTexte 141"/>
          <p:cNvSpPr txBox="1"/>
          <p:nvPr/>
        </p:nvSpPr>
        <p:spPr>
          <a:xfrm>
            <a:off x="7478122" y="20204645"/>
            <a:ext cx="2609564" cy="328065"/>
          </a:xfrm>
          <a:prstGeom prst="rect">
            <a:avLst/>
          </a:prstGeom>
          <a:noFill/>
        </p:spPr>
        <p:txBody>
          <a:bodyPr wrap="square" lIns="81052" tIns="40526" rIns="81052" bIns="40526" rtlCol="0">
            <a:spAutoFit/>
          </a:bodyPr>
          <a:lstStyle/>
          <a:p>
            <a:pPr marL="253288" indent="-253288" algn="ctr">
              <a:buFont typeface="Wingdings" panose="05000000000000000000" pitchFamily="2" charset="2"/>
              <a:buChar char="v"/>
            </a:pPr>
            <a:r>
              <a:rPr lang="en-US" b="1" dirty="0">
                <a:latin typeface="Arial" panose="020B0604020202020204" pitchFamily="34" charset="0"/>
                <a:cs typeface="Arial" pitchFamily="34" charset="0"/>
              </a:rPr>
              <a:t>Time IN / OUT / Pause</a:t>
            </a:r>
          </a:p>
        </p:txBody>
      </p:sp>
      <p:grpSp>
        <p:nvGrpSpPr>
          <p:cNvPr id="617" name="Group 4"/>
          <p:cNvGrpSpPr>
            <a:grpSpLocks noChangeAspect="1"/>
          </p:cNvGrpSpPr>
          <p:nvPr/>
        </p:nvGrpSpPr>
        <p:grpSpPr bwMode="auto">
          <a:xfrm>
            <a:off x="29816635" y="5303711"/>
            <a:ext cx="3802001" cy="3642139"/>
            <a:chOff x="3814" y="8777"/>
            <a:chExt cx="1974" cy="1891"/>
          </a:xfrm>
        </p:grpSpPr>
        <p:sp>
          <p:nvSpPr>
            <p:cNvPr id="618" name="AutoShape 3"/>
            <p:cNvSpPr>
              <a:spLocks noChangeAspect="1" noChangeArrowheads="1" noTextEdit="1"/>
            </p:cNvSpPr>
            <p:nvPr/>
          </p:nvSpPr>
          <p:spPr bwMode="auto">
            <a:xfrm>
              <a:off x="3814" y="8785"/>
              <a:ext cx="1906" cy="1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619" name="Rectangle 5"/>
            <p:cNvSpPr>
              <a:spLocks noChangeArrowheads="1"/>
            </p:cNvSpPr>
            <p:nvPr/>
          </p:nvSpPr>
          <p:spPr bwMode="auto">
            <a:xfrm>
              <a:off x="4296" y="10363"/>
              <a:ext cx="23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914396"/>
              <a:endParaRPr lang="fr-FR" altLang="fr-FR" sz="1800" dirty="0"/>
            </a:p>
          </p:txBody>
        </p:sp>
        <p:sp>
          <p:nvSpPr>
            <p:cNvPr id="620" name="Rectangle 6"/>
            <p:cNvSpPr>
              <a:spLocks noChangeArrowheads="1"/>
            </p:cNvSpPr>
            <p:nvPr/>
          </p:nvSpPr>
          <p:spPr bwMode="auto">
            <a:xfrm>
              <a:off x="4289" y="10252"/>
              <a:ext cx="88"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914396"/>
              <a:r>
                <a:rPr lang="fr-FR" altLang="fr-FR" sz="1200" b="1" dirty="0">
                  <a:solidFill>
                    <a:srgbClr val="000000"/>
                  </a:solidFill>
                </a:rPr>
                <a:t>30</a:t>
              </a:r>
              <a:endParaRPr lang="fr-FR" altLang="fr-FR" sz="1200" b="1" dirty="0"/>
            </a:p>
          </p:txBody>
        </p:sp>
        <p:sp>
          <p:nvSpPr>
            <p:cNvPr id="621" name="Rectangle 7"/>
            <p:cNvSpPr>
              <a:spLocks noChangeArrowheads="1"/>
            </p:cNvSpPr>
            <p:nvPr/>
          </p:nvSpPr>
          <p:spPr bwMode="auto">
            <a:xfrm>
              <a:off x="4703" y="10363"/>
              <a:ext cx="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914396"/>
              <a:endParaRPr lang="fr-FR" altLang="fr-FR" sz="1800" dirty="0"/>
            </a:p>
          </p:txBody>
        </p:sp>
        <p:sp>
          <p:nvSpPr>
            <p:cNvPr id="622" name="Rectangle 8"/>
            <p:cNvSpPr>
              <a:spLocks noChangeArrowheads="1"/>
            </p:cNvSpPr>
            <p:nvPr/>
          </p:nvSpPr>
          <p:spPr bwMode="auto">
            <a:xfrm>
              <a:off x="4696" y="10252"/>
              <a:ext cx="88"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914396"/>
              <a:r>
                <a:rPr lang="fr-FR" altLang="fr-FR" sz="1200" b="1" dirty="0">
                  <a:solidFill>
                    <a:srgbClr val="000000"/>
                  </a:solidFill>
                </a:rPr>
                <a:t>60</a:t>
              </a:r>
              <a:endParaRPr lang="fr-FR" altLang="fr-FR" sz="1200" b="1" dirty="0"/>
            </a:p>
          </p:txBody>
        </p:sp>
        <p:sp>
          <p:nvSpPr>
            <p:cNvPr id="623" name="Rectangle 9"/>
            <p:cNvSpPr>
              <a:spLocks noChangeArrowheads="1"/>
            </p:cNvSpPr>
            <p:nvPr/>
          </p:nvSpPr>
          <p:spPr bwMode="auto">
            <a:xfrm>
              <a:off x="5080" y="10363"/>
              <a:ext cx="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914396"/>
              <a:endParaRPr lang="fr-FR" altLang="fr-FR" sz="1800" dirty="0"/>
            </a:p>
          </p:txBody>
        </p:sp>
        <p:sp>
          <p:nvSpPr>
            <p:cNvPr id="624" name="Rectangle 10"/>
            <p:cNvSpPr>
              <a:spLocks noChangeArrowheads="1"/>
            </p:cNvSpPr>
            <p:nvPr/>
          </p:nvSpPr>
          <p:spPr bwMode="auto">
            <a:xfrm>
              <a:off x="5073" y="10252"/>
              <a:ext cx="88"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914396"/>
              <a:r>
                <a:rPr lang="fr-FR" altLang="fr-FR" sz="1200" b="1" dirty="0">
                  <a:solidFill>
                    <a:srgbClr val="000000"/>
                  </a:solidFill>
                </a:rPr>
                <a:t>90</a:t>
              </a:r>
              <a:endParaRPr lang="fr-FR" altLang="fr-FR" sz="1200" b="1" dirty="0"/>
            </a:p>
          </p:txBody>
        </p:sp>
        <p:sp>
          <p:nvSpPr>
            <p:cNvPr id="625" name="Rectangle 11"/>
            <p:cNvSpPr>
              <a:spLocks noChangeArrowheads="1"/>
            </p:cNvSpPr>
            <p:nvPr/>
          </p:nvSpPr>
          <p:spPr bwMode="auto">
            <a:xfrm>
              <a:off x="5411" y="10416"/>
              <a:ext cx="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914396"/>
              <a:endParaRPr lang="fr-FR" altLang="fr-FR" sz="1800" dirty="0"/>
            </a:p>
          </p:txBody>
        </p:sp>
        <p:sp>
          <p:nvSpPr>
            <p:cNvPr id="626" name="Rectangle 12"/>
            <p:cNvSpPr>
              <a:spLocks noChangeArrowheads="1"/>
            </p:cNvSpPr>
            <p:nvPr/>
          </p:nvSpPr>
          <p:spPr bwMode="auto">
            <a:xfrm>
              <a:off x="5466" y="10359"/>
              <a:ext cx="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914396"/>
              <a:endParaRPr lang="fr-FR" altLang="fr-FR" sz="1800" dirty="0"/>
            </a:p>
          </p:txBody>
        </p:sp>
        <p:sp>
          <p:nvSpPr>
            <p:cNvPr id="627" name="Rectangle 13"/>
            <p:cNvSpPr>
              <a:spLocks noChangeArrowheads="1"/>
            </p:cNvSpPr>
            <p:nvPr/>
          </p:nvSpPr>
          <p:spPr bwMode="auto">
            <a:xfrm>
              <a:off x="5459" y="10246"/>
              <a:ext cx="132"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914396"/>
              <a:r>
                <a:rPr lang="fr-FR" altLang="fr-FR" sz="1200" b="1" dirty="0">
                  <a:solidFill>
                    <a:srgbClr val="000000"/>
                  </a:solidFill>
                </a:rPr>
                <a:t>120</a:t>
              </a:r>
              <a:endParaRPr lang="fr-FR" altLang="fr-FR" sz="1200" b="1" dirty="0"/>
            </a:p>
          </p:txBody>
        </p:sp>
        <p:sp>
          <p:nvSpPr>
            <p:cNvPr id="630" name="Rectangle 16"/>
            <p:cNvSpPr>
              <a:spLocks noChangeArrowheads="1"/>
            </p:cNvSpPr>
            <p:nvPr/>
          </p:nvSpPr>
          <p:spPr bwMode="auto">
            <a:xfrm>
              <a:off x="4137" y="9910"/>
              <a:ext cx="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914396"/>
              <a:endParaRPr lang="fr-FR" altLang="fr-FR" sz="1800" dirty="0"/>
            </a:p>
          </p:txBody>
        </p:sp>
        <p:sp>
          <p:nvSpPr>
            <p:cNvPr id="643" name="Rectangle 29"/>
            <p:cNvSpPr>
              <a:spLocks noChangeArrowheads="1"/>
            </p:cNvSpPr>
            <p:nvPr/>
          </p:nvSpPr>
          <p:spPr bwMode="auto">
            <a:xfrm>
              <a:off x="4159" y="8871"/>
              <a:ext cx="1629"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914396"/>
              <a:r>
                <a:rPr lang="fr-FR" altLang="fr-FR" b="1" dirty="0">
                  <a:solidFill>
                    <a:srgbClr val="000000"/>
                  </a:solidFill>
                </a:rPr>
                <a:t>GluA1 surface expression</a:t>
              </a:r>
              <a:endParaRPr lang="fr-FR" altLang="fr-FR" dirty="0"/>
            </a:p>
          </p:txBody>
        </p:sp>
        <p:sp>
          <p:nvSpPr>
            <p:cNvPr id="644" name="Rectangle 35"/>
            <p:cNvSpPr>
              <a:spLocks noChangeArrowheads="1"/>
            </p:cNvSpPr>
            <p:nvPr/>
          </p:nvSpPr>
          <p:spPr bwMode="auto">
            <a:xfrm>
              <a:off x="4962" y="8777"/>
              <a:ext cx="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914396"/>
              <a:endParaRPr lang="fr-FR" altLang="fr-FR" sz="1800" dirty="0"/>
            </a:p>
          </p:txBody>
        </p:sp>
        <p:sp>
          <p:nvSpPr>
            <p:cNvPr id="645" name="Rectangle 51"/>
            <p:cNvSpPr>
              <a:spLocks noChangeArrowheads="1"/>
            </p:cNvSpPr>
            <p:nvPr/>
          </p:nvSpPr>
          <p:spPr bwMode="auto">
            <a:xfrm>
              <a:off x="4576" y="10450"/>
              <a:ext cx="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914396"/>
              <a:endParaRPr lang="fr-FR" altLang="fr-FR" sz="1800" dirty="0"/>
            </a:p>
          </p:txBody>
        </p:sp>
        <p:sp>
          <p:nvSpPr>
            <p:cNvPr id="646" name="Rectangle 52"/>
            <p:cNvSpPr>
              <a:spLocks noChangeArrowheads="1"/>
            </p:cNvSpPr>
            <p:nvPr/>
          </p:nvSpPr>
          <p:spPr bwMode="auto">
            <a:xfrm>
              <a:off x="4682" y="10450"/>
              <a:ext cx="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914396"/>
              <a:endParaRPr lang="fr-FR" altLang="fr-FR" sz="1800" dirty="0"/>
            </a:p>
          </p:txBody>
        </p:sp>
        <p:sp>
          <p:nvSpPr>
            <p:cNvPr id="647" name="Rectangle 54"/>
            <p:cNvSpPr>
              <a:spLocks noChangeArrowheads="1"/>
            </p:cNvSpPr>
            <p:nvPr/>
          </p:nvSpPr>
          <p:spPr bwMode="auto">
            <a:xfrm>
              <a:off x="4860" y="10450"/>
              <a:ext cx="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914396"/>
              <a:endParaRPr lang="fr-FR" altLang="fr-FR" sz="1800" dirty="0"/>
            </a:p>
          </p:txBody>
        </p:sp>
        <p:sp>
          <p:nvSpPr>
            <p:cNvPr id="648" name="Rectangle 55"/>
            <p:cNvSpPr>
              <a:spLocks noChangeArrowheads="1"/>
            </p:cNvSpPr>
            <p:nvPr/>
          </p:nvSpPr>
          <p:spPr bwMode="auto">
            <a:xfrm>
              <a:off x="5004" y="10450"/>
              <a:ext cx="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914396"/>
              <a:endParaRPr lang="fr-FR" altLang="fr-FR" sz="1800" dirty="0"/>
            </a:p>
          </p:txBody>
        </p:sp>
        <p:sp>
          <p:nvSpPr>
            <p:cNvPr id="649" name="Rectangle 56"/>
            <p:cNvSpPr>
              <a:spLocks noChangeArrowheads="1"/>
            </p:cNvSpPr>
            <p:nvPr/>
          </p:nvSpPr>
          <p:spPr bwMode="auto">
            <a:xfrm>
              <a:off x="5060" y="10450"/>
              <a:ext cx="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914396"/>
              <a:endParaRPr lang="fr-FR" altLang="fr-FR" sz="1800" dirty="0"/>
            </a:p>
          </p:txBody>
        </p:sp>
        <p:sp>
          <p:nvSpPr>
            <p:cNvPr id="650" name="Rectangle 57"/>
            <p:cNvSpPr>
              <a:spLocks noChangeArrowheads="1"/>
            </p:cNvSpPr>
            <p:nvPr/>
          </p:nvSpPr>
          <p:spPr bwMode="auto">
            <a:xfrm>
              <a:off x="5201" y="10450"/>
              <a:ext cx="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914396"/>
              <a:endParaRPr lang="fr-FR" altLang="fr-FR" sz="1800" dirty="0"/>
            </a:p>
          </p:txBody>
        </p:sp>
        <p:sp>
          <p:nvSpPr>
            <p:cNvPr id="651" name="Rectangle 58"/>
            <p:cNvSpPr>
              <a:spLocks noChangeArrowheads="1"/>
            </p:cNvSpPr>
            <p:nvPr/>
          </p:nvSpPr>
          <p:spPr bwMode="auto">
            <a:xfrm>
              <a:off x="5239" y="10450"/>
              <a:ext cx="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914396"/>
              <a:endParaRPr lang="fr-FR" altLang="fr-FR" sz="1800" dirty="0"/>
            </a:p>
          </p:txBody>
        </p:sp>
        <p:sp>
          <p:nvSpPr>
            <p:cNvPr id="652" name="Rectangle 59"/>
            <p:cNvSpPr>
              <a:spLocks noChangeArrowheads="1"/>
            </p:cNvSpPr>
            <p:nvPr/>
          </p:nvSpPr>
          <p:spPr bwMode="auto">
            <a:xfrm>
              <a:off x="5333" y="10450"/>
              <a:ext cx="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914396"/>
              <a:endParaRPr lang="fr-FR" altLang="fr-FR" sz="1800" dirty="0"/>
            </a:p>
          </p:txBody>
        </p:sp>
        <p:sp>
          <p:nvSpPr>
            <p:cNvPr id="653" name="Rectangle 60"/>
            <p:cNvSpPr>
              <a:spLocks noChangeArrowheads="1"/>
            </p:cNvSpPr>
            <p:nvPr/>
          </p:nvSpPr>
          <p:spPr bwMode="auto">
            <a:xfrm>
              <a:off x="3963" y="10445"/>
              <a:ext cx="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914396"/>
              <a:endParaRPr lang="fr-FR" altLang="fr-FR" sz="1800" dirty="0"/>
            </a:p>
          </p:txBody>
        </p:sp>
        <p:sp>
          <p:nvSpPr>
            <p:cNvPr id="654" name="Rectangle 61"/>
            <p:cNvSpPr>
              <a:spLocks noChangeArrowheads="1"/>
            </p:cNvSpPr>
            <p:nvPr/>
          </p:nvSpPr>
          <p:spPr bwMode="auto">
            <a:xfrm>
              <a:off x="3963" y="10294"/>
              <a:ext cx="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914396"/>
              <a:endParaRPr lang="fr-FR" altLang="fr-FR" sz="1800" dirty="0"/>
            </a:p>
          </p:txBody>
        </p:sp>
        <p:sp>
          <p:nvSpPr>
            <p:cNvPr id="655" name="Rectangle 62"/>
            <p:cNvSpPr>
              <a:spLocks noChangeArrowheads="1"/>
            </p:cNvSpPr>
            <p:nvPr/>
          </p:nvSpPr>
          <p:spPr bwMode="auto">
            <a:xfrm>
              <a:off x="3963" y="10194"/>
              <a:ext cx="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914396"/>
              <a:endParaRPr lang="fr-FR" altLang="fr-FR" sz="1800" dirty="0"/>
            </a:p>
          </p:txBody>
        </p:sp>
        <p:sp>
          <p:nvSpPr>
            <p:cNvPr id="656" name="Rectangle 63"/>
            <p:cNvSpPr>
              <a:spLocks noChangeArrowheads="1"/>
            </p:cNvSpPr>
            <p:nvPr/>
          </p:nvSpPr>
          <p:spPr bwMode="auto">
            <a:xfrm>
              <a:off x="3963" y="10093"/>
              <a:ext cx="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914396"/>
              <a:endParaRPr lang="fr-FR" altLang="fr-FR" sz="1800" dirty="0"/>
            </a:p>
          </p:txBody>
        </p:sp>
        <p:sp>
          <p:nvSpPr>
            <p:cNvPr id="657" name="Rectangle 64"/>
            <p:cNvSpPr>
              <a:spLocks noChangeArrowheads="1"/>
            </p:cNvSpPr>
            <p:nvPr/>
          </p:nvSpPr>
          <p:spPr bwMode="auto">
            <a:xfrm>
              <a:off x="3963" y="9943"/>
              <a:ext cx="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914396"/>
              <a:endParaRPr lang="fr-FR" altLang="fr-FR" sz="1800" dirty="0"/>
            </a:p>
          </p:txBody>
        </p:sp>
        <p:sp>
          <p:nvSpPr>
            <p:cNvPr id="658" name="Rectangle 65"/>
            <p:cNvSpPr>
              <a:spLocks noChangeArrowheads="1"/>
            </p:cNvSpPr>
            <p:nvPr/>
          </p:nvSpPr>
          <p:spPr bwMode="auto">
            <a:xfrm>
              <a:off x="3963" y="9903"/>
              <a:ext cx="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914396"/>
              <a:endParaRPr lang="fr-FR" altLang="fr-FR" sz="1800" dirty="0"/>
            </a:p>
          </p:txBody>
        </p:sp>
        <p:sp>
          <p:nvSpPr>
            <p:cNvPr id="659" name="Rectangle 66"/>
            <p:cNvSpPr>
              <a:spLocks noChangeArrowheads="1"/>
            </p:cNvSpPr>
            <p:nvPr/>
          </p:nvSpPr>
          <p:spPr bwMode="auto">
            <a:xfrm>
              <a:off x="3963" y="9802"/>
              <a:ext cx="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914396"/>
              <a:endParaRPr lang="fr-FR" altLang="fr-FR" sz="1800" dirty="0"/>
            </a:p>
          </p:txBody>
        </p:sp>
        <p:sp>
          <p:nvSpPr>
            <p:cNvPr id="660" name="Rectangle 67"/>
            <p:cNvSpPr>
              <a:spLocks noChangeArrowheads="1"/>
            </p:cNvSpPr>
            <p:nvPr/>
          </p:nvSpPr>
          <p:spPr bwMode="auto">
            <a:xfrm>
              <a:off x="3963" y="9752"/>
              <a:ext cx="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914396"/>
              <a:endParaRPr lang="fr-FR" altLang="fr-FR" sz="1800" dirty="0"/>
            </a:p>
          </p:txBody>
        </p:sp>
        <p:sp>
          <p:nvSpPr>
            <p:cNvPr id="661" name="Rectangle 68"/>
            <p:cNvSpPr>
              <a:spLocks noChangeArrowheads="1"/>
            </p:cNvSpPr>
            <p:nvPr/>
          </p:nvSpPr>
          <p:spPr bwMode="auto">
            <a:xfrm>
              <a:off x="3963" y="9651"/>
              <a:ext cx="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914396"/>
              <a:endParaRPr lang="fr-FR" altLang="fr-FR" sz="1800" dirty="0"/>
            </a:p>
          </p:txBody>
        </p:sp>
        <p:sp>
          <p:nvSpPr>
            <p:cNvPr id="662" name="Rectangle 69"/>
            <p:cNvSpPr>
              <a:spLocks noChangeArrowheads="1"/>
            </p:cNvSpPr>
            <p:nvPr/>
          </p:nvSpPr>
          <p:spPr bwMode="auto">
            <a:xfrm>
              <a:off x="3963" y="9551"/>
              <a:ext cx="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914396"/>
              <a:endParaRPr lang="fr-FR" altLang="fr-FR" sz="1800" dirty="0"/>
            </a:p>
          </p:txBody>
        </p:sp>
        <p:sp>
          <p:nvSpPr>
            <p:cNvPr id="663" name="Rectangle 70"/>
            <p:cNvSpPr>
              <a:spLocks noChangeArrowheads="1"/>
            </p:cNvSpPr>
            <p:nvPr/>
          </p:nvSpPr>
          <p:spPr bwMode="auto">
            <a:xfrm>
              <a:off x="3963" y="9461"/>
              <a:ext cx="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914396"/>
              <a:endParaRPr lang="fr-FR" altLang="fr-FR" sz="1800" dirty="0"/>
            </a:p>
          </p:txBody>
        </p:sp>
        <p:sp>
          <p:nvSpPr>
            <p:cNvPr id="664" name="Rectangle 72"/>
            <p:cNvSpPr>
              <a:spLocks noChangeArrowheads="1"/>
            </p:cNvSpPr>
            <p:nvPr/>
          </p:nvSpPr>
          <p:spPr bwMode="auto">
            <a:xfrm>
              <a:off x="3963" y="9370"/>
              <a:ext cx="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914396"/>
              <a:endParaRPr lang="fr-FR" altLang="fr-FR" sz="1800" dirty="0"/>
            </a:p>
          </p:txBody>
        </p:sp>
        <p:sp>
          <p:nvSpPr>
            <p:cNvPr id="665" name="Rectangle 73"/>
            <p:cNvSpPr>
              <a:spLocks noChangeArrowheads="1"/>
            </p:cNvSpPr>
            <p:nvPr/>
          </p:nvSpPr>
          <p:spPr bwMode="auto">
            <a:xfrm>
              <a:off x="3963" y="9230"/>
              <a:ext cx="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914396"/>
              <a:endParaRPr lang="fr-FR" altLang="fr-FR" sz="1800" dirty="0"/>
            </a:p>
          </p:txBody>
        </p:sp>
        <p:sp>
          <p:nvSpPr>
            <p:cNvPr id="666" name="Rectangle 74"/>
            <p:cNvSpPr>
              <a:spLocks noChangeArrowheads="1"/>
            </p:cNvSpPr>
            <p:nvPr/>
          </p:nvSpPr>
          <p:spPr bwMode="auto">
            <a:xfrm>
              <a:off x="3963" y="9170"/>
              <a:ext cx="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914396"/>
              <a:endParaRPr lang="fr-FR" altLang="fr-FR" sz="1800" dirty="0"/>
            </a:p>
          </p:txBody>
        </p:sp>
        <p:sp>
          <p:nvSpPr>
            <p:cNvPr id="667" name="Rectangle 75"/>
            <p:cNvSpPr>
              <a:spLocks noChangeArrowheads="1"/>
            </p:cNvSpPr>
            <p:nvPr/>
          </p:nvSpPr>
          <p:spPr bwMode="auto">
            <a:xfrm>
              <a:off x="3958" y="9078"/>
              <a:ext cx="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914396"/>
              <a:endParaRPr lang="fr-FR" altLang="fr-FR" sz="1800" dirty="0"/>
            </a:p>
          </p:txBody>
        </p:sp>
        <p:sp>
          <p:nvSpPr>
            <p:cNvPr id="668" name="Rectangle 76"/>
            <p:cNvSpPr>
              <a:spLocks noChangeArrowheads="1"/>
            </p:cNvSpPr>
            <p:nvPr/>
          </p:nvSpPr>
          <p:spPr bwMode="auto">
            <a:xfrm>
              <a:off x="3963" y="9019"/>
              <a:ext cx="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914396"/>
              <a:endParaRPr lang="fr-FR" altLang="fr-FR" sz="1800" dirty="0"/>
            </a:p>
          </p:txBody>
        </p:sp>
        <p:sp>
          <p:nvSpPr>
            <p:cNvPr id="670" name="Freeform 80"/>
            <p:cNvSpPr>
              <a:spLocks noEditPoints="1"/>
            </p:cNvSpPr>
            <p:nvPr/>
          </p:nvSpPr>
          <p:spPr bwMode="auto">
            <a:xfrm>
              <a:off x="4235" y="10226"/>
              <a:ext cx="1485" cy="40"/>
            </a:xfrm>
            <a:custGeom>
              <a:avLst/>
              <a:gdLst>
                <a:gd name="T0" fmla="*/ 0 w 1485"/>
                <a:gd name="T1" fmla="*/ 18 h 40"/>
                <a:gd name="T2" fmla="*/ 1485 w 1485"/>
                <a:gd name="T3" fmla="*/ 18 h 40"/>
                <a:gd name="T4" fmla="*/ 1485 w 1485"/>
                <a:gd name="T5" fmla="*/ 0 h 40"/>
                <a:gd name="T6" fmla="*/ 0 w 1485"/>
                <a:gd name="T7" fmla="*/ 0 h 40"/>
                <a:gd name="T8" fmla="*/ 0 w 1485"/>
                <a:gd name="T9" fmla="*/ 18 h 40"/>
                <a:gd name="T10" fmla="*/ 118 w 1485"/>
                <a:gd name="T11" fmla="*/ 40 h 40"/>
                <a:gd name="T12" fmla="*/ 118 w 1485"/>
                <a:gd name="T13" fmla="*/ 9 h 40"/>
                <a:gd name="T14" fmla="*/ 100 w 1485"/>
                <a:gd name="T15" fmla="*/ 9 h 40"/>
                <a:gd name="T16" fmla="*/ 100 w 1485"/>
                <a:gd name="T17" fmla="*/ 40 h 40"/>
                <a:gd name="T18" fmla="*/ 118 w 1485"/>
                <a:gd name="T19" fmla="*/ 40 h 40"/>
                <a:gd name="T20" fmla="*/ 508 w 1485"/>
                <a:gd name="T21" fmla="*/ 40 h 40"/>
                <a:gd name="T22" fmla="*/ 508 w 1485"/>
                <a:gd name="T23" fmla="*/ 9 h 40"/>
                <a:gd name="T24" fmla="*/ 490 w 1485"/>
                <a:gd name="T25" fmla="*/ 9 h 40"/>
                <a:gd name="T26" fmla="*/ 490 w 1485"/>
                <a:gd name="T27" fmla="*/ 40 h 40"/>
                <a:gd name="T28" fmla="*/ 508 w 1485"/>
                <a:gd name="T29" fmla="*/ 40 h 40"/>
                <a:gd name="T30" fmla="*/ 902 w 1485"/>
                <a:gd name="T31" fmla="*/ 40 h 40"/>
                <a:gd name="T32" fmla="*/ 902 w 1485"/>
                <a:gd name="T33" fmla="*/ 9 h 40"/>
                <a:gd name="T34" fmla="*/ 885 w 1485"/>
                <a:gd name="T35" fmla="*/ 9 h 40"/>
                <a:gd name="T36" fmla="*/ 885 w 1485"/>
                <a:gd name="T37" fmla="*/ 40 h 40"/>
                <a:gd name="T38" fmla="*/ 902 w 1485"/>
                <a:gd name="T39" fmla="*/ 40 h 40"/>
                <a:gd name="T40" fmla="*/ 1292 w 1485"/>
                <a:gd name="T41" fmla="*/ 40 h 40"/>
                <a:gd name="T42" fmla="*/ 1292 w 1485"/>
                <a:gd name="T43" fmla="*/ 9 h 40"/>
                <a:gd name="T44" fmla="*/ 1275 w 1485"/>
                <a:gd name="T45" fmla="*/ 9 h 40"/>
                <a:gd name="T46" fmla="*/ 1275 w 1485"/>
                <a:gd name="T47" fmla="*/ 40 h 40"/>
                <a:gd name="T48" fmla="*/ 1292 w 1485"/>
                <a:gd name="T49"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85" h="40">
                  <a:moveTo>
                    <a:pt x="0" y="18"/>
                  </a:moveTo>
                  <a:lnTo>
                    <a:pt x="1485" y="18"/>
                  </a:lnTo>
                  <a:lnTo>
                    <a:pt x="1485" y="0"/>
                  </a:lnTo>
                  <a:lnTo>
                    <a:pt x="0" y="0"/>
                  </a:lnTo>
                  <a:lnTo>
                    <a:pt x="0" y="18"/>
                  </a:lnTo>
                  <a:close/>
                  <a:moveTo>
                    <a:pt x="118" y="40"/>
                  </a:moveTo>
                  <a:lnTo>
                    <a:pt x="118" y="9"/>
                  </a:lnTo>
                  <a:lnTo>
                    <a:pt x="100" y="9"/>
                  </a:lnTo>
                  <a:lnTo>
                    <a:pt x="100" y="40"/>
                  </a:lnTo>
                  <a:lnTo>
                    <a:pt x="118" y="40"/>
                  </a:lnTo>
                  <a:close/>
                  <a:moveTo>
                    <a:pt x="508" y="40"/>
                  </a:moveTo>
                  <a:lnTo>
                    <a:pt x="508" y="9"/>
                  </a:lnTo>
                  <a:lnTo>
                    <a:pt x="490" y="9"/>
                  </a:lnTo>
                  <a:lnTo>
                    <a:pt x="490" y="40"/>
                  </a:lnTo>
                  <a:lnTo>
                    <a:pt x="508" y="40"/>
                  </a:lnTo>
                  <a:close/>
                  <a:moveTo>
                    <a:pt x="902" y="40"/>
                  </a:moveTo>
                  <a:lnTo>
                    <a:pt x="902" y="9"/>
                  </a:lnTo>
                  <a:lnTo>
                    <a:pt x="885" y="9"/>
                  </a:lnTo>
                  <a:lnTo>
                    <a:pt x="885" y="40"/>
                  </a:lnTo>
                  <a:lnTo>
                    <a:pt x="902" y="40"/>
                  </a:lnTo>
                  <a:close/>
                  <a:moveTo>
                    <a:pt x="1292" y="40"/>
                  </a:moveTo>
                  <a:lnTo>
                    <a:pt x="1292" y="9"/>
                  </a:lnTo>
                  <a:lnTo>
                    <a:pt x="1275" y="9"/>
                  </a:lnTo>
                  <a:lnTo>
                    <a:pt x="1275" y="40"/>
                  </a:lnTo>
                  <a:lnTo>
                    <a:pt x="1292" y="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671" name="Freeform 81"/>
            <p:cNvSpPr>
              <a:spLocks noEditPoints="1"/>
            </p:cNvSpPr>
            <p:nvPr/>
          </p:nvSpPr>
          <p:spPr bwMode="auto">
            <a:xfrm>
              <a:off x="4243" y="9151"/>
              <a:ext cx="40" cy="1093"/>
            </a:xfrm>
            <a:custGeom>
              <a:avLst/>
              <a:gdLst>
                <a:gd name="T0" fmla="*/ 40 w 40"/>
                <a:gd name="T1" fmla="*/ 1088 h 1093"/>
                <a:gd name="T2" fmla="*/ 40 w 40"/>
                <a:gd name="T3" fmla="*/ 4 h 1093"/>
                <a:gd name="T4" fmla="*/ 22 w 40"/>
                <a:gd name="T5" fmla="*/ 4 h 1093"/>
                <a:gd name="T6" fmla="*/ 22 w 40"/>
                <a:gd name="T7" fmla="*/ 1088 h 1093"/>
                <a:gd name="T8" fmla="*/ 40 w 40"/>
                <a:gd name="T9" fmla="*/ 1088 h 1093"/>
                <a:gd name="T10" fmla="*/ 31 w 40"/>
                <a:gd name="T11" fmla="*/ 1075 h 1093"/>
                <a:gd name="T12" fmla="*/ 0 w 40"/>
                <a:gd name="T13" fmla="*/ 1075 h 1093"/>
                <a:gd name="T14" fmla="*/ 0 w 40"/>
                <a:gd name="T15" fmla="*/ 1093 h 1093"/>
                <a:gd name="T16" fmla="*/ 31 w 40"/>
                <a:gd name="T17" fmla="*/ 1093 h 1093"/>
                <a:gd name="T18" fmla="*/ 31 w 40"/>
                <a:gd name="T19" fmla="*/ 1075 h 1093"/>
                <a:gd name="T20" fmla="*/ 31 w 40"/>
                <a:gd name="T21" fmla="*/ 862 h 1093"/>
                <a:gd name="T22" fmla="*/ 0 w 40"/>
                <a:gd name="T23" fmla="*/ 862 h 1093"/>
                <a:gd name="T24" fmla="*/ 0 w 40"/>
                <a:gd name="T25" fmla="*/ 880 h 1093"/>
                <a:gd name="T26" fmla="*/ 31 w 40"/>
                <a:gd name="T27" fmla="*/ 880 h 1093"/>
                <a:gd name="T28" fmla="*/ 31 w 40"/>
                <a:gd name="T29" fmla="*/ 862 h 1093"/>
                <a:gd name="T30" fmla="*/ 31 w 40"/>
                <a:gd name="T31" fmla="*/ 646 h 1093"/>
                <a:gd name="T32" fmla="*/ 0 w 40"/>
                <a:gd name="T33" fmla="*/ 646 h 1093"/>
                <a:gd name="T34" fmla="*/ 0 w 40"/>
                <a:gd name="T35" fmla="*/ 664 h 1093"/>
                <a:gd name="T36" fmla="*/ 31 w 40"/>
                <a:gd name="T37" fmla="*/ 664 h 1093"/>
                <a:gd name="T38" fmla="*/ 31 w 40"/>
                <a:gd name="T39" fmla="*/ 646 h 1093"/>
                <a:gd name="T40" fmla="*/ 31 w 40"/>
                <a:gd name="T41" fmla="*/ 429 h 1093"/>
                <a:gd name="T42" fmla="*/ 0 w 40"/>
                <a:gd name="T43" fmla="*/ 429 h 1093"/>
                <a:gd name="T44" fmla="*/ 0 w 40"/>
                <a:gd name="T45" fmla="*/ 447 h 1093"/>
                <a:gd name="T46" fmla="*/ 31 w 40"/>
                <a:gd name="T47" fmla="*/ 447 h 1093"/>
                <a:gd name="T48" fmla="*/ 31 w 40"/>
                <a:gd name="T49" fmla="*/ 429 h 1093"/>
                <a:gd name="T50" fmla="*/ 31 w 40"/>
                <a:gd name="T51" fmla="*/ 217 h 1093"/>
                <a:gd name="T52" fmla="*/ 0 w 40"/>
                <a:gd name="T53" fmla="*/ 217 h 1093"/>
                <a:gd name="T54" fmla="*/ 0 w 40"/>
                <a:gd name="T55" fmla="*/ 235 h 1093"/>
                <a:gd name="T56" fmla="*/ 31 w 40"/>
                <a:gd name="T57" fmla="*/ 235 h 1093"/>
                <a:gd name="T58" fmla="*/ 31 w 40"/>
                <a:gd name="T59" fmla="*/ 217 h 1093"/>
                <a:gd name="T60" fmla="*/ 31 w 40"/>
                <a:gd name="T61" fmla="*/ 0 h 1093"/>
                <a:gd name="T62" fmla="*/ 0 w 40"/>
                <a:gd name="T63" fmla="*/ 0 h 1093"/>
                <a:gd name="T64" fmla="*/ 0 w 40"/>
                <a:gd name="T65" fmla="*/ 18 h 1093"/>
                <a:gd name="T66" fmla="*/ 31 w 40"/>
                <a:gd name="T67" fmla="*/ 18 h 1093"/>
                <a:gd name="T68" fmla="*/ 31 w 40"/>
                <a:gd name="T69" fmla="*/ 0 h 10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1093">
                  <a:moveTo>
                    <a:pt x="40" y="1088"/>
                  </a:moveTo>
                  <a:lnTo>
                    <a:pt x="40" y="4"/>
                  </a:lnTo>
                  <a:lnTo>
                    <a:pt x="22" y="4"/>
                  </a:lnTo>
                  <a:lnTo>
                    <a:pt x="22" y="1088"/>
                  </a:lnTo>
                  <a:lnTo>
                    <a:pt x="40" y="1088"/>
                  </a:lnTo>
                  <a:close/>
                  <a:moveTo>
                    <a:pt x="31" y="1075"/>
                  </a:moveTo>
                  <a:lnTo>
                    <a:pt x="0" y="1075"/>
                  </a:lnTo>
                  <a:lnTo>
                    <a:pt x="0" y="1093"/>
                  </a:lnTo>
                  <a:lnTo>
                    <a:pt x="31" y="1093"/>
                  </a:lnTo>
                  <a:lnTo>
                    <a:pt x="31" y="1075"/>
                  </a:lnTo>
                  <a:close/>
                  <a:moveTo>
                    <a:pt x="31" y="862"/>
                  </a:moveTo>
                  <a:lnTo>
                    <a:pt x="0" y="862"/>
                  </a:lnTo>
                  <a:lnTo>
                    <a:pt x="0" y="880"/>
                  </a:lnTo>
                  <a:lnTo>
                    <a:pt x="31" y="880"/>
                  </a:lnTo>
                  <a:lnTo>
                    <a:pt x="31" y="862"/>
                  </a:lnTo>
                  <a:close/>
                  <a:moveTo>
                    <a:pt x="31" y="646"/>
                  </a:moveTo>
                  <a:lnTo>
                    <a:pt x="0" y="646"/>
                  </a:lnTo>
                  <a:lnTo>
                    <a:pt x="0" y="664"/>
                  </a:lnTo>
                  <a:lnTo>
                    <a:pt x="31" y="664"/>
                  </a:lnTo>
                  <a:lnTo>
                    <a:pt x="31" y="646"/>
                  </a:lnTo>
                  <a:close/>
                  <a:moveTo>
                    <a:pt x="31" y="429"/>
                  </a:moveTo>
                  <a:lnTo>
                    <a:pt x="0" y="429"/>
                  </a:lnTo>
                  <a:lnTo>
                    <a:pt x="0" y="447"/>
                  </a:lnTo>
                  <a:lnTo>
                    <a:pt x="31" y="447"/>
                  </a:lnTo>
                  <a:lnTo>
                    <a:pt x="31" y="429"/>
                  </a:lnTo>
                  <a:close/>
                  <a:moveTo>
                    <a:pt x="31" y="217"/>
                  </a:moveTo>
                  <a:lnTo>
                    <a:pt x="0" y="217"/>
                  </a:lnTo>
                  <a:lnTo>
                    <a:pt x="0" y="235"/>
                  </a:lnTo>
                  <a:lnTo>
                    <a:pt x="31" y="235"/>
                  </a:lnTo>
                  <a:lnTo>
                    <a:pt x="31" y="217"/>
                  </a:lnTo>
                  <a:close/>
                  <a:moveTo>
                    <a:pt x="31" y="0"/>
                  </a:moveTo>
                  <a:lnTo>
                    <a:pt x="0" y="0"/>
                  </a:lnTo>
                  <a:lnTo>
                    <a:pt x="0" y="18"/>
                  </a:lnTo>
                  <a:lnTo>
                    <a:pt x="31" y="18"/>
                  </a:lnTo>
                  <a:lnTo>
                    <a:pt x="3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672" name="Rectangle 82"/>
            <p:cNvSpPr>
              <a:spLocks noChangeArrowheads="1"/>
            </p:cNvSpPr>
            <p:nvPr/>
          </p:nvSpPr>
          <p:spPr bwMode="auto">
            <a:xfrm>
              <a:off x="4331" y="9232"/>
              <a:ext cx="403" cy="989"/>
            </a:xfrm>
            <a:prstGeom prst="rect">
              <a:avLst/>
            </a:prstGeom>
            <a:solidFill>
              <a:srgbClr val="FFFC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673" name="Rectangle 83"/>
            <p:cNvSpPr>
              <a:spLocks noChangeArrowheads="1"/>
            </p:cNvSpPr>
            <p:nvPr/>
          </p:nvSpPr>
          <p:spPr bwMode="auto">
            <a:xfrm>
              <a:off x="4331" y="9232"/>
              <a:ext cx="403"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674" name="Rectangle 84"/>
            <p:cNvSpPr>
              <a:spLocks noChangeArrowheads="1"/>
            </p:cNvSpPr>
            <p:nvPr/>
          </p:nvSpPr>
          <p:spPr bwMode="auto">
            <a:xfrm>
              <a:off x="4327" y="10059"/>
              <a:ext cx="35" cy="31"/>
            </a:xfrm>
            <a:prstGeom prst="rect">
              <a:avLst/>
            </a:prstGeom>
            <a:solidFill>
              <a:srgbClr val="E4252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675" name="Freeform 85"/>
            <p:cNvSpPr>
              <a:spLocks/>
            </p:cNvSpPr>
            <p:nvPr/>
          </p:nvSpPr>
          <p:spPr bwMode="auto">
            <a:xfrm>
              <a:off x="4327" y="10059"/>
              <a:ext cx="35" cy="36"/>
            </a:xfrm>
            <a:custGeom>
              <a:avLst/>
              <a:gdLst>
                <a:gd name="T0" fmla="*/ 0 w 35"/>
                <a:gd name="T1" fmla="*/ 0 h 36"/>
                <a:gd name="T2" fmla="*/ 0 w 35"/>
                <a:gd name="T3" fmla="*/ 4 h 36"/>
                <a:gd name="T4" fmla="*/ 30 w 35"/>
                <a:gd name="T5" fmla="*/ 4 h 36"/>
                <a:gd name="T6" fmla="*/ 30 w 35"/>
                <a:gd name="T7" fmla="*/ 31 h 36"/>
                <a:gd name="T8" fmla="*/ 4 w 35"/>
                <a:gd name="T9" fmla="*/ 31 h 36"/>
                <a:gd name="T10" fmla="*/ 4 w 35"/>
                <a:gd name="T11" fmla="*/ 0 h 36"/>
                <a:gd name="T12" fmla="*/ 0 w 35"/>
                <a:gd name="T13" fmla="*/ 0 h 36"/>
                <a:gd name="T14" fmla="*/ 0 w 35"/>
                <a:gd name="T15" fmla="*/ 4 h 36"/>
                <a:gd name="T16" fmla="*/ 0 w 35"/>
                <a:gd name="T17" fmla="*/ 0 h 36"/>
                <a:gd name="T18" fmla="*/ 0 w 35"/>
                <a:gd name="T19" fmla="*/ 0 h 36"/>
                <a:gd name="T20" fmla="*/ 0 w 35"/>
                <a:gd name="T21" fmla="*/ 31 h 36"/>
                <a:gd name="T22" fmla="*/ 0 w 35"/>
                <a:gd name="T23" fmla="*/ 36 h 36"/>
                <a:gd name="T24" fmla="*/ 35 w 35"/>
                <a:gd name="T25" fmla="*/ 36 h 36"/>
                <a:gd name="T26" fmla="*/ 35 w 35"/>
                <a:gd name="T27" fmla="*/ 31 h 36"/>
                <a:gd name="T28" fmla="*/ 35 w 35"/>
                <a:gd name="T29" fmla="*/ 0 h 36"/>
                <a:gd name="T30" fmla="*/ 35 w 35"/>
                <a:gd name="T31" fmla="*/ 0 h 36"/>
                <a:gd name="T32" fmla="*/ 0 w 35"/>
                <a:gd name="T33" fmla="*/ 0 h 36"/>
                <a:gd name="T34" fmla="*/ 0 w 35"/>
                <a:gd name="T35" fmla="*/ 0 h 36"/>
                <a:gd name="T36" fmla="*/ 0 w 35"/>
                <a:gd name="T3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5" h="36">
                  <a:moveTo>
                    <a:pt x="0" y="0"/>
                  </a:moveTo>
                  <a:lnTo>
                    <a:pt x="0" y="4"/>
                  </a:lnTo>
                  <a:lnTo>
                    <a:pt x="30" y="4"/>
                  </a:lnTo>
                  <a:lnTo>
                    <a:pt x="30" y="31"/>
                  </a:lnTo>
                  <a:lnTo>
                    <a:pt x="4" y="31"/>
                  </a:lnTo>
                  <a:lnTo>
                    <a:pt x="4" y="0"/>
                  </a:lnTo>
                  <a:lnTo>
                    <a:pt x="0" y="0"/>
                  </a:lnTo>
                  <a:lnTo>
                    <a:pt x="0" y="4"/>
                  </a:lnTo>
                  <a:lnTo>
                    <a:pt x="0" y="0"/>
                  </a:lnTo>
                  <a:lnTo>
                    <a:pt x="0" y="0"/>
                  </a:lnTo>
                  <a:lnTo>
                    <a:pt x="0" y="31"/>
                  </a:lnTo>
                  <a:lnTo>
                    <a:pt x="0" y="36"/>
                  </a:lnTo>
                  <a:lnTo>
                    <a:pt x="35" y="36"/>
                  </a:lnTo>
                  <a:lnTo>
                    <a:pt x="35" y="31"/>
                  </a:lnTo>
                  <a:lnTo>
                    <a:pt x="35" y="0"/>
                  </a:lnTo>
                  <a:lnTo>
                    <a:pt x="35" y="0"/>
                  </a:lnTo>
                  <a:lnTo>
                    <a:pt x="0" y="0"/>
                  </a:lnTo>
                  <a:lnTo>
                    <a:pt x="0" y="0"/>
                  </a:lnTo>
                  <a:lnTo>
                    <a:pt x="0" y="0"/>
                  </a:lnTo>
                  <a:close/>
                </a:path>
              </a:pathLst>
            </a:custGeom>
            <a:solidFill>
              <a:srgbClr val="E42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676" name="Rectangle 86"/>
            <p:cNvSpPr>
              <a:spLocks noChangeArrowheads="1"/>
            </p:cNvSpPr>
            <p:nvPr/>
          </p:nvSpPr>
          <p:spPr bwMode="auto">
            <a:xfrm>
              <a:off x="4721" y="9467"/>
              <a:ext cx="31" cy="32"/>
            </a:xfrm>
            <a:prstGeom prst="rect">
              <a:avLst/>
            </a:prstGeom>
            <a:solidFill>
              <a:srgbClr val="E4252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677" name="Freeform 87"/>
            <p:cNvSpPr>
              <a:spLocks/>
            </p:cNvSpPr>
            <p:nvPr/>
          </p:nvSpPr>
          <p:spPr bwMode="auto">
            <a:xfrm>
              <a:off x="4721" y="9467"/>
              <a:ext cx="31" cy="36"/>
            </a:xfrm>
            <a:custGeom>
              <a:avLst/>
              <a:gdLst>
                <a:gd name="T0" fmla="*/ 0 w 31"/>
                <a:gd name="T1" fmla="*/ 0 h 36"/>
                <a:gd name="T2" fmla="*/ 0 w 31"/>
                <a:gd name="T3" fmla="*/ 5 h 36"/>
                <a:gd name="T4" fmla="*/ 31 w 31"/>
                <a:gd name="T5" fmla="*/ 5 h 36"/>
                <a:gd name="T6" fmla="*/ 31 w 31"/>
                <a:gd name="T7" fmla="*/ 32 h 36"/>
                <a:gd name="T8" fmla="*/ 0 w 31"/>
                <a:gd name="T9" fmla="*/ 32 h 36"/>
                <a:gd name="T10" fmla="*/ 0 w 31"/>
                <a:gd name="T11" fmla="*/ 0 h 36"/>
                <a:gd name="T12" fmla="*/ 0 w 31"/>
                <a:gd name="T13" fmla="*/ 0 h 36"/>
                <a:gd name="T14" fmla="*/ 0 w 31"/>
                <a:gd name="T15" fmla="*/ 5 h 36"/>
                <a:gd name="T16" fmla="*/ 0 w 31"/>
                <a:gd name="T17" fmla="*/ 0 h 36"/>
                <a:gd name="T18" fmla="*/ 0 w 31"/>
                <a:gd name="T19" fmla="*/ 0 h 36"/>
                <a:gd name="T20" fmla="*/ 0 w 31"/>
                <a:gd name="T21" fmla="*/ 32 h 36"/>
                <a:gd name="T22" fmla="*/ 0 w 31"/>
                <a:gd name="T23" fmla="*/ 36 h 36"/>
                <a:gd name="T24" fmla="*/ 31 w 31"/>
                <a:gd name="T25" fmla="*/ 36 h 36"/>
                <a:gd name="T26" fmla="*/ 31 w 31"/>
                <a:gd name="T27" fmla="*/ 32 h 36"/>
                <a:gd name="T28" fmla="*/ 31 w 31"/>
                <a:gd name="T29" fmla="*/ 0 h 36"/>
                <a:gd name="T30" fmla="*/ 31 w 31"/>
                <a:gd name="T31" fmla="*/ 0 h 36"/>
                <a:gd name="T32" fmla="*/ 0 w 31"/>
                <a:gd name="T33" fmla="*/ 0 h 36"/>
                <a:gd name="T34" fmla="*/ 0 w 31"/>
                <a:gd name="T35" fmla="*/ 0 h 36"/>
                <a:gd name="T36" fmla="*/ 0 w 31"/>
                <a:gd name="T3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 h="36">
                  <a:moveTo>
                    <a:pt x="0" y="0"/>
                  </a:moveTo>
                  <a:lnTo>
                    <a:pt x="0" y="5"/>
                  </a:lnTo>
                  <a:lnTo>
                    <a:pt x="31" y="5"/>
                  </a:lnTo>
                  <a:lnTo>
                    <a:pt x="31" y="32"/>
                  </a:lnTo>
                  <a:lnTo>
                    <a:pt x="0" y="32"/>
                  </a:lnTo>
                  <a:lnTo>
                    <a:pt x="0" y="0"/>
                  </a:lnTo>
                  <a:lnTo>
                    <a:pt x="0" y="0"/>
                  </a:lnTo>
                  <a:lnTo>
                    <a:pt x="0" y="5"/>
                  </a:lnTo>
                  <a:lnTo>
                    <a:pt x="0" y="0"/>
                  </a:lnTo>
                  <a:lnTo>
                    <a:pt x="0" y="0"/>
                  </a:lnTo>
                  <a:lnTo>
                    <a:pt x="0" y="32"/>
                  </a:lnTo>
                  <a:lnTo>
                    <a:pt x="0" y="36"/>
                  </a:lnTo>
                  <a:lnTo>
                    <a:pt x="31" y="36"/>
                  </a:lnTo>
                  <a:lnTo>
                    <a:pt x="31" y="32"/>
                  </a:lnTo>
                  <a:lnTo>
                    <a:pt x="31" y="0"/>
                  </a:lnTo>
                  <a:lnTo>
                    <a:pt x="31" y="0"/>
                  </a:lnTo>
                  <a:lnTo>
                    <a:pt x="0" y="0"/>
                  </a:lnTo>
                  <a:lnTo>
                    <a:pt x="0" y="0"/>
                  </a:lnTo>
                  <a:lnTo>
                    <a:pt x="0" y="0"/>
                  </a:lnTo>
                  <a:close/>
                </a:path>
              </a:pathLst>
            </a:custGeom>
            <a:solidFill>
              <a:srgbClr val="E42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678" name="Rectangle 88"/>
            <p:cNvSpPr>
              <a:spLocks noChangeArrowheads="1"/>
            </p:cNvSpPr>
            <p:nvPr/>
          </p:nvSpPr>
          <p:spPr bwMode="auto">
            <a:xfrm>
              <a:off x="5111" y="9467"/>
              <a:ext cx="31" cy="32"/>
            </a:xfrm>
            <a:prstGeom prst="rect">
              <a:avLst/>
            </a:prstGeom>
            <a:solidFill>
              <a:srgbClr val="E4252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679" name="Freeform 89"/>
            <p:cNvSpPr>
              <a:spLocks/>
            </p:cNvSpPr>
            <p:nvPr/>
          </p:nvSpPr>
          <p:spPr bwMode="auto">
            <a:xfrm>
              <a:off x="5111" y="9467"/>
              <a:ext cx="35" cy="32"/>
            </a:xfrm>
            <a:custGeom>
              <a:avLst/>
              <a:gdLst>
                <a:gd name="T0" fmla="*/ 0 w 35"/>
                <a:gd name="T1" fmla="*/ 0 h 32"/>
                <a:gd name="T2" fmla="*/ 0 w 35"/>
                <a:gd name="T3" fmla="*/ 0 h 32"/>
                <a:gd name="T4" fmla="*/ 31 w 35"/>
                <a:gd name="T5" fmla="*/ 0 h 32"/>
                <a:gd name="T6" fmla="*/ 31 w 35"/>
                <a:gd name="T7" fmla="*/ 32 h 32"/>
                <a:gd name="T8" fmla="*/ 4 w 35"/>
                <a:gd name="T9" fmla="*/ 32 h 32"/>
                <a:gd name="T10" fmla="*/ 4 w 35"/>
                <a:gd name="T11" fmla="*/ 0 h 32"/>
                <a:gd name="T12" fmla="*/ 0 w 35"/>
                <a:gd name="T13" fmla="*/ 0 h 32"/>
                <a:gd name="T14" fmla="*/ 0 w 35"/>
                <a:gd name="T15" fmla="*/ 0 h 32"/>
                <a:gd name="T16" fmla="*/ 0 w 35"/>
                <a:gd name="T17" fmla="*/ 0 h 32"/>
                <a:gd name="T18" fmla="*/ 0 w 35"/>
                <a:gd name="T19" fmla="*/ 0 h 32"/>
                <a:gd name="T20" fmla="*/ 0 w 35"/>
                <a:gd name="T21" fmla="*/ 32 h 32"/>
                <a:gd name="T22" fmla="*/ 0 w 35"/>
                <a:gd name="T23" fmla="*/ 32 h 32"/>
                <a:gd name="T24" fmla="*/ 31 w 35"/>
                <a:gd name="T25" fmla="*/ 32 h 32"/>
                <a:gd name="T26" fmla="*/ 35 w 35"/>
                <a:gd name="T27" fmla="*/ 32 h 32"/>
                <a:gd name="T28" fmla="*/ 35 w 35"/>
                <a:gd name="T29" fmla="*/ 0 h 32"/>
                <a:gd name="T30" fmla="*/ 31 w 35"/>
                <a:gd name="T31" fmla="*/ 0 h 32"/>
                <a:gd name="T32" fmla="*/ 0 w 35"/>
                <a:gd name="T33" fmla="*/ 0 h 32"/>
                <a:gd name="T34" fmla="*/ 0 w 35"/>
                <a:gd name="T35" fmla="*/ 0 h 32"/>
                <a:gd name="T36" fmla="*/ 0 w 35"/>
                <a:gd name="T3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5" h="32">
                  <a:moveTo>
                    <a:pt x="0" y="0"/>
                  </a:moveTo>
                  <a:lnTo>
                    <a:pt x="0" y="0"/>
                  </a:lnTo>
                  <a:lnTo>
                    <a:pt x="31" y="0"/>
                  </a:lnTo>
                  <a:lnTo>
                    <a:pt x="31" y="32"/>
                  </a:lnTo>
                  <a:lnTo>
                    <a:pt x="4" y="32"/>
                  </a:lnTo>
                  <a:lnTo>
                    <a:pt x="4" y="0"/>
                  </a:lnTo>
                  <a:lnTo>
                    <a:pt x="0" y="0"/>
                  </a:lnTo>
                  <a:lnTo>
                    <a:pt x="0" y="0"/>
                  </a:lnTo>
                  <a:lnTo>
                    <a:pt x="0" y="0"/>
                  </a:lnTo>
                  <a:lnTo>
                    <a:pt x="0" y="0"/>
                  </a:lnTo>
                  <a:lnTo>
                    <a:pt x="0" y="32"/>
                  </a:lnTo>
                  <a:lnTo>
                    <a:pt x="0" y="32"/>
                  </a:lnTo>
                  <a:lnTo>
                    <a:pt x="31" y="32"/>
                  </a:lnTo>
                  <a:lnTo>
                    <a:pt x="35" y="32"/>
                  </a:lnTo>
                  <a:lnTo>
                    <a:pt x="35" y="0"/>
                  </a:lnTo>
                  <a:lnTo>
                    <a:pt x="31" y="0"/>
                  </a:lnTo>
                  <a:lnTo>
                    <a:pt x="0" y="0"/>
                  </a:lnTo>
                  <a:lnTo>
                    <a:pt x="0" y="0"/>
                  </a:lnTo>
                  <a:lnTo>
                    <a:pt x="0" y="0"/>
                  </a:lnTo>
                  <a:close/>
                </a:path>
              </a:pathLst>
            </a:custGeom>
            <a:solidFill>
              <a:srgbClr val="E42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680" name="Rectangle 90"/>
            <p:cNvSpPr>
              <a:spLocks noChangeArrowheads="1"/>
            </p:cNvSpPr>
            <p:nvPr/>
          </p:nvSpPr>
          <p:spPr bwMode="auto">
            <a:xfrm>
              <a:off x="5505" y="9417"/>
              <a:ext cx="31" cy="36"/>
            </a:xfrm>
            <a:prstGeom prst="rect">
              <a:avLst/>
            </a:prstGeom>
            <a:solidFill>
              <a:srgbClr val="E4252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681" name="Freeform 91"/>
            <p:cNvSpPr>
              <a:spLocks/>
            </p:cNvSpPr>
            <p:nvPr/>
          </p:nvSpPr>
          <p:spPr bwMode="auto">
            <a:xfrm>
              <a:off x="5501" y="9417"/>
              <a:ext cx="35" cy="36"/>
            </a:xfrm>
            <a:custGeom>
              <a:avLst/>
              <a:gdLst>
                <a:gd name="T0" fmla="*/ 4 w 35"/>
                <a:gd name="T1" fmla="*/ 0 h 36"/>
                <a:gd name="T2" fmla="*/ 4 w 35"/>
                <a:gd name="T3" fmla="*/ 5 h 36"/>
                <a:gd name="T4" fmla="*/ 35 w 35"/>
                <a:gd name="T5" fmla="*/ 5 h 36"/>
                <a:gd name="T6" fmla="*/ 35 w 35"/>
                <a:gd name="T7" fmla="*/ 32 h 36"/>
                <a:gd name="T8" fmla="*/ 4 w 35"/>
                <a:gd name="T9" fmla="*/ 32 h 36"/>
                <a:gd name="T10" fmla="*/ 4 w 35"/>
                <a:gd name="T11" fmla="*/ 0 h 36"/>
                <a:gd name="T12" fmla="*/ 4 w 35"/>
                <a:gd name="T13" fmla="*/ 0 h 36"/>
                <a:gd name="T14" fmla="*/ 4 w 35"/>
                <a:gd name="T15" fmla="*/ 5 h 36"/>
                <a:gd name="T16" fmla="*/ 4 w 35"/>
                <a:gd name="T17" fmla="*/ 0 h 36"/>
                <a:gd name="T18" fmla="*/ 0 w 35"/>
                <a:gd name="T19" fmla="*/ 0 h 36"/>
                <a:gd name="T20" fmla="*/ 0 w 35"/>
                <a:gd name="T21" fmla="*/ 36 h 36"/>
                <a:gd name="T22" fmla="*/ 4 w 35"/>
                <a:gd name="T23" fmla="*/ 36 h 36"/>
                <a:gd name="T24" fmla="*/ 35 w 35"/>
                <a:gd name="T25" fmla="*/ 36 h 36"/>
                <a:gd name="T26" fmla="*/ 35 w 35"/>
                <a:gd name="T27" fmla="*/ 36 h 36"/>
                <a:gd name="T28" fmla="*/ 35 w 35"/>
                <a:gd name="T29" fmla="*/ 0 h 36"/>
                <a:gd name="T30" fmla="*/ 35 w 35"/>
                <a:gd name="T31" fmla="*/ 0 h 36"/>
                <a:gd name="T32" fmla="*/ 4 w 35"/>
                <a:gd name="T33" fmla="*/ 0 h 36"/>
                <a:gd name="T34" fmla="*/ 0 w 35"/>
                <a:gd name="T35" fmla="*/ 0 h 36"/>
                <a:gd name="T36" fmla="*/ 4 w 35"/>
                <a:gd name="T3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5" h="36">
                  <a:moveTo>
                    <a:pt x="4" y="0"/>
                  </a:moveTo>
                  <a:lnTo>
                    <a:pt x="4" y="5"/>
                  </a:lnTo>
                  <a:lnTo>
                    <a:pt x="35" y="5"/>
                  </a:lnTo>
                  <a:lnTo>
                    <a:pt x="35" y="32"/>
                  </a:lnTo>
                  <a:lnTo>
                    <a:pt x="4" y="32"/>
                  </a:lnTo>
                  <a:lnTo>
                    <a:pt x="4" y="0"/>
                  </a:lnTo>
                  <a:lnTo>
                    <a:pt x="4" y="0"/>
                  </a:lnTo>
                  <a:lnTo>
                    <a:pt x="4" y="5"/>
                  </a:lnTo>
                  <a:lnTo>
                    <a:pt x="4" y="0"/>
                  </a:lnTo>
                  <a:lnTo>
                    <a:pt x="0" y="0"/>
                  </a:lnTo>
                  <a:lnTo>
                    <a:pt x="0" y="36"/>
                  </a:lnTo>
                  <a:lnTo>
                    <a:pt x="4" y="36"/>
                  </a:lnTo>
                  <a:lnTo>
                    <a:pt x="35" y="36"/>
                  </a:lnTo>
                  <a:lnTo>
                    <a:pt x="35" y="36"/>
                  </a:lnTo>
                  <a:lnTo>
                    <a:pt x="35" y="0"/>
                  </a:lnTo>
                  <a:lnTo>
                    <a:pt x="35" y="0"/>
                  </a:lnTo>
                  <a:lnTo>
                    <a:pt x="4" y="0"/>
                  </a:lnTo>
                  <a:lnTo>
                    <a:pt x="0" y="0"/>
                  </a:lnTo>
                  <a:lnTo>
                    <a:pt x="4" y="0"/>
                  </a:lnTo>
                  <a:close/>
                </a:path>
              </a:pathLst>
            </a:custGeom>
            <a:solidFill>
              <a:srgbClr val="E42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682" name="Freeform 92"/>
            <p:cNvSpPr>
              <a:spLocks/>
            </p:cNvSpPr>
            <p:nvPr/>
          </p:nvSpPr>
          <p:spPr bwMode="auto">
            <a:xfrm>
              <a:off x="4331" y="9422"/>
              <a:ext cx="1192" cy="664"/>
            </a:xfrm>
            <a:custGeom>
              <a:avLst/>
              <a:gdLst>
                <a:gd name="T0" fmla="*/ 26 w 1192"/>
                <a:gd name="T1" fmla="*/ 664 h 664"/>
                <a:gd name="T2" fmla="*/ 412 w 1192"/>
                <a:gd name="T3" fmla="*/ 77 h 664"/>
                <a:gd name="T4" fmla="*/ 797 w 1192"/>
                <a:gd name="T5" fmla="*/ 77 h 664"/>
                <a:gd name="T6" fmla="*/ 797 w 1192"/>
                <a:gd name="T7" fmla="*/ 77 h 664"/>
                <a:gd name="T8" fmla="*/ 1192 w 1192"/>
                <a:gd name="T9" fmla="*/ 27 h 664"/>
                <a:gd name="T10" fmla="*/ 1187 w 1192"/>
                <a:gd name="T11" fmla="*/ 0 h 664"/>
                <a:gd name="T12" fmla="*/ 797 w 1192"/>
                <a:gd name="T13" fmla="*/ 45 h 664"/>
                <a:gd name="T14" fmla="*/ 403 w 1192"/>
                <a:gd name="T15" fmla="*/ 45 h 664"/>
                <a:gd name="T16" fmla="*/ 394 w 1192"/>
                <a:gd name="T17" fmla="*/ 54 h 664"/>
                <a:gd name="T18" fmla="*/ 0 w 1192"/>
                <a:gd name="T19" fmla="*/ 646 h 664"/>
                <a:gd name="T20" fmla="*/ 26 w 1192"/>
                <a:gd name="T21" fmla="*/ 664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92" h="664">
                  <a:moveTo>
                    <a:pt x="26" y="664"/>
                  </a:moveTo>
                  <a:lnTo>
                    <a:pt x="412" y="77"/>
                  </a:lnTo>
                  <a:lnTo>
                    <a:pt x="797" y="77"/>
                  </a:lnTo>
                  <a:lnTo>
                    <a:pt x="797" y="77"/>
                  </a:lnTo>
                  <a:lnTo>
                    <a:pt x="1192" y="27"/>
                  </a:lnTo>
                  <a:lnTo>
                    <a:pt x="1187" y="0"/>
                  </a:lnTo>
                  <a:lnTo>
                    <a:pt x="797" y="45"/>
                  </a:lnTo>
                  <a:lnTo>
                    <a:pt x="403" y="45"/>
                  </a:lnTo>
                  <a:lnTo>
                    <a:pt x="394" y="54"/>
                  </a:lnTo>
                  <a:lnTo>
                    <a:pt x="0" y="646"/>
                  </a:lnTo>
                  <a:lnTo>
                    <a:pt x="26" y="664"/>
                  </a:lnTo>
                  <a:close/>
                </a:path>
              </a:pathLst>
            </a:custGeom>
            <a:solidFill>
              <a:srgbClr val="E42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683" name="Rectangle 93"/>
            <p:cNvSpPr>
              <a:spLocks noChangeArrowheads="1"/>
            </p:cNvSpPr>
            <p:nvPr/>
          </p:nvSpPr>
          <p:spPr bwMode="auto">
            <a:xfrm>
              <a:off x="4335" y="10049"/>
              <a:ext cx="18" cy="28"/>
            </a:xfrm>
            <a:prstGeom prst="rect">
              <a:avLst/>
            </a:prstGeom>
            <a:solidFill>
              <a:srgbClr val="E4252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684" name="Freeform 94"/>
            <p:cNvSpPr>
              <a:spLocks/>
            </p:cNvSpPr>
            <p:nvPr/>
          </p:nvSpPr>
          <p:spPr bwMode="auto">
            <a:xfrm>
              <a:off x="4335" y="10049"/>
              <a:ext cx="18" cy="28"/>
            </a:xfrm>
            <a:custGeom>
              <a:avLst/>
              <a:gdLst>
                <a:gd name="T0" fmla="*/ 0 w 18"/>
                <a:gd name="T1" fmla="*/ 0 h 28"/>
                <a:gd name="T2" fmla="*/ 0 w 18"/>
                <a:gd name="T3" fmla="*/ 28 h 28"/>
                <a:gd name="T4" fmla="*/ 18 w 18"/>
                <a:gd name="T5" fmla="*/ 28 h 28"/>
                <a:gd name="T6" fmla="*/ 18 w 18"/>
                <a:gd name="T7" fmla="*/ 0 h 28"/>
              </a:gdLst>
              <a:ahLst/>
              <a:cxnLst>
                <a:cxn ang="0">
                  <a:pos x="T0" y="T1"/>
                </a:cxn>
                <a:cxn ang="0">
                  <a:pos x="T2" y="T3"/>
                </a:cxn>
                <a:cxn ang="0">
                  <a:pos x="T4" y="T5"/>
                </a:cxn>
                <a:cxn ang="0">
                  <a:pos x="T6" y="T7"/>
                </a:cxn>
              </a:cxnLst>
              <a:rect l="0" t="0" r="r" b="b"/>
              <a:pathLst>
                <a:path w="18" h="28">
                  <a:moveTo>
                    <a:pt x="0" y="0"/>
                  </a:moveTo>
                  <a:lnTo>
                    <a:pt x="0" y="28"/>
                  </a:lnTo>
                  <a:lnTo>
                    <a:pt x="18" y="28"/>
                  </a:lnTo>
                  <a:lnTo>
                    <a:pt x="1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685" name="Rectangle 95"/>
            <p:cNvSpPr>
              <a:spLocks noChangeArrowheads="1"/>
            </p:cNvSpPr>
            <p:nvPr/>
          </p:nvSpPr>
          <p:spPr bwMode="auto">
            <a:xfrm>
              <a:off x="4327" y="10045"/>
              <a:ext cx="35" cy="14"/>
            </a:xfrm>
            <a:prstGeom prst="rect">
              <a:avLst/>
            </a:prstGeom>
            <a:solidFill>
              <a:srgbClr val="E4252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686" name="Freeform 96"/>
            <p:cNvSpPr>
              <a:spLocks/>
            </p:cNvSpPr>
            <p:nvPr/>
          </p:nvSpPr>
          <p:spPr bwMode="auto">
            <a:xfrm>
              <a:off x="4327" y="10045"/>
              <a:ext cx="35" cy="14"/>
            </a:xfrm>
            <a:custGeom>
              <a:avLst/>
              <a:gdLst>
                <a:gd name="T0" fmla="*/ 0 w 35"/>
                <a:gd name="T1" fmla="*/ 14 h 14"/>
                <a:gd name="T2" fmla="*/ 35 w 35"/>
                <a:gd name="T3" fmla="*/ 14 h 14"/>
                <a:gd name="T4" fmla="*/ 35 w 35"/>
                <a:gd name="T5" fmla="*/ 0 h 14"/>
                <a:gd name="T6" fmla="*/ 0 w 35"/>
                <a:gd name="T7" fmla="*/ 0 h 14"/>
              </a:gdLst>
              <a:ahLst/>
              <a:cxnLst>
                <a:cxn ang="0">
                  <a:pos x="T0" y="T1"/>
                </a:cxn>
                <a:cxn ang="0">
                  <a:pos x="T2" y="T3"/>
                </a:cxn>
                <a:cxn ang="0">
                  <a:pos x="T4" y="T5"/>
                </a:cxn>
                <a:cxn ang="0">
                  <a:pos x="T6" y="T7"/>
                </a:cxn>
              </a:cxnLst>
              <a:rect l="0" t="0" r="r" b="b"/>
              <a:pathLst>
                <a:path w="35" h="14">
                  <a:moveTo>
                    <a:pt x="0" y="14"/>
                  </a:moveTo>
                  <a:lnTo>
                    <a:pt x="35" y="14"/>
                  </a:lnTo>
                  <a:lnTo>
                    <a:pt x="35"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687" name="Rectangle 97"/>
            <p:cNvSpPr>
              <a:spLocks noChangeArrowheads="1"/>
            </p:cNvSpPr>
            <p:nvPr/>
          </p:nvSpPr>
          <p:spPr bwMode="auto">
            <a:xfrm>
              <a:off x="4335" y="10077"/>
              <a:ext cx="18" cy="22"/>
            </a:xfrm>
            <a:prstGeom prst="rect">
              <a:avLst/>
            </a:prstGeom>
            <a:solidFill>
              <a:srgbClr val="E4252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688" name="Freeform 98"/>
            <p:cNvSpPr>
              <a:spLocks/>
            </p:cNvSpPr>
            <p:nvPr/>
          </p:nvSpPr>
          <p:spPr bwMode="auto">
            <a:xfrm>
              <a:off x="4335" y="10077"/>
              <a:ext cx="18" cy="22"/>
            </a:xfrm>
            <a:custGeom>
              <a:avLst/>
              <a:gdLst>
                <a:gd name="T0" fmla="*/ 0 w 18"/>
                <a:gd name="T1" fmla="*/ 0 h 22"/>
                <a:gd name="T2" fmla="*/ 0 w 18"/>
                <a:gd name="T3" fmla="*/ 22 h 22"/>
                <a:gd name="T4" fmla="*/ 18 w 18"/>
                <a:gd name="T5" fmla="*/ 22 h 22"/>
                <a:gd name="T6" fmla="*/ 18 w 18"/>
                <a:gd name="T7" fmla="*/ 0 h 22"/>
              </a:gdLst>
              <a:ahLst/>
              <a:cxnLst>
                <a:cxn ang="0">
                  <a:pos x="T0" y="T1"/>
                </a:cxn>
                <a:cxn ang="0">
                  <a:pos x="T2" y="T3"/>
                </a:cxn>
                <a:cxn ang="0">
                  <a:pos x="T4" y="T5"/>
                </a:cxn>
                <a:cxn ang="0">
                  <a:pos x="T6" y="T7"/>
                </a:cxn>
              </a:cxnLst>
              <a:rect l="0" t="0" r="r" b="b"/>
              <a:pathLst>
                <a:path w="18" h="22">
                  <a:moveTo>
                    <a:pt x="0" y="0"/>
                  </a:moveTo>
                  <a:lnTo>
                    <a:pt x="0" y="22"/>
                  </a:lnTo>
                  <a:lnTo>
                    <a:pt x="18" y="22"/>
                  </a:lnTo>
                  <a:lnTo>
                    <a:pt x="1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689" name="Rectangle 99"/>
            <p:cNvSpPr>
              <a:spLocks noChangeArrowheads="1"/>
            </p:cNvSpPr>
            <p:nvPr/>
          </p:nvSpPr>
          <p:spPr bwMode="auto">
            <a:xfrm>
              <a:off x="4327" y="10090"/>
              <a:ext cx="35" cy="18"/>
            </a:xfrm>
            <a:prstGeom prst="rect">
              <a:avLst/>
            </a:prstGeom>
            <a:solidFill>
              <a:srgbClr val="E4252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690" name="Freeform 100"/>
            <p:cNvSpPr>
              <a:spLocks/>
            </p:cNvSpPr>
            <p:nvPr/>
          </p:nvSpPr>
          <p:spPr bwMode="auto">
            <a:xfrm>
              <a:off x="4327" y="10090"/>
              <a:ext cx="35" cy="18"/>
            </a:xfrm>
            <a:custGeom>
              <a:avLst/>
              <a:gdLst>
                <a:gd name="T0" fmla="*/ 0 w 35"/>
                <a:gd name="T1" fmla="*/ 18 h 18"/>
                <a:gd name="T2" fmla="*/ 35 w 35"/>
                <a:gd name="T3" fmla="*/ 18 h 18"/>
                <a:gd name="T4" fmla="*/ 35 w 35"/>
                <a:gd name="T5" fmla="*/ 0 h 18"/>
                <a:gd name="T6" fmla="*/ 0 w 35"/>
                <a:gd name="T7" fmla="*/ 0 h 18"/>
              </a:gdLst>
              <a:ahLst/>
              <a:cxnLst>
                <a:cxn ang="0">
                  <a:pos x="T0" y="T1"/>
                </a:cxn>
                <a:cxn ang="0">
                  <a:pos x="T2" y="T3"/>
                </a:cxn>
                <a:cxn ang="0">
                  <a:pos x="T4" y="T5"/>
                </a:cxn>
                <a:cxn ang="0">
                  <a:pos x="T6" y="T7"/>
                </a:cxn>
              </a:cxnLst>
              <a:rect l="0" t="0" r="r" b="b"/>
              <a:pathLst>
                <a:path w="35" h="18">
                  <a:moveTo>
                    <a:pt x="0" y="18"/>
                  </a:moveTo>
                  <a:lnTo>
                    <a:pt x="35" y="18"/>
                  </a:lnTo>
                  <a:lnTo>
                    <a:pt x="35"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691" name="Rectangle 101"/>
            <p:cNvSpPr>
              <a:spLocks noChangeArrowheads="1"/>
            </p:cNvSpPr>
            <p:nvPr/>
          </p:nvSpPr>
          <p:spPr bwMode="auto">
            <a:xfrm>
              <a:off x="4730" y="9332"/>
              <a:ext cx="13" cy="153"/>
            </a:xfrm>
            <a:prstGeom prst="rect">
              <a:avLst/>
            </a:prstGeom>
            <a:solidFill>
              <a:srgbClr val="E4252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692" name="Freeform 102"/>
            <p:cNvSpPr>
              <a:spLocks/>
            </p:cNvSpPr>
            <p:nvPr/>
          </p:nvSpPr>
          <p:spPr bwMode="auto">
            <a:xfrm>
              <a:off x="4730" y="9332"/>
              <a:ext cx="13" cy="153"/>
            </a:xfrm>
            <a:custGeom>
              <a:avLst/>
              <a:gdLst>
                <a:gd name="T0" fmla="*/ 0 w 13"/>
                <a:gd name="T1" fmla="*/ 0 h 153"/>
                <a:gd name="T2" fmla="*/ 0 w 13"/>
                <a:gd name="T3" fmla="*/ 153 h 153"/>
                <a:gd name="T4" fmla="*/ 13 w 13"/>
                <a:gd name="T5" fmla="*/ 153 h 153"/>
                <a:gd name="T6" fmla="*/ 13 w 13"/>
                <a:gd name="T7" fmla="*/ 0 h 153"/>
              </a:gdLst>
              <a:ahLst/>
              <a:cxnLst>
                <a:cxn ang="0">
                  <a:pos x="T0" y="T1"/>
                </a:cxn>
                <a:cxn ang="0">
                  <a:pos x="T2" y="T3"/>
                </a:cxn>
                <a:cxn ang="0">
                  <a:pos x="T4" y="T5"/>
                </a:cxn>
                <a:cxn ang="0">
                  <a:pos x="T6" y="T7"/>
                </a:cxn>
              </a:cxnLst>
              <a:rect l="0" t="0" r="r" b="b"/>
              <a:pathLst>
                <a:path w="13" h="153">
                  <a:moveTo>
                    <a:pt x="0" y="0"/>
                  </a:moveTo>
                  <a:lnTo>
                    <a:pt x="0" y="153"/>
                  </a:lnTo>
                  <a:lnTo>
                    <a:pt x="13" y="153"/>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693" name="Rectangle 103"/>
            <p:cNvSpPr>
              <a:spLocks noChangeArrowheads="1"/>
            </p:cNvSpPr>
            <p:nvPr/>
          </p:nvSpPr>
          <p:spPr bwMode="auto">
            <a:xfrm>
              <a:off x="4721" y="9327"/>
              <a:ext cx="31" cy="14"/>
            </a:xfrm>
            <a:prstGeom prst="rect">
              <a:avLst/>
            </a:prstGeom>
            <a:solidFill>
              <a:srgbClr val="E4252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694" name="Freeform 104"/>
            <p:cNvSpPr>
              <a:spLocks/>
            </p:cNvSpPr>
            <p:nvPr/>
          </p:nvSpPr>
          <p:spPr bwMode="auto">
            <a:xfrm>
              <a:off x="4721" y="9327"/>
              <a:ext cx="31" cy="14"/>
            </a:xfrm>
            <a:custGeom>
              <a:avLst/>
              <a:gdLst>
                <a:gd name="T0" fmla="*/ 0 w 31"/>
                <a:gd name="T1" fmla="*/ 14 h 14"/>
                <a:gd name="T2" fmla="*/ 31 w 31"/>
                <a:gd name="T3" fmla="*/ 14 h 14"/>
                <a:gd name="T4" fmla="*/ 31 w 31"/>
                <a:gd name="T5" fmla="*/ 0 h 14"/>
                <a:gd name="T6" fmla="*/ 0 w 31"/>
                <a:gd name="T7" fmla="*/ 0 h 14"/>
              </a:gdLst>
              <a:ahLst/>
              <a:cxnLst>
                <a:cxn ang="0">
                  <a:pos x="T0" y="T1"/>
                </a:cxn>
                <a:cxn ang="0">
                  <a:pos x="T2" y="T3"/>
                </a:cxn>
                <a:cxn ang="0">
                  <a:pos x="T4" y="T5"/>
                </a:cxn>
                <a:cxn ang="0">
                  <a:pos x="T6" y="T7"/>
                </a:cxn>
              </a:cxnLst>
              <a:rect l="0" t="0" r="r" b="b"/>
              <a:pathLst>
                <a:path w="31" h="14">
                  <a:moveTo>
                    <a:pt x="0" y="14"/>
                  </a:moveTo>
                  <a:lnTo>
                    <a:pt x="31" y="14"/>
                  </a:lnTo>
                  <a:lnTo>
                    <a:pt x="31"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695" name="Rectangle 105"/>
            <p:cNvSpPr>
              <a:spLocks noChangeArrowheads="1"/>
            </p:cNvSpPr>
            <p:nvPr/>
          </p:nvSpPr>
          <p:spPr bwMode="auto">
            <a:xfrm>
              <a:off x="4730" y="9485"/>
              <a:ext cx="13" cy="154"/>
            </a:xfrm>
            <a:prstGeom prst="rect">
              <a:avLst/>
            </a:prstGeom>
            <a:solidFill>
              <a:srgbClr val="E4252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696" name="Freeform 106"/>
            <p:cNvSpPr>
              <a:spLocks/>
            </p:cNvSpPr>
            <p:nvPr/>
          </p:nvSpPr>
          <p:spPr bwMode="auto">
            <a:xfrm>
              <a:off x="4730" y="9485"/>
              <a:ext cx="13" cy="154"/>
            </a:xfrm>
            <a:custGeom>
              <a:avLst/>
              <a:gdLst>
                <a:gd name="T0" fmla="*/ 0 w 13"/>
                <a:gd name="T1" fmla="*/ 0 h 154"/>
                <a:gd name="T2" fmla="*/ 0 w 13"/>
                <a:gd name="T3" fmla="*/ 154 h 154"/>
                <a:gd name="T4" fmla="*/ 13 w 13"/>
                <a:gd name="T5" fmla="*/ 154 h 154"/>
                <a:gd name="T6" fmla="*/ 13 w 13"/>
                <a:gd name="T7" fmla="*/ 0 h 154"/>
              </a:gdLst>
              <a:ahLst/>
              <a:cxnLst>
                <a:cxn ang="0">
                  <a:pos x="T0" y="T1"/>
                </a:cxn>
                <a:cxn ang="0">
                  <a:pos x="T2" y="T3"/>
                </a:cxn>
                <a:cxn ang="0">
                  <a:pos x="T4" y="T5"/>
                </a:cxn>
                <a:cxn ang="0">
                  <a:pos x="T6" y="T7"/>
                </a:cxn>
              </a:cxnLst>
              <a:rect l="0" t="0" r="r" b="b"/>
              <a:pathLst>
                <a:path w="13" h="154">
                  <a:moveTo>
                    <a:pt x="0" y="0"/>
                  </a:moveTo>
                  <a:lnTo>
                    <a:pt x="0" y="154"/>
                  </a:lnTo>
                  <a:lnTo>
                    <a:pt x="13" y="154"/>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697" name="Rectangle 107"/>
            <p:cNvSpPr>
              <a:spLocks noChangeArrowheads="1"/>
            </p:cNvSpPr>
            <p:nvPr/>
          </p:nvSpPr>
          <p:spPr bwMode="auto">
            <a:xfrm>
              <a:off x="4721" y="9630"/>
              <a:ext cx="31" cy="13"/>
            </a:xfrm>
            <a:prstGeom prst="rect">
              <a:avLst/>
            </a:prstGeom>
            <a:solidFill>
              <a:srgbClr val="E4252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698" name="Freeform 108"/>
            <p:cNvSpPr>
              <a:spLocks/>
            </p:cNvSpPr>
            <p:nvPr/>
          </p:nvSpPr>
          <p:spPr bwMode="auto">
            <a:xfrm>
              <a:off x="4721" y="9630"/>
              <a:ext cx="31" cy="13"/>
            </a:xfrm>
            <a:custGeom>
              <a:avLst/>
              <a:gdLst>
                <a:gd name="T0" fmla="*/ 0 w 31"/>
                <a:gd name="T1" fmla="*/ 13 h 13"/>
                <a:gd name="T2" fmla="*/ 31 w 31"/>
                <a:gd name="T3" fmla="*/ 13 h 13"/>
                <a:gd name="T4" fmla="*/ 31 w 31"/>
                <a:gd name="T5" fmla="*/ 0 h 13"/>
                <a:gd name="T6" fmla="*/ 0 w 31"/>
                <a:gd name="T7" fmla="*/ 0 h 13"/>
              </a:gdLst>
              <a:ahLst/>
              <a:cxnLst>
                <a:cxn ang="0">
                  <a:pos x="T0" y="T1"/>
                </a:cxn>
                <a:cxn ang="0">
                  <a:pos x="T2" y="T3"/>
                </a:cxn>
                <a:cxn ang="0">
                  <a:pos x="T4" y="T5"/>
                </a:cxn>
                <a:cxn ang="0">
                  <a:pos x="T6" y="T7"/>
                </a:cxn>
              </a:cxnLst>
              <a:rect l="0" t="0" r="r" b="b"/>
              <a:pathLst>
                <a:path w="31" h="13">
                  <a:moveTo>
                    <a:pt x="0" y="13"/>
                  </a:moveTo>
                  <a:lnTo>
                    <a:pt x="31" y="13"/>
                  </a:lnTo>
                  <a:lnTo>
                    <a:pt x="31"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699" name="Rectangle 109"/>
            <p:cNvSpPr>
              <a:spLocks noChangeArrowheads="1"/>
            </p:cNvSpPr>
            <p:nvPr/>
          </p:nvSpPr>
          <p:spPr bwMode="auto">
            <a:xfrm>
              <a:off x="5120" y="9426"/>
              <a:ext cx="17" cy="55"/>
            </a:xfrm>
            <a:prstGeom prst="rect">
              <a:avLst/>
            </a:prstGeom>
            <a:solidFill>
              <a:srgbClr val="E4252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00" name="Freeform 110"/>
            <p:cNvSpPr>
              <a:spLocks/>
            </p:cNvSpPr>
            <p:nvPr/>
          </p:nvSpPr>
          <p:spPr bwMode="auto">
            <a:xfrm>
              <a:off x="5120" y="9426"/>
              <a:ext cx="17" cy="55"/>
            </a:xfrm>
            <a:custGeom>
              <a:avLst/>
              <a:gdLst>
                <a:gd name="T0" fmla="*/ 0 w 17"/>
                <a:gd name="T1" fmla="*/ 0 h 55"/>
                <a:gd name="T2" fmla="*/ 0 w 17"/>
                <a:gd name="T3" fmla="*/ 55 h 55"/>
                <a:gd name="T4" fmla="*/ 17 w 17"/>
                <a:gd name="T5" fmla="*/ 55 h 55"/>
                <a:gd name="T6" fmla="*/ 17 w 17"/>
                <a:gd name="T7" fmla="*/ 0 h 55"/>
              </a:gdLst>
              <a:ahLst/>
              <a:cxnLst>
                <a:cxn ang="0">
                  <a:pos x="T0" y="T1"/>
                </a:cxn>
                <a:cxn ang="0">
                  <a:pos x="T2" y="T3"/>
                </a:cxn>
                <a:cxn ang="0">
                  <a:pos x="T4" y="T5"/>
                </a:cxn>
                <a:cxn ang="0">
                  <a:pos x="T6" y="T7"/>
                </a:cxn>
              </a:cxnLst>
              <a:rect l="0" t="0" r="r" b="b"/>
              <a:pathLst>
                <a:path w="17" h="55">
                  <a:moveTo>
                    <a:pt x="0" y="0"/>
                  </a:moveTo>
                  <a:lnTo>
                    <a:pt x="0" y="55"/>
                  </a:lnTo>
                  <a:lnTo>
                    <a:pt x="17" y="55"/>
                  </a:lnTo>
                  <a:lnTo>
                    <a:pt x="1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01" name="Rectangle 111"/>
            <p:cNvSpPr>
              <a:spLocks noChangeArrowheads="1"/>
            </p:cNvSpPr>
            <p:nvPr/>
          </p:nvSpPr>
          <p:spPr bwMode="auto">
            <a:xfrm>
              <a:off x="5111" y="9417"/>
              <a:ext cx="31" cy="14"/>
            </a:xfrm>
            <a:prstGeom prst="rect">
              <a:avLst/>
            </a:prstGeom>
            <a:solidFill>
              <a:srgbClr val="E4252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02" name="Freeform 112"/>
            <p:cNvSpPr>
              <a:spLocks/>
            </p:cNvSpPr>
            <p:nvPr/>
          </p:nvSpPr>
          <p:spPr bwMode="auto">
            <a:xfrm>
              <a:off x="5111" y="9417"/>
              <a:ext cx="31" cy="14"/>
            </a:xfrm>
            <a:custGeom>
              <a:avLst/>
              <a:gdLst>
                <a:gd name="T0" fmla="*/ 0 w 31"/>
                <a:gd name="T1" fmla="*/ 14 h 14"/>
                <a:gd name="T2" fmla="*/ 31 w 31"/>
                <a:gd name="T3" fmla="*/ 14 h 14"/>
                <a:gd name="T4" fmla="*/ 31 w 31"/>
                <a:gd name="T5" fmla="*/ 0 h 14"/>
                <a:gd name="T6" fmla="*/ 0 w 31"/>
                <a:gd name="T7" fmla="*/ 0 h 14"/>
              </a:gdLst>
              <a:ahLst/>
              <a:cxnLst>
                <a:cxn ang="0">
                  <a:pos x="T0" y="T1"/>
                </a:cxn>
                <a:cxn ang="0">
                  <a:pos x="T2" y="T3"/>
                </a:cxn>
                <a:cxn ang="0">
                  <a:pos x="T4" y="T5"/>
                </a:cxn>
                <a:cxn ang="0">
                  <a:pos x="T6" y="T7"/>
                </a:cxn>
              </a:cxnLst>
              <a:rect l="0" t="0" r="r" b="b"/>
              <a:pathLst>
                <a:path w="31" h="14">
                  <a:moveTo>
                    <a:pt x="0" y="14"/>
                  </a:moveTo>
                  <a:lnTo>
                    <a:pt x="31" y="14"/>
                  </a:lnTo>
                  <a:lnTo>
                    <a:pt x="31"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03" name="Rectangle 113"/>
            <p:cNvSpPr>
              <a:spLocks noChangeArrowheads="1"/>
            </p:cNvSpPr>
            <p:nvPr/>
          </p:nvSpPr>
          <p:spPr bwMode="auto">
            <a:xfrm>
              <a:off x="5120" y="9481"/>
              <a:ext cx="17" cy="63"/>
            </a:xfrm>
            <a:prstGeom prst="rect">
              <a:avLst/>
            </a:prstGeom>
            <a:solidFill>
              <a:srgbClr val="E4252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04" name="Freeform 114"/>
            <p:cNvSpPr>
              <a:spLocks/>
            </p:cNvSpPr>
            <p:nvPr/>
          </p:nvSpPr>
          <p:spPr bwMode="auto">
            <a:xfrm>
              <a:off x="5120" y="9481"/>
              <a:ext cx="17" cy="63"/>
            </a:xfrm>
            <a:custGeom>
              <a:avLst/>
              <a:gdLst>
                <a:gd name="T0" fmla="*/ 0 w 17"/>
                <a:gd name="T1" fmla="*/ 0 h 63"/>
                <a:gd name="T2" fmla="*/ 0 w 17"/>
                <a:gd name="T3" fmla="*/ 63 h 63"/>
                <a:gd name="T4" fmla="*/ 17 w 17"/>
                <a:gd name="T5" fmla="*/ 63 h 63"/>
                <a:gd name="T6" fmla="*/ 17 w 17"/>
                <a:gd name="T7" fmla="*/ 0 h 63"/>
              </a:gdLst>
              <a:ahLst/>
              <a:cxnLst>
                <a:cxn ang="0">
                  <a:pos x="T0" y="T1"/>
                </a:cxn>
                <a:cxn ang="0">
                  <a:pos x="T2" y="T3"/>
                </a:cxn>
                <a:cxn ang="0">
                  <a:pos x="T4" y="T5"/>
                </a:cxn>
                <a:cxn ang="0">
                  <a:pos x="T6" y="T7"/>
                </a:cxn>
              </a:cxnLst>
              <a:rect l="0" t="0" r="r" b="b"/>
              <a:pathLst>
                <a:path w="17" h="63">
                  <a:moveTo>
                    <a:pt x="0" y="0"/>
                  </a:moveTo>
                  <a:lnTo>
                    <a:pt x="0" y="63"/>
                  </a:lnTo>
                  <a:lnTo>
                    <a:pt x="17" y="63"/>
                  </a:lnTo>
                  <a:lnTo>
                    <a:pt x="1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05" name="Rectangle 115"/>
            <p:cNvSpPr>
              <a:spLocks noChangeArrowheads="1"/>
            </p:cNvSpPr>
            <p:nvPr/>
          </p:nvSpPr>
          <p:spPr bwMode="auto">
            <a:xfrm>
              <a:off x="5111" y="9535"/>
              <a:ext cx="31" cy="13"/>
            </a:xfrm>
            <a:prstGeom prst="rect">
              <a:avLst/>
            </a:prstGeom>
            <a:solidFill>
              <a:srgbClr val="E4252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06" name="Freeform 116"/>
            <p:cNvSpPr>
              <a:spLocks/>
            </p:cNvSpPr>
            <p:nvPr/>
          </p:nvSpPr>
          <p:spPr bwMode="auto">
            <a:xfrm>
              <a:off x="5111" y="9535"/>
              <a:ext cx="31" cy="13"/>
            </a:xfrm>
            <a:custGeom>
              <a:avLst/>
              <a:gdLst>
                <a:gd name="T0" fmla="*/ 0 w 31"/>
                <a:gd name="T1" fmla="*/ 13 h 13"/>
                <a:gd name="T2" fmla="*/ 31 w 31"/>
                <a:gd name="T3" fmla="*/ 13 h 13"/>
                <a:gd name="T4" fmla="*/ 31 w 31"/>
                <a:gd name="T5" fmla="*/ 0 h 13"/>
                <a:gd name="T6" fmla="*/ 0 w 31"/>
                <a:gd name="T7" fmla="*/ 0 h 13"/>
              </a:gdLst>
              <a:ahLst/>
              <a:cxnLst>
                <a:cxn ang="0">
                  <a:pos x="T0" y="T1"/>
                </a:cxn>
                <a:cxn ang="0">
                  <a:pos x="T2" y="T3"/>
                </a:cxn>
                <a:cxn ang="0">
                  <a:pos x="T4" y="T5"/>
                </a:cxn>
                <a:cxn ang="0">
                  <a:pos x="T6" y="T7"/>
                </a:cxn>
              </a:cxnLst>
              <a:rect l="0" t="0" r="r" b="b"/>
              <a:pathLst>
                <a:path w="31" h="13">
                  <a:moveTo>
                    <a:pt x="0" y="13"/>
                  </a:moveTo>
                  <a:lnTo>
                    <a:pt x="31" y="13"/>
                  </a:lnTo>
                  <a:lnTo>
                    <a:pt x="31"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07" name="Rectangle 117"/>
            <p:cNvSpPr>
              <a:spLocks noChangeArrowheads="1"/>
            </p:cNvSpPr>
            <p:nvPr/>
          </p:nvSpPr>
          <p:spPr bwMode="auto">
            <a:xfrm>
              <a:off x="5514" y="9341"/>
              <a:ext cx="13" cy="94"/>
            </a:xfrm>
            <a:prstGeom prst="rect">
              <a:avLst/>
            </a:prstGeom>
            <a:solidFill>
              <a:srgbClr val="E4252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08" name="Freeform 118"/>
            <p:cNvSpPr>
              <a:spLocks/>
            </p:cNvSpPr>
            <p:nvPr/>
          </p:nvSpPr>
          <p:spPr bwMode="auto">
            <a:xfrm>
              <a:off x="5514" y="9341"/>
              <a:ext cx="13" cy="94"/>
            </a:xfrm>
            <a:custGeom>
              <a:avLst/>
              <a:gdLst>
                <a:gd name="T0" fmla="*/ 0 w 13"/>
                <a:gd name="T1" fmla="*/ 0 h 94"/>
                <a:gd name="T2" fmla="*/ 0 w 13"/>
                <a:gd name="T3" fmla="*/ 94 h 94"/>
                <a:gd name="T4" fmla="*/ 13 w 13"/>
                <a:gd name="T5" fmla="*/ 94 h 94"/>
                <a:gd name="T6" fmla="*/ 13 w 13"/>
                <a:gd name="T7" fmla="*/ 0 h 94"/>
              </a:gdLst>
              <a:ahLst/>
              <a:cxnLst>
                <a:cxn ang="0">
                  <a:pos x="T0" y="T1"/>
                </a:cxn>
                <a:cxn ang="0">
                  <a:pos x="T2" y="T3"/>
                </a:cxn>
                <a:cxn ang="0">
                  <a:pos x="T4" y="T5"/>
                </a:cxn>
                <a:cxn ang="0">
                  <a:pos x="T6" y="T7"/>
                </a:cxn>
              </a:cxnLst>
              <a:rect l="0" t="0" r="r" b="b"/>
              <a:pathLst>
                <a:path w="13" h="94">
                  <a:moveTo>
                    <a:pt x="0" y="0"/>
                  </a:moveTo>
                  <a:lnTo>
                    <a:pt x="0" y="94"/>
                  </a:lnTo>
                  <a:lnTo>
                    <a:pt x="13" y="94"/>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09" name="Rectangle 119"/>
            <p:cNvSpPr>
              <a:spLocks noChangeArrowheads="1"/>
            </p:cNvSpPr>
            <p:nvPr/>
          </p:nvSpPr>
          <p:spPr bwMode="auto">
            <a:xfrm>
              <a:off x="5505" y="9332"/>
              <a:ext cx="31" cy="13"/>
            </a:xfrm>
            <a:prstGeom prst="rect">
              <a:avLst/>
            </a:prstGeom>
            <a:solidFill>
              <a:srgbClr val="E4252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10" name="Freeform 120"/>
            <p:cNvSpPr>
              <a:spLocks/>
            </p:cNvSpPr>
            <p:nvPr/>
          </p:nvSpPr>
          <p:spPr bwMode="auto">
            <a:xfrm>
              <a:off x="5505" y="9332"/>
              <a:ext cx="31" cy="13"/>
            </a:xfrm>
            <a:custGeom>
              <a:avLst/>
              <a:gdLst>
                <a:gd name="T0" fmla="*/ 0 w 31"/>
                <a:gd name="T1" fmla="*/ 13 h 13"/>
                <a:gd name="T2" fmla="*/ 31 w 31"/>
                <a:gd name="T3" fmla="*/ 13 h 13"/>
                <a:gd name="T4" fmla="*/ 31 w 31"/>
                <a:gd name="T5" fmla="*/ 0 h 13"/>
                <a:gd name="T6" fmla="*/ 0 w 31"/>
                <a:gd name="T7" fmla="*/ 0 h 13"/>
              </a:gdLst>
              <a:ahLst/>
              <a:cxnLst>
                <a:cxn ang="0">
                  <a:pos x="T0" y="T1"/>
                </a:cxn>
                <a:cxn ang="0">
                  <a:pos x="T2" y="T3"/>
                </a:cxn>
                <a:cxn ang="0">
                  <a:pos x="T4" y="T5"/>
                </a:cxn>
                <a:cxn ang="0">
                  <a:pos x="T6" y="T7"/>
                </a:cxn>
              </a:cxnLst>
              <a:rect l="0" t="0" r="r" b="b"/>
              <a:pathLst>
                <a:path w="31" h="13">
                  <a:moveTo>
                    <a:pt x="0" y="13"/>
                  </a:moveTo>
                  <a:lnTo>
                    <a:pt x="31" y="13"/>
                  </a:lnTo>
                  <a:lnTo>
                    <a:pt x="31"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11" name="Rectangle 121"/>
            <p:cNvSpPr>
              <a:spLocks noChangeArrowheads="1"/>
            </p:cNvSpPr>
            <p:nvPr/>
          </p:nvSpPr>
          <p:spPr bwMode="auto">
            <a:xfrm>
              <a:off x="5514" y="9435"/>
              <a:ext cx="13" cy="95"/>
            </a:xfrm>
            <a:prstGeom prst="rect">
              <a:avLst/>
            </a:prstGeom>
            <a:solidFill>
              <a:srgbClr val="E4252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12" name="Freeform 122"/>
            <p:cNvSpPr>
              <a:spLocks/>
            </p:cNvSpPr>
            <p:nvPr/>
          </p:nvSpPr>
          <p:spPr bwMode="auto">
            <a:xfrm>
              <a:off x="5514" y="9435"/>
              <a:ext cx="13" cy="95"/>
            </a:xfrm>
            <a:custGeom>
              <a:avLst/>
              <a:gdLst>
                <a:gd name="T0" fmla="*/ 0 w 13"/>
                <a:gd name="T1" fmla="*/ 0 h 95"/>
                <a:gd name="T2" fmla="*/ 0 w 13"/>
                <a:gd name="T3" fmla="*/ 95 h 95"/>
                <a:gd name="T4" fmla="*/ 13 w 13"/>
                <a:gd name="T5" fmla="*/ 95 h 95"/>
                <a:gd name="T6" fmla="*/ 13 w 13"/>
                <a:gd name="T7" fmla="*/ 0 h 95"/>
              </a:gdLst>
              <a:ahLst/>
              <a:cxnLst>
                <a:cxn ang="0">
                  <a:pos x="T0" y="T1"/>
                </a:cxn>
                <a:cxn ang="0">
                  <a:pos x="T2" y="T3"/>
                </a:cxn>
                <a:cxn ang="0">
                  <a:pos x="T4" y="T5"/>
                </a:cxn>
                <a:cxn ang="0">
                  <a:pos x="T6" y="T7"/>
                </a:cxn>
              </a:cxnLst>
              <a:rect l="0" t="0" r="r" b="b"/>
              <a:pathLst>
                <a:path w="13" h="95">
                  <a:moveTo>
                    <a:pt x="0" y="0"/>
                  </a:moveTo>
                  <a:lnTo>
                    <a:pt x="0" y="95"/>
                  </a:lnTo>
                  <a:lnTo>
                    <a:pt x="13" y="95"/>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13" name="Rectangle 123"/>
            <p:cNvSpPr>
              <a:spLocks noChangeArrowheads="1"/>
            </p:cNvSpPr>
            <p:nvPr/>
          </p:nvSpPr>
          <p:spPr bwMode="auto">
            <a:xfrm>
              <a:off x="5505" y="9521"/>
              <a:ext cx="31" cy="18"/>
            </a:xfrm>
            <a:prstGeom prst="rect">
              <a:avLst/>
            </a:prstGeom>
            <a:solidFill>
              <a:srgbClr val="E4252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14" name="Freeform 124"/>
            <p:cNvSpPr>
              <a:spLocks/>
            </p:cNvSpPr>
            <p:nvPr/>
          </p:nvSpPr>
          <p:spPr bwMode="auto">
            <a:xfrm>
              <a:off x="5505" y="9521"/>
              <a:ext cx="31" cy="18"/>
            </a:xfrm>
            <a:custGeom>
              <a:avLst/>
              <a:gdLst>
                <a:gd name="T0" fmla="*/ 0 w 31"/>
                <a:gd name="T1" fmla="*/ 18 h 18"/>
                <a:gd name="T2" fmla="*/ 31 w 31"/>
                <a:gd name="T3" fmla="*/ 18 h 18"/>
                <a:gd name="T4" fmla="*/ 31 w 31"/>
                <a:gd name="T5" fmla="*/ 0 h 18"/>
                <a:gd name="T6" fmla="*/ 0 w 31"/>
                <a:gd name="T7" fmla="*/ 0 h 18"/>
              </a:gdLst>
              <a:ahLst/>
              <a:cxnLst>
                <a:cxn ang="0">
                  <a:pos x="T0" y="T1"/>
                </a:cxn>
                <a:cxn ang="0">
                  <a:pos x="T2" y="T3"/>
                </a:cxn>
                <a:cxn ang="0">
                  <a:pos x="T4" y="T5"/>
                </a:cxn>
                <a:cxn ang="0">
                  <a:pos x="T6" y="T7"/>
                </a:cxn>
              </a:cxnLst>
              <a:rect l="0" t="0" r="r" b="b"/>
              <a:pathLst>
                <a:path w="31" h="18">
                  <a:moveTo>
                    <a:pt x="0" y="18"/>
                  </a:moveTo>
                  <a:lnTo>
                    <a:pt x="31" y="18"/>
                  </a:lnTo>
                  <a:lnTo>
                    <a:pt x="31"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15" name="Freeform 125"/>
            <p:cNvSpPr>
              <a:spLocks noEditPoints="1"/>
            </p:cNvSpPr>
            <p:nvPr/>
          </p:nvSpPr>
          <p:spPr bwMode="auto">
            <a:xfrm>
              <a:off x="4331" y="9241"/>
              <a:ext cx="403" cy="18"/>
            </a:xfrm>
            <a:custGeom>
              <a:avLst/>
              <a:gdLst>
                <a:gd name="T0" fmla="*/ 386 w 403"/>
                <a:gd name="T1" fmla="*/ 18 h 18"/>
                <a:gd name="T2" fmla="*/ 403 w 403"/>
                <a:gd name="T3" fmla="*/ 18 h 18"/>
                <a:gd name="T4" fmla="*/ 403 w 403"/>
                <a:gd name="T5" fmla="*/ 0 h 18"/>
                <a:gd name="T6" fmla="*/ 386 w 403"/>
                <a:gd name="T7" fmla="*/ 0 h 18"/>
                <a:gd name="T8" fmla="*/ 386 w 403"/>
                <a:gd name="T9" fmla="*/ 18 h 18"/>
                <a:gd name="T10" fmla="*/ 351 w 403"/>
                <a:gd name="T11" fmla="*/ 18 h 18"/>
                <a:gd name="T12" fmla="*/ 368 w 403"/>
                <a:gd name="T13" fmla="*/ 18 h 18"/>
                <a:gd name="T14" fmla="*/ 368 w 403"/>
                <a:gd name="T15" fmla="*/ 0 h 18"/>
                <a:gd name="T16" fmla="*/ 351 w 403"/>
                <a:gd name="T17" fmla="*/ 0 h 18"/>
                <a:gd name="T18" fmla="*/ 351 w 403"/>
                <a:gd name="T19" fmla="*/ 18 h 18"/>
                <a:gd name="T20" fmla="*/ 315 w 403"/>
                <a:gd name="T21" fmla="*/ 18 h 18"/>
                <a:gd name="T22" fmla="*/ 333 w 403"/>
                <a:gd name="T23" fmla="*/ 18 h 18"/>
                <a:gd name="T24" fmla="*/ 333 w 403"/>
                <a:gd name="T25" fmla="*/ 0 h 18"/>
                <a:gd name="T26" fmla="*/ 315 w 403"/>
                <a:gd name="T27" fmla="*/ 0 h 18"/>
                <a:gd name="T28" fmla="*/ 315 w 403"/>
                <a:gd name="T29" fmla="*/ 18 h 18"/>
                <a:gd name="T30" fmla="*/ 280 w 403"/>
                <a:gd name="T31" fmla="*/ 18 h 18"/>
                <a:gd name="T32" fmla="*/ 298 w 403"/>
                <a:gd name="T33" fmla="*/ 18 h 18"/>
                <a:gd name="T34" fmla="*/ 298 w 403"/>
                <a:gd name="T35" fmla="*/ 0 h 18"/>
                <a:gd name="T36" fmla="*/ 280 w 403"/>
                <a:gd name="T37" fmla="*/ 0 h 18"/>
                <a:gd name="T38" fmla="*/ 280 w 403"/>
                <a:gd name="T39" fmla="*/ 18 h 18"/>
                <a:gd name="T40" fmla="*/ 245 w 403"/>
                <a:gd name="T41" fmla="*/ 18 h 18"/>
                <a:gd name="T42" fmla="*/ 263 w 403"/>
                <a:gd name="T43" fmla="*/ 18 h 18"/>
                <a:gd name="T44" fmla="*/ 263 w 403"/>
                <a:gd name="T45" fmla="*/ 0 h 18"/>
                <a:gd name="T46" fmla="*/ 245 w 403"/>
                <a:gd name="T47" fmla="*/ 0 h 18"/>
                <a:gd name="T48" fmla="*/ 245 w 403"/>
                <a:gd name="T49" fmla="*/ 18 h 18"/>
                <a:gd name="T50" fmla="*/ 210 w 403"/>
                <a:gd name="T51" fmla="*/ 18 h 18"/>
                <a:gd name="T52" fmla="*/ 228 w 403"/>
                <a:gd name="T53" fmla="*/ 18 h 18"/>
                <a:gd name="T54" fmla="*/ 228 w 403"/>
                <a:gd name="T55" fmla="*/ 0 h 18"/>
                <a:gd name="T56" fmla="*/ 210 w 403"/>
                <a:gd name="T57" fmla="*/ 0 h 18"/>
                <a:gd name="T58" fmla="*/ 210 w 403"/>
                <a:gd name="T59" fmla="*/ 18 h 18"/>
                <a:gd name="T60" fmla="*/ 175 w 403"/>
                <a:gd name="T61" fmla="*/ 18 h 18"/>
                <a:gd name="T62" fmla="*/ 193 w 403"/>
                <a:gd name="T63" fmla="*/ 18 h 18"/>
                <a:gd name="T64" fmla="*/ 193 w 403"/>
                <a:gd name="T65" fmla="*/ 0 h 18"/>
                <a:gd name="T66" fmla="*/ 175 w 403"/>
                <a:gd name="T67" fmla="*/ 0 h 18"/>
                <a:gd name="T68" fmla="*/ 175 w 403"/>
                <a:gd name="T69" fmla="*/ 18 h 18"/>
                <a:gd name="T70" fmla="*/ 140 w 403"/>
                <a:gd name="T71" fmla="*/ 18 h 18"/>
                <a:gd name="T72" fmla="*/ 158 w 403"/>
                <a:gd name="T73" fmla="*/ 18 h 18"/>
                <a:gd name="T74" fmla="*/ 158 w 403"/>
                <a:gd name="T75" fmla="*/ 0 h 18"/>
                <a:gd name="T76" fmla="*/ 140 w 403"/>
                <a:gd name="T77" fmla="*/ 0 h 18"/>
                <a:gd name="T78" fmla="*/ 140 w 403"/>
                <a:gd name="T79" fmla="*/ 18 h 18"/>
                <a:gd name="T80" fmla="*/ 105 w 403"/>
                <a:gd name="T81" fmla="*/ 18 h 18"/>
                <a:gd name="T82" fmla="*/ 123 w 403"/>
                <a:gd name="T83" fmla="*/ 18 h 18"/>
                <a:gd name="T84" fmla="*/ 123 w 403"/>
                <a:gd name="T85" fmla="*/ 0 h 18"/>
                <a:gd name="T86" fmla="*/ 105 w 403"/>
                <a:gd name="T87" fmla="*/ 0 h 18"/>
                <a:gd name="T88" fmla="*/ 105 w 403"/>
                <a:gd name="T89" fmla="*/ 18 h 18"/>
                <a:gd name="T90" fmla="*/ 70 w 403"/>
                <a:gd name="T91" fmla="*/ 18 h 18"/>
                <a:gd name="T92" fmla="*/ 88 w 403"/>
                <a:gd name="T93" fmla="*/ 18 h 18"/>
                <a:gd name="T94" fmla="*/ 88 w 403"/>
                <a:gd name="T95" fmla="*/ 0 h 18"/>
                <a:gd name="T96" fmla="*/ 70 w 403"/>
                <a:gd name="T97" fmla="*/ 0 h 18"/>
                <a:gd name="T98" fmla="*/ 70 w 403"/>
                <a:gd name="T99" fmla="*/ 18 h 18"/>
                <a:gd name="T100" fmla="*/ 35 w 403"/>
                <a:gd name="T101" fmla="*/ 18 h 18"/>
                <a:gd name="T102" fmla="*/ 53 w 403"/>
                <a:gd name="T103" fmla="*/ 18 h 18"/>
                <a:gd name="T104" fmla="*/ 53 w 403"/>
                <a:gd name="T105" fmla="*/ 0 h 18"/>
                <a:gd name="T106" fmla="*/ 35 w 403"/>
                <a:gd name="T107" fmla="*/ 0 h 18"/>
                <a:gd name="T108" fmla="*/ 35 w 403"/>
                <a:gd name="T109" fmla="*/ 18 h 18"/>
                <a:gd name="T110" fmla="*/ 0 w 403"/>
                <a:gd name="T111" fmla="*/ 18 h 18"/>
                <a:gd name="T112" fmla="*/ 18 w 403"/>
                <a:gd name="T113" fmla="*/ 18 h 18"/>
                <a:gd name="T114" fmla="*/ 18 w 403"/>
                <a:gd name="T115" fmla="*/ 0 h 18"/>
                <a:gd name="T116" fmla="*/ 0 w 403"/>
                <a:gd name="T117" fmla="*/ 0 h 18"/>
                <a:gd name="T118" fmla="*/ 0 w 403"/>
                <a:gd name="T119"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03" h="18">
                  <a:moveTo>
                    <a:pt x="386" y="18"/>
                  </a:moveTo>
                  <a:lnTo>
                    <a:pt x="403" y="18"/>
                  </a:lnTo>
                  <a:lnTo>
                    <a:pt x="403" y="0"/>
                  </a:lnTo>
                  <a:lnTo>
                    <a:pt x="386" y="0"/>
                  </a:lnTo>
                  <a:lnTo>
                    <a:pt x="386" y="18"/>
                  </a:lnTo>
                  <a:close/>
                  <a:moveTo>
                    <a:pt x="351" y="18"/>
                  </a:moveTo>
                  <a:lnTo>
                    <a:pt x="368" y="18"/>
                  </a:lnTo>
                  <a:lnTo>
                    <a:pt x="368" y="0"/>
                  </a:lnTo>
                  <a:lnTo>
                    <a:pt x="351" y="0"/>
                  </a:lnTo>
                  <a:lnTo>
                    <a:pt x="351" y="18"/>
                  </a:lnTo>
                  <a:close/>
                  <a:moveTo>
                    <a:pt x="315" y="18"/>
                  </a:moveTo>
                  <a:lnTo>
                    <a:pt x="333" y="18"/>
                  </a:lnTo>
                  <a:lnTo>
                    <a:pt x="333" y="0"/>
                  </a:lnTo>
                  <a:lnTo>
                    <a:pt x="315" y="0"/>
                  </a:lnTo>
                  <a:lnTo>
                    <a:pt x="315" y="18"/>
                  </a:lnTo>
                  <a:close/>
                  <a:moveTo>
                    <a:pt x="280" y="18"/>
                  </a:moveTo>
                  <a:lnTo>
                    <a:pt x="298" y="18"/>
                  </a:lnTo>
                  <a:lnTo>
                    <a:pt x="298" y="0"/>
                  </a:lnTo>
                  <a:lnTo>
                    <a:pt x="280" y="0"/>
                  </a:lnTo>
                  <a:lnTo>
                    <a:pt x="280" y="18"/>
                  </a:lnTo>
                  <a:close/>
                  <a:moveTo>
                    <a:pt x="245" y="18"/>
                  </a:moveTo>
                  <a:lnTo>
                    <a:pt x="263" y="18"/>
                  </a:lnTo>
                  <a:lnTo>
                    <a:pt x="263" y="0"/>
                  </a:lnTo>
                  <a:lnTo>
                    <a:pt x="245" y="0"/>
                  </a:lnTo>
                  <a:lnTo>
                    <a:pt x="245" y="18"/>
                  </a:lnTo>
                  <a:close/>
                  <a:moveTo>
                    <a:pt x="210" y="18"/>
                  </a:moveTo>
                  <a:lnTo>
                    <a:pt x="228" y="18"/>
                  </a:lnTo>
                  <a:lnTo>
                    <a:pt x="228" y="0"/>
                  </a:lnTo>
                  <a:lnTo>
                    <a:pt x="210" y="0"/>
                  </a:lnTo>
                  <a:lnTo>
                    <a:pt x="210" y="18"/>
                  </a:lnTo>
                  <a:close/>
                  <a:moveTo>
                    <a:pt x="175" y="18"/>
                  </a:moveTo>
                  <a:lnTo>
                    <a:pt x="193" y="18"/>
                  </a:lnTo>
                  <a:lnTo>
                    <a:pt x="193" y="0"/>
                  </a:lnTo>
                  <a:lnTo>
                    <a:pt x="175" y="0"/>
                  </a:lnTo>
                  <a:lnTo>
                    <a:pt x="175" y="18"/>
                  </a:lnTo>
                  <a:close/>
                  <a:moveTo>
                    <a:pt x="140" y="18"/>
                  </a:moveTo>
                  <a:lnTo>
                    <a:pt x="158" y="18"/>
                  </a:lnTo>
                  <a:lnTo>
                    <a:pt x="158" y="0"/>
                  </a:lnTo>
                  <a:lnTo>
                    <a:pt x="140" y="0"/>
                  </a:lnTo>
                  <a:lnTo>
                    <a:pt x="140" y="18"/>
                  </a:lnTo>
                  <a:close/>
                  <a:moveTo>
                    <a:pt x="105" y="18"/>
                  </a:moveTo>
                  <a:lnTo>
                    <a:pt x="123" y="18"/>
                  </a:lnTo>
                  <a:lnTo>
                    <a:pt x="123" y="0"/>
                  </a:lnTo>
                  <a:lnTo>
                    <a:pt x="105" y="0"/>
                  </a:lnTo>
                  <a:lnTo>
                    <a:pt x="105" y="18"/>
                  </a:lnTo>
                  <a:close/>
                  <a:moveTo>
                    <a:pt x="70" y="18"/>
                  </a:moveTo>
                  <a:lnTo>
                    <a:pt x="88" y="18"/>
                  </a:lnTo>
                  <a:lnTo>
                    <a:pt x="88" y="0"/>
                  </a:lnTo>
                  <a:lnTo>
                    <a:pt x="70" y="0"/>
                  </a:lnTo>
                  <a:lnTo>
                    <a:pt x="70" y="18"/>
                  </a:lnTo>
                  <a:close/>
                  <a:moveTo>
                    <a:pt x="35" y="18"/>
                  </a:moveTo>
                  <a:lnTo>
                    <a:pt x="53" y="18"/>
                  </a:lnTo>
                  <a:lnTo>
                    <a:pt x="53" y="0"/>
                  </a:lnTo>
                  <a:lnTo>
                    <a:pt x="35" y="0"/>
                  </a:lnTo>
                  <a:lnTo>
                    <a:pt x="35" y="18"/>
                  </a:lnTo>
                  <a:close/>
                  <a:moveTo>
                    <a:pt x="0" y="18"/>
                  </a:moveTo>
                  <a:lnTo>
                    <a:pt x="18" y="18"/>
                  </a:lnTo>
                  <a:lnTo>
                    <a:pt x="18" y="0"/>
                  </a:lnTo>
                  <a:lnTo>
                    <a:pt x="0" y="0"/>
                  </a:lnTo>
                  <a:lnTo>
                    <a:pt x="0"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16" name="Freeform 126"/>
            <p:cNvSpPr>
              <a:spLocks/>
            </p:cNvSpPr>
            <p:nvPr/>
          </p:nvSpPr>
          <p:spPr bwMode="auto">
            <a:xfrm>
              <a:off x="4703" y="9219"/>
              <a:ext cx="53" cy="58"/>
            </a:xfrm>
            <a:custGeom>
              <a:avLst/>
              <a:gdLst>
                <a:gd name="T0" fmla="*/ 0 w 53"/>
                <a:gd name="T1" fmla="*/ 58 h 58"/>
                <a:gd name="T2" fmla="*/ 27 w 53"/>
                <a:gd name="T3" fmla="*/ 31 h 58"/>
                <a:gd name="T4" fmla="*/ 0 w 53"/>
                <a:gd name="T5" fmla="*/ 0 h 58"/>
                <a:gd name="T6" fmla="*/ 22 w 53"/>
                <a:gd name="T7" fmla="*/ 0 h 58"/>
                <a:gd name="T8" fmla="*/ 53 w 53"/>
                <a:gd name="T9" fmla="*/ 31 h 58"/>
                <a:gd name="T10" fmla="*/ 22 w 53"/>
                <a:gd name="T11" fmla="*/ 58 h 58"/>
                <a:gd name="T12" fmla="*/ 0 w 53"/>
                <a:gd name="T13" fmla="*/ 58 h 58"/>
              </a:gdLst>
              <a:ahLst/>
              <a:cxnLst>
                <a:cxn ang="0">
                  <a:pos x="T0" y="T1"/>
                </a:cxn>
                <a:cxn ang="0">
                  <a:pos x="T2" y="T3"/>
                </a:cxn>
                <a:cxn ang="0">
                  <a:pos x="T4" y="T5"/>
                </a:cxn>
                <a:cxn ang="0">
                  <a:pos x="T6" y="T7"/>
                </a:cxn>
                <a:cxn ang="0">
                  <a:pos x="T8" y="T9"/>
                </a:cxn>
                <a:cxn ang="0">
                  <a:pos x="T10" y="T11"/>
                </a:cxn>
                <a:cxn ang="0">
                  <a:pos x="T12" y="T13"/>
                </a:cxn>
              </a:cxnLst>
              <a:rect l="0" t="0" r="r" b="b"/>
              <a:pathLst>
                <a:path w="53" h="58">
                  <a:moveTo>
                    <a:pt x="0" y="58"/>
                  </a:moveTo>
                  <a:lnTo>
                    <a:pt x="27" y="31"/>
                  </a:lnTo>
                  <a:lnTo>
                    <a:pt x="0" y="0"/>
                  </a:lnTo>
                  <a:lnTo>
                    <a:pt x="22" y="0"/>
                  </a:lnTo>
                  <a:lnTo>
                    <a:pt x="53" y="31"/>
                  </a:lnTo>
                  <a:lnTo>
                    <a:pt x="22" y="58"/>
                  </a:lnTo>
                  <a:lnTo>
                    <a:pt x="0" y="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17" name="Freeform 127"/>
            <p:cNvSpPr>
              <a:spLocks/>
            </p:cNvSpPr>
            <p:nvPr/>
          </p:nvSpPr>
          <p:spPr bwMode="auto">
            <a:xfrm>
              <a:off x="4314" y="9219"/>
              <a:ext cx="52" cy="58"/>
            </a:xfrm>
            <a:custGeom>
              <a:avLst/>
              <a:gdLst>
                <a:gd name="T0" fmla="*/ 52 w 52"/>
                <a:gd name="T1" fmla="*/ 0 h 58"/>
                <a:gd name="T2" fmla="*/ 21 w 52"/>
                <a:gd name="T3" fmla="*/ 31 h 58"/>
                <a:gd name="T4" fmla="*/ 52 w 52"/>
                <a:gd name="T5" fmla="*/ 58 h 58"/>
                <a:gd name="T6" fmla="*/ 26 w 52"/>
                <a:gd name="T7" fmla="*/ 58 h 58"/>
                <a:gd name="T8" fmla="*/ 0 w 52"/>
                <a:gd name="T9" fmla="*/ 31 h 58"/>
                <a:gd name="T10" fmla="*/ 26 w 52"/>
                <a:gd name="T11" fmla="*/ 0 h 58"/>
                <a:gd name="T12" fmla="*/ 52 w 52"/>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52" h="58">
                  <a:moveTo>
                    <a:pt x="52" y="0"/>
                  </a:moveTo>
                  <a:lnTo>
                    <a:pt x="21" y="31"/>
                  </a:lnTo>
                  <a:lnTo>
                    <a:pt x="52" y="58"/>
                  </a:lnTo>
                  <a:lnTo>
                    <a:pt x="26" y="58"/>
                  </a:lnTo>
                  <a:lnTo>
                    <a:pt x="0" y="31"/>
                  </a:lnTo>
                  <a:lnTo>
                    <a:pt x="26" y="0"/>
                  </a:lnTo>
                  <a:lnTo>
                    <a:pt x="5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
        <p:nvSpPr>
          <p:cNvPr id="14" name="ZoneTexte 13"/>
          <p:cNvSpPr txBox="1"/>
          <p:nvPr/>
        </p:nvSpPr>
        <p:spPr>
          <a:xfrm>
            <a:off x="10697223" y="162144"/>
            <a:ext cx="27715811" cy="2765671"/>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437683" tIns="218842" rIns="437683" bIns="218842" anchor="ctr">
            <a:spAutoFit/>
          </a:bodyPr>
          <a:lstStyle/>
          <a:p>
            <a:pPr algn="ctr" defTabSz="4376811">
              <a:tabLst>
                <a:tab pos="9452697" algn="l"/>
              </a:tabLst>
              <a:defRPr/>
            </a:pPr>
            <a:r>
              <a:rPr lang="en-US" sz="6600" b="1" dirty="0">
                <a:solidFill>
                  <a:schemeClr val="tx1"/>
                </a:solidFill>
                <a:latin typeface="Arial" pitchFamily="34" charset="0"/>
                <a:cs typeface="Arial" pitchFamily="34" charset="0"/>
              </a:rPr>
              <a:t>Role of synaptic plasticity in AMPA receptor intracellular trafficking</a:t>
            </a:r>
            <a:endParaRPr lang="en-US" sz="7800" b="1" dirty="0">
              <a:solidFill>
                <a:schemeClr val="tx1"/>
              </a:solidFill>
              <a:latin typeface="Arial" pitchFamily="34" charset="0"/>
              <a:cs typeface="Arial" pitchFamily="34" charset="0"/>
            </a:endParaRPr>
          </a:p>
          <a:p>
            <a:pPr algn="ctr" defTabSz="4376811">
              <a:tabLst>
                <a:tab pos="9452697" algn="l"/>
              </a:tabLst>
              <a:defRPr/>
            </a:pPr>
            <a:r>
              <a:rPr lang="fr-FR" sz="5300" dirty="0">
                <a:solidFill>
                  <a:schemeClr val="tx1"/>
                </a:solidFill>
                <a:latin typeface="Arial" pitchFamily="34" charset="0"/>
                <a:cs typeface="Arial" pitchFamily="34" charset="0"/>
              </a:rPr>
              <a:t>Hangen E., Cordelières F., Petersen J., Choquet D. &amp; </a:t>
            </a:r>
            <a:r>
              <a:rPr lang="fr-FR" sz="5300" u="sng" dirty="0">
                <a:solidFill>
                  <a:schemeClr val="tx1"/>
                </a:solidFill>
                <a:latin typeface="Arial" pitchFamily="34" charset="0"/>
                <a:cs typeface="Arial" pitchFamily="34" charset="0"/>
              </a:rPr>
              <a:t>Coussen, F.</a:t>
            </a:r>
            <a:r>
              <a:rPr lang="fr-FR" sz="5300" dirty="0">
                <a:solidFill>
                  <a:schemeClr val="tx1"/>
                </a:solidFill>
                <a:latin typeface="Arial" pitchFamily="34" charset="0"/>
                <a:cs typeface="Arial" pitchFamily="34" charset="0"/>
              </a:rPr>
              <a:t> </a:t>
            </a:r>
          </a:p>
          <a:p>
            <a:pPr algn="ctr" defTabSz="4376811">
              <a:tabLst>
                <a:tab pos="9452697" algn="l"/>
              </a:tabLst>
              <a:defRPr/>
            </a:pPr>
            <a:r>
              <a:rPr lang="fr-FR" sz="3200" baseline="30000" dirty="0" err="1">
                <a:latin typeface="Arial" pitchFamily="34" charset="0"/>
                <a:cs typeface="Arial" pitchFamily="34" charset="0"/>
              </a:rPr>
              <a:t>Interdisciplinary</a:t>
            </a:r>
            <a:r>
              <a:rPr lang="fr-FR" sz="3200" baseline="30000" dirty="0">
                <a:latin typeface="Arial" pitchFamily="34" charset="0"/>
                <a:cs typeface="Arial" pitchFamily="34" charset="0"/>
              </a:rPr>
              <a:t> Institute for Neuroscience, UMR5297, Université de Bordeaux, 33076 Bordeaux, France</a:t>
            </a:r>
            <a:endParaRPr lang="fr-FR" sz="3200" dirty="0">
              <a:latin typeface="Arial" pitchFamily="34" charset="0"/>
              <a:cs typeface="Arial" pitchFamily="34" charset="0"/>
            </a:endParaRPr>
          </a:p>
        </p:txBody>
      </p:sp>
      <p:sp>
        <p:nvSpPr>
          <p:cNvPr id="2" name="Rectangle 1"/>
          <p:cNvSpPr/>
          <p:nvPr/>
        </p:nvSpPr>
        <p:spPr>
          <a:xfrm>
            <a:off x="5999103" y="3029483"/>
            <a:ext cx="42490223" cy="1189839"/>
          </a:xfrm>
          <a:prstGeom prst="rect">
            <a:avLst/>
          </a:prstGeom>
        </p:spPr>
        <p:txBody>
          <a:bodyPr wrap="square" lIns="81052" tIns="40526" rIns="81052" bIns="40526">
            <a:spAutoFit/>
          </a:bodyPr>
          <a:lstStyle/>
          <a:p>
            <a:pPr algn="just"/>
            <a:r>
              <a:rPr lang="en-US" sz="1800" dirty="0">
                <a:latin typeface="Arial" panose="020B0604020202020204" pitchFamily="34" charset="0"/>
                <a:cs typeface="Arial" panose="020B0604020202020204" pitchFamily="34" charset="0"/>
              </a:rPr>
              <a:t>	Abundance of AMPA receptors (AMPARs) at the synapse is essential for the establishment and maintenance of synaptic function. Their synaptic localization is dependent on a highly dynamic exocytosis, endocytosis and plasma membrane mobility events. Our hypothesis is that synaptic localization of AMPARs is also regulated by their intracellular trafficking at basal state and during LTP. However, AMPARs post-ER trafficking toward the plasma membrane still remains poorly understood because of the lack of appropriate biological and imaging  tools. </a:t>
            </a:r>
          </a:p>
          <a:p>
            <a:pPr algn="just"/>
            <a:r>
              <a:rPr lang="en-US" sz="1800" dirty="0">
                <a:latin typeface="Arial" panose="020B0604020202020204" pitchFamily="34" charset="0"/>
                <a:cs typeface="Arial" panose="020B0604020202020204" pitchFamily="34" charset="0"/>
              </a:rPr>
              <a:t>	Using a new biochemical tool combined with photonic live imaging, we controlled and followed the dynamic secretion of tagged GluA1 containing receptors in cultured rat hippocampal neurons and characterize AMPAR intracellular transport. These analyzes are performed in basal condition, during induction  of LTP and  20-50 min after LTP. Finally we have studied the impact of GluA1 phosphorylation on its transport by expressing phospho-mimetic mutants known to be phosphorylated during synaptic plasticity.</a:t>
            </a:r>
          </a:p>
        </p:txBody>
      </p:sp>
      <p:grpSp>
        <p:nvGrpSpPr>
          <p:cNvPr id="101" name="Groupe 100"/>
          <p:cNvGrpSpPr/>
          <p:nvPr/>
        </p:nvGrpSpPr>
        <p:grpSpPr>
          <a:xfrm>
            <a:off x="34947742" y="5151145"/>
            <a:ext cx="9771448" cy="4570301"/>
            <a:chOff x="33165966" y="7124897"/>
            <a:chExt cx="12438990" cy="5063709"/>
          </a:xfrm>
        </p:grpSpPr>
        <p:pic>
          <p:nvPicPr>
            <p:cNvPr id="92" name="Image 91" descr="LIFA.jpg"/>
            <p:cNvPicPr>
              <a:picLocks noChangeAspect="1"/>
            </p:cNvPicPr>
            <p:nvPr/>
          </p:nvPicPr>
          <p:blipFill>
            <a:blip r:embed="rId22"/>
            <a:stretch>
              <a:fillRect/>
            </a:stretch>
          </p:blipFill>
          <p:spPr>
            <a:xfrm>
              <a:off x="33210381" y="7124897"/>
              <a:ext cx="6953104" cy="3378532"/>
            </a:xfrm>
            <a:prstGeom prst="rect">
              <a:avLst/>
            </a:prstGeom>
            <a:effectLst>
              <a:softEdge rad="317500"/>
            </a:effectLst>
          </p:spPr>
        </p:pic>
        <p:sp>
          <p:nvSpPr>
            <p:cNvPr id="93" name="ZoneTexte 92"/>
            <p:cNvSpPr txBox="1"/>
            <p:nvPr/>
          </p:nvSpPr>
          <p:spPr>
            <a:xfrm>
              <a:off x="33165966" y="10696561"/>
              <a:ext cx="6960288" cy="784309"/>
            </a:xfrm>
            <a:prstGeom prst="rect">
              <a:avLst/>
            </a:prstGeom>
            <a:noFill/>
          </p:spPr>
          <p:txBody>
            <a:bodyPr wrap="square" rtlCol="0">
              <a:spAutoFit/>
            </a:bodyPr>
            <a:lstStyle/>
            <a:p>
              <a:pPr algn="ctr" defTabSz="4376811">
                <a:buFont typeface="Wingdings" pitchFamily="2" charset="2"/>
                <a:buChar char="q"/>
                <a:defRPr/>
              </a:pPr>
              <a:r>
                <a:rPr lang="en-US" sz="2000" b="1" kern="0" dirty="0">
                  <a:solidFill>
                    <a:prstClr val="black"/>
                  </a:solidFill>
                  <a:latin typeface="Arial" pitchFamily="34" charset="0"/>
                  <a:cs typeface="Arial" pitchFamily="34" charset="0"/>
                </a:rPr>
                <a:t> Spinning Disk-LIFA (BIC)</a:t>
              </a:r>
            </a:p>
            <a:p>
              <a:pPr algn="ctr" defTabSz="4376811">
                <a:defRPr/>
              </a:pPr>
              <a:r>
                <a:rPr lang="en-US" sz="2000" kern="0" dirty="0">
                  <a:solidFill>
                    <a:prstClr val="black"/>
                  </a:solidFill>
                  <a:latin typeface="Arial" pitchFamily="34" charset="0"/>
                  <a:cs typeface="Arial" pitchFamily="34" charset="0"/>
                </a:rPr>
                <a:t>Image acquisition with high frequency</a:t>
              </a:r>
            </a:p>
          </p:txBody>
        </p:sp>
        <p:sp>
          <p:nvSpPr>
            <p:cNvPr id="94" name="ZoneTexte 93"/>
            <p:cNvSpPr txBox="1"/>
            <p:nvPr/>
          </p:nvSpPr>
          <p:spPr>
            <a:xfrm>
              <a:off x="33261793" y="11568454"/>
              <a:ext cx="7118958" cy="443306"/>
            </a:xfrm>
            <a:prstGeom prst="rect">
              <a:avLst/>
            </a:prstGeom>
            <a:noFill/>
          </p:spPr>
          <p:txBody>
            <a:bodyPr wrap="square" rtlCol="0">
              <a:spAutoFit/>
            </a:bodyPr>
            <a:lstStyle/>
            <a:p>
              <a:pPr defTabSz="4376811">
                <a:buFont typeface="Wingdings" pitchFamily="2" charset="2"/>
                <a:buChar char="q"/>
                <a:defRPr/>
              </a:pPr>
              <a:r>
                <a:rPr lang="en-US" sz="2000" b="1" kern="0" dirty="0">
                  <a:solidFill>
                    <a:prstClr val="black"/>
                  </a:solidFill>
                  <a:latin typeface="Arial" pitchFamily="34" charset="0"/>
                  <a:cs typeface="Arial" pitchFamily="34" charset="0"/>
                </a:rPr>
                <a:t> Camera </a:t>
              </a:r>
              <a:r>
                <a:rPr lang="en-US" sz="2000" b="1" kern="0" dirty="0" err="1">
                  <a:solidFill>
                    <a:prstClr val="black"/>
                  </a:solidFill>
                  <a:latin typeface="Arial" pitchFamily="34" charset="0"/>
                  <a:cs typeface="Arial" pitchFamily="34" charset="0"/>
                </a:rPr>
                <a:t>Evolve</a:t>
              </a:r>
              <a:r>
                <a:rPr lang="en-US" sz="2000" b="1" kern="0" baseline="30000" dirty="0" err="1">
                  <a:solidFill>
                    <a:prstClr val="black"/>
                  </a:solidFill>
                  <a:latin typeface="Arial" pitchFamily="34" charset="0"/>
                  <a:cs typeface="Arial" pitchFamily="34" charset="0"/>
                </a:rPr>
                <a:t>TM</a:t>
              </a:r>
              <a:r>
                <a:rPr lang="en-US" sz="2000" b="1" kern="0" dirty="0">
                  <a:solidFill>
                    <a:prstClr val="black"/>
                  </a:solidFill>
                  <a:latin typeface="Arial" pitchFamily="34" charset="0"/>
                  <a:cs typeface="Arial" pitchFamily="34" charset="0"/>
                </a:rPr>
                <a:t> EMCCD</a:t>
              </a:r>
              <a:r>
                <a:rPr lang="en-US" sz="2000" kern="0" dirty="0">
                  <a:solidFill>
                    <a:prstClr val="black"/>
                  </a:solidFill>
                  <a:latin typeface="Arial" pitchFamily="34" charset="0"/>
                  <a:cs typeface="Arial" pitchFamily="34" charset="0"/>
                </a:rPr>
                <a:t> High sensitivity</a:t>
              </a:r>
            </a:p>
          </p:txBody>
        </p:sp>
        <p:pic>
          <p:nvPicPr>
            <p:cNvPr id="96" name="Image 95"/>
            <p:cNvPicPr>
              <a:picLocks noChangeAspect="1"/>
            </p:cNvPicPr>
            <p:nvPr/>
          </p:nvPicPr>
          <p:blipFill>
            <a:blip r:embed="rId23"/>
            <a:stretch>
              <a:fillRect/>
            </a:stretch>
          </p:blipFill>
          <p:spPr>
            <a:xfrm>
              <a:off x="40529073" y="7797317"/>
              <a:ext cx="4969991" cy="4391289"/>
            </a:xfrm>
            <a:prstGeom prst="rect">
              <a:avLst/>
            </a:prstGeom>
          </p:spPr>
        </p:pic>
        <p:sp>
          <p:nvSpPr>
            <p:cNvPr id="97" name="ZoneTexte 96"/>
            <p:cNvSpPr txBox="1"/>
            <p:nvPr/>
          </p:nvSpPr>
          <p:spPr>
            <a:xfrm>
              <a:off x="41249595" y="7398933"/>
              <a:ext cx="671770" cy="460355"/>
            </a:xfrm>
            <a:prstGeom prst="rect">
              <a:avLst/>
            </a:prstGeom>
            <a:noFill/>
          </p:spPr>
          <p:txBody>
            <a:bodyPr wrap="none" rtlCol="0">
              <a:spAutoFit/>
            </a:bodyPr>
            <a:lstStyle/>
            <a:p>
              <a:pPr defTabSz="4376811">
                <a:defRPr/>
              </a:pPr>
              <a:r>
                <a:rPr lang="fr-FR" sz="2100" b="1" kern="0" dirty="0">
                  <a:solidFill>
                    <a:prstClr val="black"/>
                  </a:solidFill>
                  <a:latin typeface="Arial" panose="020B0604020202020204" pitchFamily="34" charset="0"/>
                  <a:cs typeface="Arial" panose="020B0604020202020204" pitchFamily="34" charset="0"/>
                </a:rPr>
                <a:t>A1</a:t>
              </a:r>
            </a:p>
          </p:txBody>
        </p:sp>
        <p:sp>
          <p:nvSpPr>
            <p:cNvPr id="98" name="ZoneTexte 97"/>
            <p:cNvSpPr txBox="1"/>
            <p:nvPr/>
          </p:nvSpPr>
          <p:spPr>
            <a:xfrm>
              <a:off x="43014067" y="7398933"/>
              <a:ext cx="671770" cy="460355"/>
            </a:xfrm>
            <a:prstGeom prst="rect">
              <a:avLst/>
            </a:prstGeom>
            <a:noFill/>
          </p:spPr>
          <p:txBody>
            <a:bodyPr wrap="none" rtlCol="0">
              <a:spAutoFit/>
            </a:bodyPr>
            <a:lstStyle/>
            <a:p>
              <a:pPr defTabSz="4376811">
                <a:defRPr/>
              </a:pPr>
              <a:r>
                <a:rPr lang="fr-FR" sz="2100" b="1" kern="0" dirty="0">
                  <a:solidFill>
                    <a:prstClr val="black"/>
                  </a:solidFill>
                  <a:latin typeface="Arial" panose="020B0604020202020204" pitchFamily="34" charset="0"/>
                  <a:cs typeface="Arial" panose="020B0604020202020204" pitchFamily="34" charset="0"/>
                </a:rPr>
                <a:t>A1</a:t>
              </a:r>
            </a:p>
          </p:txBody>
        </p:sp>
        <p:sp>
          <p:nvSpPr>
            <p:cNvPr id="99" name="ZoneTexte 98"/>
            <p:cNvSpPr txBox="1"/>
            <p:nvPr/>
          </p:nvSpPr>
          <p:spPr>
            <a:xfrm>
              <a:off x="43735346" y="7398933"/>
              <a:ext cx="1869610" cy="460355"/>
            </a:xfrm>
            <a:prstGeom prst="rect">
              <a:avLst/>
            </a:prstGeom>
            <a:noFill/>
          </p:spPr>
          <p:txBody>
            <a:bodyPr wrap="none" rtlCol="0">
              <a:spAutoFit/>
            </a:bodyPr>
            <a:lstStyle/>
            <a:p>
              <a:pPr algn="ctr" defTabSz="4376811">
                <a:defRPr/>
              </a:pPr>
              <a:r>
                <a:rPr lang="fr-FR" sz="2100" b="1" kern="0" dirty="0">
                  <a:solidFill>
                    <a:prstClr val="black"/>
                  </a:solidFill>
                  <a:latin typeface="Arial" panose="020B0604020202020204" pitchFamily="34" charset="0"/>
                  <a:cs typeface="Arial" panose="020B0604020202020204" pitchFamily="34" charset="0"/>
                </a:rPr>
                <a:t>ARIAD-A1</a:t>
              </a:r>
            </a:p>
          </p:txBody>
        </p:sp>
      </p:grpSp>
      <p:grpSp>
        <p:nvGrpSpPr>
          <p:cNvPr id="49" name="Groupe 48"/>
          <p:cNvGrpSpPr/>
          <p:nvPr/>
        </p:nvGrpSpPr>
        <p:grpSpPr>
          <a:xfrm>
            <a:off x="8523498" y="5648175"/>
            <a:ext cx="4559206" cy="3408523"/>
            <a:chOff x="9173606" y="13091431"/>
            <a:chExt cx="4096686" cy="3790956"/>
          </a:xfrm>
        </p:grpSpPr>
        <p:sp>
          <p:nvSpPr>
            <p:cNvPr id="57" name="ZoneTexte 2043"/>
            <p:cNvSpPr txBox="1">
              <a:spLocks noChangeArrowheads="1"/>
            </p:cNvSpPr>
            <p:nvPr/>
          </p:nvSpPr>
          <p:spPr bwMode="auto">
            <a:xfrm>
              <a:off x="12366758" y="14244586"/>
              <a:ext cx="903534" cy="342309"/>
            </a:xfrm>
            <a:prstGeom prst="rect">
              <a:avLst/>
            </a:prstGeom>
            <a:noFill/>
            <a:ln w="9525">
              <a:noFill/>
              <a:miter lim="800000"/>
              <a:headEnd/>
              <a:tailEnd/>
            </a:ln>
          </p:spPr>
          <p:txBody>
            <a:bodyPr wrap="square">
              <a:spAutoFit/>
            </a:bodyPr>
            <a:lstStyle/>
            <a:p>
              <a:pPr defTabSz="4376811">
                <a:defRPr/>
              </a:pPr>
              <a:r>
                <a:rPr lang="fr-FR" altLang="fr-FR" sz="1400" b="1" kern="0" dirty="0">
                  <a:solidFill>
                    <a:srgbClr val="FF0000"/>
                  </a:solidFill>
                  <a:latin typeface="Arial" panose="020B0604020202020204" pitchFamily="34" charset="0"/>
                  <a:cs typeface="Arial" pitchFamily="34" charset="0"/>
                </a:rPr>
                <a:t>+ Ligand</a:t>
              </a:r>
            </a:p>
          </p:txBody>
        </p:sp>
        <p:grpSp>
          <p:nvGrpSpPr>
            <p:cNvPr id="58" name="Groupe 57"/>
            <p:cNvGrpSpPr/>
            <p:nvPr/>
          </p:nvGrpSpPr>
          <p:grpSpPr>
            <a:xfrm>
              <a:off x="9173606" y="13091431"/>
              <a:ext cx="3759666" cy="3790956"/>
              <a:chOff x="1072947" y="617459"/>
              <a:chExt cx="3495528" cy="2250551"/>
            </a:xfrm>
          </p:grpSpPr>
          <p:sp>
            <p:nvSpPr>
              <p:cNvPr id="59" name="Text Box 87"/>
              <p:cNvSpPr txBox="1">
                <a:spLocks noChangeArrowheads="1"/>
              </p:cNvSpPr>
              <p:nvPr/>
            </p:nvSpPr>
            <p:spPr bwMode="auto">
              <a:xfrm>
                <a:off x="1182325" y="617459"/>
                <a:ext cx="1376953" cy="203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4376811" eaLnBrk="0" fontAlgn="base" hangingPunct="0">
                  <a:spcBef>
                    <a:spcPct val="0"/>
                  </a:spcBef>
                  <a:spcAft>
                    <a:spcPct val="0"/>
                  </a:spcAft>
                  <a:defRPr/>
                </a:pPr>
                <a:r>
                  <a:rPr lang="fr-FR" sz="1400" b="1" kern="0" dirty="0">
                    <a:solidFill>
                      <a:srgbClr val="00B050"/>
                    </a:solidFill>
                    <a:latin typeface="Arial" panose="020B0604020202020204" pitchFamily="34" charset="0"/>
                    <a:cs typeface="Arial" pitchFamily="34" charset="0"/>
                  </a:rPr>
                  <a:t>Normal </a:t>
                </a:r>
                <a:r>
                  <a:rPr lang="fr-FR" sz="1400" b="1" kern="0" dirty="0" err="1">
                    <a:solidFill>
                      <a:srgbClr val="00B050"/>
                    </a:solidFill>
                    <a:latin typeface="Arial" pitchFamily="34" charset="0"/>
                    <a:cs typeface="Arial" pitchFamily="34" charset="0"/>
                  </a:rPr>
                  <a:t>secretion</a:t>
                </a:r>
                <a:endParaRPr lang="fr-FR" sz="1400" b="1" kern="0" dirty="0">
                  <a:solidFill>
                    <a:srgbClr val="00B050"/>
                  </a:solidFill>
                  <a:latin typeface="Arial" pitchFamily="34" charset="0"/>
                  <a:cs typeface="Arial" pitchFamily="34" charset="0"/>
                </a:endParaRPr>
              </a:p>
            </p:txBody>
          </p:sp>
          <p:sp>
            <p:nvSpPr>
              <p:cNvPr id="60" name="Text Box 88"/>
              <p:cNvSpPr txBox="1">
                <a:spLocks noChangeArrowheads="1"/>
              </p:cNvSpPr>
              <p:nvPr/>
            </p:nvSpPr>
            <p:spPr bwMode="auto">
              <a:xfrm>
                <a:off x="3002696" y="617459"/>
                <a:ext cx="1565779" cy="203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4376811" eaLnBrk="0" fontAlgn="base" hangingPunct="0">
                  <a:spcBef>
                    <a:spcPct val="0"/>
                  </a:spcBef>
                  <a:spcAft>
                    <a:spcPct val="0"/>
                  </a:spcAft>
                  <a:defRPr/>
                </a:pPr>
                <a:r>
                  <a:rPr lang="fr-FR" sz="1400" b="1" kern="0" dirty="0" err="1">
                    <a:solidFill>
                      <a:srgbClr val="FF0000"/>
                    </a:solidFill>
                    <a:latin typeface="Arial" panose="020B0604020202020204" pitchFamily="34" charset="0"/>
                    <a:cs typeface="Arial" pitchFamily="34" charset="0"/>
                  </a:rPr>
                  <a:t>Controled</a:t>
                </a:r>
                <a:r>
                  <a:rPr lang="fr-FR" sz="1400" b="1" kern="0" dirty="0">
                    <a:solidFill>
                      <a:srgbClr val="FF0000"/>
                    </a:solidFill>
                    <a:latin typeface="Arial" pitchFamily="34" charset="0"/>
                    <a:cs typeface="Arial" pitchFamily="34" charset="0"/>
                  </a:rPr>
                  <a:t> </a:t>
                </a:r>
                <a:r>
                  <a:rPr lang="fr-FR" sz="1400" b="1" kern="0" dirty="0" err="1">
                    <a:solidFill>
                      <a:srgbClr val="FF0000"/>
                    </a:solidFill>
                    <a:latin typeface="Arial" pitchFamily="34" charset="0"/>
                    <a:cs typeface="Arial" pitchFamily="34" charset="0"/>
                  </a:rPr>
                  <a:t>secretion</a:t>
                </a:r>
                <a:endParaRPr lang="fr-FR" sz="1400" b="1" kern="0" dirty="0">
                  <a:solidFill>
                    <a:srgbClr val="FF0000"/>
                  </a:solidFill>
                  <a:latin typeface="Arial" pitchFamily="34" charset="0"/>
                  <a:cs typeface="Arial" pitchFamily="34" charset="0"/>
                </a:endParaRPr>
              </a:p>
            </p:txBody>
          </p:sp>
          <p:sp>
            <p:nvSpPr>
              <p:cNvPr id="61" name="Freeform 73"/>
              <p:cNvSpPr>
                <a:spLocks/>
              </p:cNvSpPr>
              <p:nvPr/>
            </p:nvSpPr>
            <p:spPr bwMode="auto">
              <a:xfrm>
                <a:off x="1957176" y="2064498"/>
                <a:ext cx="2089867" cy="267104"/>
              </a:xfrm>
              <a:custGeom>
                <a:avLst/>
                <a:gdLst>
                  <a:gd name="T0" fmla="*/ 763 w 1595"/>
                  <a:gd name="T1" fmla="*/ 57 h 361"/>
                  <a:gd name="T2" fmla="*/ 598 w 1595"/>
                  <a:gd name="T3" fmla="*/ 78 h 361"/>
                  <a:gd name="T4" fmla="*/ 534 w 1595"/>
                  <a:gd name="T5" fmla="*/ 94 h 361"/>
                  <a:gd name="T6" fmla="*/ 214 w 1595"/>
                  <a:gd name="T7" fmla="*/ 131 h 361"/>
                  <a:gd name="T8" fmla="*/ 102 w 1595"/>
                  <a:gd name="T9" fmla="*/ 153 h 361"/>
                  <a:gd name="T10" fmla="*/ 0 w 1595"/>
                  <a:gd name="T11" fmla="*/ 281 h 361"/>
                  <a:gd name="T12" fmla="*/ 54 w 1595"/>
                  <a:gd name="T13" fmla="*/ 361 h 361"/>
                  <a:gd name="T14" fmla="*/ 102 w 1595"/>
                  <a:gd name="T15" fmla="*/ 339 h 361"/>
                  <a:gd name="T16" fmla="*/ 144 w 1595"/>
                  <a:gd name="T17" fmla="*/ 302 h 361"/>
                  <a:gd name="T18" fmla="*/ 235 w 1595"/>
                  <a:gd name="T19" fmla="*/ 243 h 361"/>
                  <a:gd name="T20" fmla="*/ 267 w 1595"/>
                  <a:gd name="T21" fmla="*/ 222 h 361"/>
                  <a:gd name="T22" fmla="*/ 304 w 1595"/>
                  <a:gd name="T23" fmla="*/ 211 h 361"/>
                  <a:gd name="T24" fmla="*/ 384 w 1595"/>
                  <a:gd name="T25" fmla="*/ 185 h 361"/>
                  <a:gd name="T26" fmla="*/ 475 w 1595"/>
                  <a:gd name="T27" fmla="*/ 201 h 361"/>
                  <a:gd name="T28" fmla="*/ 464 w 1595"/>
                  <a:gd name="T29" fmla="*/ 259 h 361"/>
                  <a:gd name="T30" fmla="*/ 454 w 1595"/>
                  <a:gd name="T31" fmla="*/ 291 h 361"/>
                  <a:gd name="T32" fmla="*/ 555 w 1595"/>
                  <a:gd name="T33" fmla="*/ 323 h 361"/>
                  <a:gd name="T34" fmla="*/ 592 w 1595"/>
                  <a:gd name="T35" fmla="*/ 291 h 361"/>
                  <a:gd name="T36" fmla="*/ 560 w 1595"/>
                  <a:gd name="T37" fmla="*/ 249 h 361"/>
                  <a:gd name="T38" fmla="*/ 550 w 1595"/>
                  <a:gd name="T39" fmla="*/ 217 h 361"/>
                  <a:gd name="T40" fmla="*/ 704 w 1595"/>
                  <a:gd name="T41" fmla="*/ 174 h 361"/>
                  <a:gd name="T42" fmla="*/ 1179 w 1595"/>
                  <a:gd name="T43" fmla="*/ 185 h 361"/>
                  <a:gd name="T44" fmla="*/ 1163 w 1595"/>
                  <a:gd name="T45" fmla="*/ 195 h 361"/>
                  <a:gd name="T46" fmla="*/ 1136 w 1595"/>
                  <a:gd name="T47" fmla="*/ 227 h 361"/>
                  <a:gd name="T48" fmla="*/ 1163 w 1595"/>
                  <a:gd name="T49" fmla="*/ 286 h 361"/>
                  <a:gd name="T50" fmla="*/ 1243 w 1595"/>
                  <a:gd name="T51" fmla="*/ 297 h 361"/>
                  <a:gd name="T52" fmla="*/ 1270 w 1595"/>
                  <a:gd name="T53" fmla="*/ 270 h 361"/>
                  <a:gd name="T54" fmla="*/ 1291 w 1595"/>
                  <a:gd name="T55" fmla="*/ 179 h 361"/>
                  <a:gd name="T56" fmla="*/ 1360 w 1595"/>
                  <a:gd name="T57" fmla="*/ 174 h 361"/>
                  <a:gd name="T58" fmla="*/ 1435 w 1595"/>
                  <a:gd name="T59" fmla="*/ 179 h 361"/>
                  <a:gd name="T60" fmla="*/ 1446 w 1595"/>
                  <a:gd name="T61" fmla="*/ 201 h 361"/>
                  <a:gd name="T62" fmla="*/ 1510 w 1595"/>
                  <a:gd name="T63" fmla="*/ 222 h 361"/>
                  <a:gd name="T64" fmla="*/ 1595 w 1595"/>
                  <a:gd name="T65" fmla="*/ 195 h 361"/>
                  <a:gd name="T66" fmla="*/ 1531 w 1595"/>
                  <a:gd name="T67" fmla="*/ 131 h 361"/>
                  <a:gd name="T68" fmla="*/ 1440 w 1595"/>
                  <a:gd name="T69" fmla="*/ 99 h 361"/>
                  <a:gd name="T70" fmla="*/ 1275 w 1595"/>
                  <a:gd name="T71" fmla="*/ 62 h 361"/>
                  <a:gd name="T72" fmla="*/ 1206 w 1595"/>
                  <a:gd name="T73" fmla="*/ 51 h 361"/>
                  <a:gd name="T74" fmla="*/ 939 w 1595"/>
                  <a:gd name="T75" fmla="*/ 35 h 361"/>
                  <a:gd name="T76" fmla="*/ 726 w 1595"/>
                  <a:gd name="T77" fmla="*/ 46 h 361"/>
                  <a:gd name="T78" fmla="*/ 656 w 1595"/>
                  <a:gd name="T79" fmla="*/ 73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95" h="361">
                    <a:moveTo>
                      <a:pt x="763" y="57"/>
                    </a:moveTo>
                    <a:cubicBezTo>
                      <a:pt x="707" y="70"/>
                      <a:pt x="654" y="74"/>
                      <a:pt x="598" y="78"/>
                    </a:cubicBezTo>
                    <a:cubicBezTo>
                      <a:pt x="566" y="99"/>
                      <a:pt x="594" y="83"/>
                      <a:pt x="534" y="94"/>
                    </a:cubicBezTo>
                    <a:cubicBezTo>
                      <a:pt x="425" y="112"/>
                      <a:pt x="325" y="126"/>
                      <a:pt x="214" y="131"/>
                    </a:cubicBezTo>
                    <a:cubicBezTo>
                      <a:pt x="173" y="135"/>
                      <a:pt x="139" y="138"/>
                      <a:pt x="102" y="153"/>
                    </a:cubicBezTo>
                    <a:cubicBezTo>
                      <a:pt x="70" y="198"/>
                      <a:pt x="46" y="249"/>
                      <a:pt x="0" y="281"/>
                    </a:cubicBezTo>
                    <a:cubicBezTo>
                      <a:pt x="7" y="347"/>
                      <a:pt x="1" y="341"/>
                      <a:pt x="54" y="361"/>
                    </a:cubicBezTo>
                    <a:cubicBezTo>
                      <a:pt x="71" y="354"/>
                      <a:pt x="87" y="351"/>
                      <a:pt x="102" y="339"/>
                    </a:cubicBezTo>
                    <a:cubicBezTo>
                      <a:pt x="120" y="323"/>
                      <a:pt x="121" y="309"/>
                      <a:pt x="144" y="302"/>
                    </a:cubicBezTo>
                    <a:cubicBezTo>
                      <a:pt x="163" y="273"/>
                      <a:pt x="204" y="260"/>
                      <a:pt x="235" y="243"/>
                    </a:cubicBezTo>
                    <a:cubicBezTo>
                      <a:pt x="246" y="236"/>
                      <a:pt x="254" y="225"/>
                      <a:pt x="267" y="222"/>
                    </a:cubicBezTo>
                    <a:cubicBezTo>
                      <a:pt x="279" y="218"/>
                      <a:pt x="304" y="211"/>
                      <a:pt x="304" y="211"/>
                    </a:cubicBezTo>
                    <a:cubicBezTo>
                      <a:pt x="328" y="195"/>
                      <a:pt x="356" y="192"/>
                      <a:pt x="384" y="185"/>
                    </a:cubicBezTo>
                    <a:cubicBezTo>
                      <a:pt x="404" y="186"/>
                      <a:pt x="471" y="182"/>
                      <a:pt x="475" y="201"/>
                    </a:cubicBezTo>
                    <a:cubicBezTo>
                      <a:pt x="480" y="225"/>
                      <a:pt x="470" y="239"/>
                      <a:pt x="464" y="259"/>
                    </a:cubicBezTo>
                    <a:cubicBezTo>
                      <a:pt x="460" y="269"/>
                      <a:pt x="454" y="291"/>
                      <a:pt x="454" y="291"/>
                    </a:cubicBezTo>
                    <a:cubicBezTo>
                      <a:pt x="464" y="349"/>
                      <a:pt x="489" y="327"/>
                      <a:pt x="555" y="323"/>
                    </a:cubicBezTo>
                    <a:cubicBezTo>
                      <a:pt x="577" y="316"/>
                      <a:pt x="572" y="304"/>
                      <a:pt x="592" y="291"/>
                    </a:cubicBezTo>
                    <a:cubicBezTo>
                      <a:pt x="585" y="269"/>
                      <a:pt x="579" y="260"/>
                      <a:pt x="560" y="249"/>
                    </a:cubicBezTo>
                    <a:cubicBezTo>
                      <a:pt x="556" y="238"/>
                      <a:pt x="540" y="223"/>
                      <a:pt x="550" y="217"/>
                    </a:cubicBezTo>
                    <a:cubicBezTo>
                      <a:pt x="593" y="187"/>
                      <a:pt x="653" y="185"/>
                      <a:pt x="704" y="174"/>
                    </a:cubicBezTo>
                    <a:cubicBezTo>
                      <a:pt x="862" y="176"/>
                      <a:pt x="1021" y="168"/>
                      <a:pt x="1179" y="185"/>
                    </a:cubicBezTo>
                    <a:cubicBezTo>
                      <a:pt x="1185" y="185"/>
                      <a:pt x="1167" y="191"/>
                      <a:pt x="1163" y="195"/>
                    </a:cubicBezTo>
                    <a:cubicBezTo>
                      <a:pt x="1148" y="206"/>
                      <a:pt x="1146" y="212"/>
                      <a:pt x="1136" y="227"/>
                    </a:cubicBezTo>
                    <a:cubicBezTo>
                      <a:pt x="1140" y="253"/>
                      <a:pt x="1136" y="277"/>
                      <a:pt x="1163" y="286"/>
                    </a:cubicBezTo>
                    <a:cubicBezTo>
                      <a:pt x="1193" y="307"/>
                      <a:pt x="1200" y="301"/>
                      <a:pt x="1243" y="297"/>
                    </a:cubicBezTo>
                    <a:cubicBezTo>
                      <a:pt x="1251" y="290"/>
                      <a:pt x="1267" y="282"/>
                      <a:pt x="1270" y="270"/>
                    </a:cubicBezTo>
                    <a:cubicBezTo>
                      <a:pt x="1271" y="262"/>
                      <a:pt x="1253" y="185"/>
                      <a:pt x="1291" y="179"/>
                    </a:cubicBezTo>
                    <a:cubicBezTo>
                      <a:pt x="1313" y="174"/>
                      <a:pt x="1337" y="175"/>
                      <a:pt x="1360" y="174"/>
                    </a:cubicBezTo>
                    <a:cubicBezTo>
                      <a:pt x="1385" y="175"/>
                      <a:pt x="1411" y="171"/>
                      <a:pt x="1435" y="179"/>
                    </a:cubicBezTo>
                    <a:cubicBezTo>
                      <a:pt x="1442" y="181"/>
                      <a:pt x="1440" y="194"/>
                      <a:pt x="1446" y="201"/>
                    </a:cubicBezTo>
                    <a:cubicBezTo>
                      <a:pt x="1459" y="217"/>
                      <a:pt x="1492" y="219"/>
                      <a:pt x="1510" y="222"/>
                    </a:cubicBezTo>
                    <a:cubicBezTo>
                      <a:pt x="1545" y="219"/>
                      <a:pt x="1583" y="230"/>
                      <a:pt x="1595" y="195"/>
                    </a:cubicBezTo>
                    <a:cubicBezTo>
                      <a:pt x="1587" y="154"/>
                      <a:pt x="1568" y="144"/>
                      <a:pt x="1531" y="131"/>
                    </a:cubicBezTo>
                    <a:cubicBezTo>
                      <a:pt x="1510" y="101"/>
                      <a:pt x="1473" y="103"/>
                      <a:pt x="1440" y="99"/>
                    </a:cubicBezTo>
                    <a:cubicBezTo>
                      <a:pt x="1392" y="69"/>
                      <a:pt x="1328" y="69"/>
                      <a:pt x="1275" y="62"/>
                    </a:cubicBezTo>
                    <a:cubicBezTo>
                      <a:pt x="1251" y="58"/>
                      <a:pt x="1206" y="51"/>
                      <a:pt x="1206" y="51"/>
                    </a:cubicBezTo>
                    <a:cubicBezTo>
                      <a:pt x="1091" y="0"/>
                      <a:pt x="1175" y="29"/>
                      <a:pt x="939" y="35"/>
                    </a:cubicBezTo>
                    <a:cubicBezTo>
                      <a:pt x="868" y="41"/>
                      <a:pt x="796" y="35"/>
                      <a:pt x="726" y="46"/>
                    </a:cubicBezTo>
                    <a:cubicBezTo>
                      <a:pt x="689" y="51"/>
                      <a:pt x="695" y="73"/>
                      <a:pt x="656" y="73"/>
                    </a:cubicBezTo>
                  </a:path>
                </a:pathLst>
              </a:custGeom>
              <a:solidFill>
                <a:srgbClr val="FFE3E6"/>
              </a:solidFill>
              <a:ln w="9525" cap="flat" cmpd="sng">
                <a:solidFill>
                  <a:srgbClr val="00206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4376811" eaLnBrk="0" fontAlgn="base" hangingPunct="0">
                  <a:spcBef>
                    <a:spcPct val="0"/>
                  </a:spcBef>
                  <a:spcAft>
                    <a:spcPct val="0"/>
                  </a:spcAft>
                  <a:defRPr/>
                </a:pPr>
                <a:endParaRPr lang="fr-FR" sz="1400" kern="0">
                  <a:solidFill>
                    <a:srgbClr val="000000"/>
                  </a:solidFill>
                  <a:latin typeface="Arial" panose="020B0604020202020204" pitchFamily="34" charset="0"/>
                  <a:cs typeface="Arial" panose="020B0604020202020204" pitchFamily="34" charset="0"/>
                </a:endParaRPr>
              </a:p>
            </p:txBody>
          </p:sp>
          <p:sp>
            <p:nvSpPr>
              <p:cNvPr id="62" name="Freeform 64"/>
              <p:cNvSpPr>
                <a:spLocks/>
              </p:cNvSpPr>
              <p:nvPr/>
            </p:nvSpPr>
            <p:spPr bwMode="auto">
              <a:xfrm>
                <a:off x="1391143" y="952022"/>
                <a:ext cx="2809200" cy="612687"/>
              </a:xfrm>
              <a:custGeom>
                <a:avLst/>
                <a:gdLst>
                  <a:gd name="T0" fmla="*/ 412 w 2144"/>
                  <a:gd name="T1" fmla="*/ 37 h 634"/>
                  <a:gd name="T2" fmla="*/ 1260 w 2144"/>
                  <a:gd name="T3" fmla="*/ 96 h 634"/>
                  <a:gd name="T4" fmla="*/ 2130 w 2144"/>
                  <a:gd name="T5" fmla="*/ 90 h 634"/>
                  <a:gd name="T6" fmla="*/ 2098 w 2144"/>
                  <a:gd name="T7" fmla="*/ 138 h 634"/>
                  <a:gd name="T8" fmla="*/ 1884 w 2144"/>
                  <a:gd name="T9" fmla="*/ 186 h 634"/>
                  <a:gd name="T10" fmla="*/ 1751 w 2144"/>
                  <a:gd name="T11" fmla="*/ 202 h 634"/>
                  <a:gd name="T12" fmla="*/ 1623 w 2144"/>
                  <a:gd name="T13" fmla="*/ 256 h 634"/>
                  <a:gd name="T14" fmla="*/ 1815 w 2144"/>
                  <a:gd name="T15" fmla="*/ 261 h 634"/>
                  <a:gd name="T16" fmla="*/ 2119 w 2144"/>
                  <a:gd name="T17" fmla="*/ 261 h 634"/>
                  <a:gd name="T18" fmla="*/ 2087 w 2144"/>
                  <a:gd name="T19" fmla="*/ 298 h 634"/>
                  <a:gd name="T20" fmla="*/ 1303 w 2144"/>
                  <a:gd name="T21" fmla="*/ 352 h 634"/>
                  <a:gd name="T22" fmla="*/ 1175 w 2144"/>
                  <a:gd name="T23" fmla="*/ 394 h 634"/>
                  <a:gd name="T24" fmla="*/ 1228 w 2144"/>
                  <a:gd name="T25" fmla="*/ 448 h 634"/>
                  <a:gd name="T26" fmla="*/ 2044 w 2144"/>
                  <a:gd name="T27" fmla="*/ 405 h 634"/>
                  <a:gd name="T28" fmla="*/ 2012 w 2144"/>
                  <a:gd name="T29" fmla="*/ 501 h 634"/>
                  <a:gd name="T30" fmla="*/ 1714 w 2144"/>
                  <a:gd name="T31" fmla="*/ 517 h 634"/>
                  <a:gd name="T32" fmla="*/ 1698 w 2144"/>
                  <a:gd name="T33" fmla="*/ 629 h 634"/>
                  <a:gd name="T34" fmla="*/ 1618 w 2144"/>
                  <a:gd name="T35" fmla="*/ 586 h 634"/>
                  <a:gd name="T36" fmla="*/ 1607 w 2144"/>
                  <a:gd name="T37" fmla="*/ 506 h 634"/>
                  <a:gd name="T38" fmla="*/ 1452 w 2144"/>
                  <a:gd name="T39" fmla="*/ 506 h 634"/>
                  <a:gd name="T40" fmla="*/ 1340 w 2144"/>
                  <a:gd name="T41" fmla="*/ 528 h 634"/>
                  <a:gd name="T42" fmla="*/ 1042 w 2144"/>
                  <a:gd name="T43" fmla="*/ 522 h 634"/>
                  <a:gd name="T44" fmla="*/ 1058 w 2144"/>
                  <a:gd name="T45" fmla="*/ 560 h 634"/>
                  <a:gd name="T46" fmla="*/ 930 w 2144"/>
                  <a:gd name="T47" fmla="*/ 586 h 634"/>
                  <a:gd name="T48" fmla="*/ 978 w 2144"/>
                  <a:gd name="T49" fmla="*/ 512 h 634"/>
                  <a:gd name="T50" fmla="*/ 460 w 2144"/>
                  <a:gd name="T51" fmla="*/ 464 h 634"/>
                  <a:gd name="T52" fmla="*/ 55 w 2144"/>
                  <a:gd name="T53" fmla="*/ 469 h 634"/>
                  <a:gd name="T54" fmla="*/ 44 w 2144"/>
                  <a:gd name="T55" fmla="*/ 384 h 634"/>
                  <a:gd name="T56" fmla="*/ 327 w 2144"/>
                  <a:gd name="T57" fmla="*/ 384 h 634"/>
                  <a:gd name="T58" fmla="*/ 439 w 2144"/>
                  <a:gd name="T59" fmla="*/ 357 h 634"/>
                  <a:gd name="T60" fmla="*/ 684 w 2144"/>
                  <a:gd name="T61" fmla="*/ 426 h 634"/>
                  <a:gd name="T62" fmla="*/ 1052 w 2144"/>
                  <a:gd name="T63" fmla="*/ 437 h 634"/>
                  <a:gd name="T64" fmla="*/ 988 w 2144"/>
                  <a:gd name="T65" fmla="*/ 384 h 634"/>
                  <a:gd name="T66" fmla="*/ 663 w 2144"/>
                  <a:gd name="T67" fmla="*/ 352 h 634"/>
                  <a:gd name="T68" fmla="*/ 546 w 2144"/>
                  <a:gd name="T69" fmla="*/ 314 h 634"/>
                  <a:gd name="T70" fmla="*/ 498 w 2144"/>
                  <a:gd name="T71" fmla="*/ 298 h 634"/>
                  <a:gd name="T72" fmla="*/ 204 w 2144"/>
                  <a:gd name="T73" fmla="*/ 277 h 634"/>
                  <a:gd name="T74" fmla="*/ 156 w 2144"/>
                  <a:gd name="T75" fmla="*/ 240 h 634"/>
                  <a:gd name="T76" fmla="*/ 167 w 2144"/>
                  <a:gd name="T77" fmla="*/ 192 h 634"/>
                  <a:gd name="T78" fmla="*/ 343 w 2144"/>
                  <a:gd name="T79" fmla="*/ 240 h 634"/>
                  <a:gd name="T80" fmla="*/ 823 w 2144"/>
                  <a:gd name="T81" fmla="*/ 288 h 634"/>
                  <a:gd name="T82" fmla="*/ 1442 w 2144"/>
                  <a:gd name="T83" fmla="*/ 309 h 634"/>
                  <a:gd name="T84" fmla="*/ 1127 w 2144"/>
                  <a:gd name="T85" fmla="*/ 218 h 634"/>
                  <a:gd name="T86" fmla="*/ 295 w 2144"/>
                  <a:gd name="T87" fmla="*/ 112 h 634"/>
                  <a:gd name="T88" fmla="*/ 60 w 2144"/>
                  <a:gd name="T89" fmla="*/ 69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44" h="634">
                    <a:moveTo>
                      <a:pt x="119" y="0"/>
                    </a:moveTo>
                    <a:cubicBezTo>
                      <a:pt x="216" y="15"/>
                      <a:pt x="313" y="29"/>
                      <a:pt x="412" y="37"/>
                    </a:cubicBezTo>
                    <a:cubicBezTo>
                      <a:pt x="507" y="84"/>
                      <a:pt x="617" y="76"/>
                      <a:pt x="722" y="80"/>
                    </a:cubicBezTo>
                    <a:cubicBezTo>
                      <a:pt x="893" y="103"/>
                      <a:pt x="1098" y="93"/>
                      <a:pt x="1260" y="96"/>
                    </a:cubicBezTo>
                    <a:cubicBezTo>
                      <a:pt x="1527" y="123"/>
                      <a:pt x="1788" y="70"/>
                      <a:pt x="2055" y="58"/>
                    </a:cubicBezTo>
                    <a:cubicBezTo>
                      <a:pt x="2090" y="66"/>
                      <a:pt x="2111" y="62"/>
                      <a:pt x="2130" y="90"/>
                    </a:cubicBezTo>
                    <a:cubicBezTo>
                      <a:pt x="2133" y="100"/>
                      <a:pt x="2141" y="117"/>
                      <a:pt x="2130" y="128"/>
                    </a:cubicBezTo>
                    <a:cubicBezTo>
                      <a:pt x="2121" y="135"/>
                      <a:pt x="2108" y="134"/>
                      <a:pt x="2098" y="138"/>
                    </a:cubicBezTo>
                    <a:cubicBezTo>
                      <a:pt x="2072" y="147"/>
                      <a:pt x="2044" y="173"/>
                      <a:pt x="2018" y="176"/>
                    </a:cubicBezTo>
                    <a:cubicBezTo>
                      <a:pt x="1973" y="180"/>
                      <a:pt x="1928" y="182"/>
                      <a:pt x="1884" y="186"/>
                    </a:cubicBezTo>
                    <a:cubicBezTo>
                      <a:pt x="1866" y="187"/>
                      <a:pt x="1848" y="189"/>
                      <a:pt x="1831" y="192"/>
                    </a:cubicBezTo>
                    <a:cubicBezTo>
                      <a:pt x="1732" y="204"/>
                      <a:pt x="1885" y="187"/>
                      <a:pt x="1751" y="202"/>
                    </a:cubicBezTo>
                    <a:cubicBezTo>
                      <a:pt x="1731" y="212"/>
                      <a:pt x="1711" y="214"/>
                      <a:pt x="1692" y="224"/>
                    </a:cubicBezTo>
                    <a:cubicBezTo>
                      <a:pt x="1669" y="235"/>
                      <a:pt x="1647" y="246"/>
                      <a:pt x="1623" y="256"/>
                    </a:cubicBezTo>
                    <a:cubicBezTo>
                      <a:pt x="1629" y="284"/>
                      <a:pt x="1637" y="277"/>
                      <a:pt x="1660" y="293"/>
                    </a:cubicBezTo>
                    <a:cubicBezTo>
                      <a:pt x="1733" y="274"/>
                      <a:pt x="1726" y="266"/>
                      <a:pt x="1815" y="261"/>
                    </a:cubicBezTo>
                    <a:cubicBezTo>
                      <a:pt x="1946" y="227"/>
                      <a:pt x="1860" y="239"/>
                      <a:pt x="2108" y="245"/>
                    </a:cubicBezTo>
                    <a:cubicBezTo>
                      <a:pt x="2111" y="250"/>
                      <a:pt x="2114" y="256"/>
                      <a:pt x="2119" y="261"/>
                    </a:cubicBezTo>
                    <a:cubicBezTo>
                      <a:pt x="2123" y="265"/>
                      <a:pt x="2132" y="266"/>
                      <a:pt x="2135" y="272"/>
                    </a:cubicBezTo>
                    <a:cubicBezTo>
                      <a:pt x="2144" y="295"/>
                      <a:pt x="2094" y="296"/>
                      <a:pt x="2087" y="298"/>
                    </a:cubicBezTo>
                    <a:cubicBezTo>
                      <a:pt x="2047" y="318"/>
                      <a:pt x="2001" y="332"/>
                      <a:pt x="1959" y="346"/>
                    </a:cubicBezTo>
                    <a:cubicBezTo>
                      <a:pt x="1739" y="341"/>
                      <a:pt x="1522" y="340"/>
                      <a:pt x="1303" y="352"/>
                    </a:cubicBezTo>
                    <a:cubicBezTo>
                      <a:pt x="1277" y="357"/>
                      <a:pt x="1252" y="361"/>
                      <a:pt x="1228" y="368"/>
                    </a:cubicBezTo>
                    <a:cubicBezTo>
                      <a:pt x="1189" y="392"/>
                      <a:pt x="1208" y="386"/>
                      <a:pt x="1175" y="394"/>
                    </a:cubicBezTo>
                    <a:cubicBezTo>
                      <a:pt x="1147" y="412"/>
                      <a:pt x="1123" y="421"/>
                      <a:pt x="1090" y="426"/>
                    </a:cubicBezTo>
                    <a:cubicBezTo>
                      <a:pt x="1107" y="482"/>
                      <a:pt x="1177" y="450"/>
                      <a:pt x="1228" y="448"/>
                    </a:cubicBezTo>
                    <a:cubicBezTo>
                      <a:pt x="1476" y="408"/>
                      <a:pt x="1665" y="428"/>
                      <a:pt x="1959" y="426"/>
                    </a:cubicBezTo>
                    <a:cubicBezTo>
                      <a:pt x="1980" y="384"/>
                      <a:pt x="2001" y="394"/>
                      <a:pt x="2044" y="405"/>
                    </a:cubicBezTo>
                    <a:cubicBezTo>
                      <a:pt x="2044" y="407"/>
                      <a:pt x="2055" y="434"/>
                      <a:pt x="2055" y="437"/>
                    </a:cubicBezTo>
                    <a:cubicBezTo>
                      <a:pt x="2051" y="462"/>
                      <a:pt x="2036" y="493"/>
                      <a:pt x="2012" y="501"/>
                    </a:cubicBezTo>
                    <a:cubicBezTo>
                      <a:pt x="1994" y="491"/>
                      <a:pt x="1977" y="481"/>
                      <a:pt x="1959" y="474"/>
                    </a:cubicBezTo>
                    <a:cubicBezTo>
                      <a:pt x="1870" y="479"/>
                      <a:pt x="1797" y="491"/>
                      <a:pt x="1714" y="517"/>
                    </a:cubicBezTo>
                    <a:cubicBezTo>
                      <a:pt x="1704" y="543"/>
                      <a:pt x="1713" y="553"/>
                      <a:pt x="1730" y="576"/>
                    </a:cubicBezTo>
                    <a:cubicBezTo>
                      <a:pt x="1739" y="607"/>
                      <a:pt x="1727" y="619"/>
                      <a:pt x="1698" y="629"/>
                    </a:cubicBezTo>
                    <a:cubicBezTo>
                      <a:pt x="1655" y="625"/>
                      <a:pt x="1634" y="634"/>
                      <a:pt x="1612" y="602"/>
                    </a:cubicBezTo>
                    <a:cubicBezTo>
                      <a:pt x="1614" y="596"/>
                      <a:pt x="1613" y="589"/>
                      <a:pt x="1618" y="586"/>
                    </a:cubicBezTo>
                    <a:cubicBezTo>
                      <a:pt x="1627" y="577"/>
                      <a:pt x="1650" y="565"/>
                      <a:pt x="1650" y="565"/>
                    </a:cubicBezTo>
                    <a:cubicBezTo>
                      <a:pt x="1641" y="517"/>
                      <a:pt x="1648" y="521"/>
                      <a:pt x="1607" y="506"/>
                    </a:cubicBezTo>
                    <a:cubicBezTo>
                      <a:pt x="1603" y="500"/>
                      <a:pt x="1602" y="490"/>
                      <a:pt x="1596" y="490"/>
                    </a:cubicBezTo>
                    <a:cubicBezTo>
                      <a:pt x="1566" y="486"/>
                      <a:pt x="1483" y="503"/>
                      <a:pt x="1452" y="506"/>
                    </a:cubicBezTo>
                    <a:cubicBezTo>
                      <a:pt x="1432" y="525"/>
                      <a:pt x="1413" y="540"/>
                      <a:pt x="1388" y="549"/>
                    </a:cubicBezTo>
                    <a:cubicBezTo>
                      <a:pt x="1370" y="543"/>
                      <a:pt x="1355" y="537"/>
                      <a:pt x="1340" y="528"/>
                    </a:cubicBezTo>
                    <a:cubicBezTo>
                      <a:pt x="1332" y="505"/>
                      <a:pt x="1316" y="503"/>
                      <a:pt x="1298" y="490"/>
                    </a:cubicBezTo>
                    <a:cubicBezTo>
                      <a:pt x="1212" y="500"/>
                      <a:pt x="1129" y="516"/>
                      <a:pt x="1042" y="522"/>
                    </a:cubicBezTo>
                    <a:cubicBezTo>
                      <a:pt x="1043" y="529"/>
                      <a:pt x="1044" y="537"/>
                      <a:pt x="1047" y="544"/>
                    </a:cubicBezTo>
                    <a:cubicBezTo>
                      <a:pt x="1049" y="549"/>
                      <a:pt x="1057" y="553"/>
                      <a:pt x="1058" y="560"/>
                    </a:cubicBezTo>
                    <a:cubicBezTo>
                      <a:pt x="1062" y="588"/>
                      <a:pt x="1000" y="597"/>
                      <a:pt x="983" y="602"/>
                    </a:cubicBezTo>
                    <a:cubicBezTo>
                      <a:pt x="981" y="601"/>
                      <a:pt x="932" y="597"/>
                      <a:pt x="930" y="586"/>
                    </a:cubicBezTo>
                    <a:cubicBezTo>
                      <a:pt x="921" y="549"/>
                      <a:pt x="936" y="550"/>
                      <a:pt x="956" y="544"/>
                    </a:cubicBezTo>
                    <a:cubicBezTo>
                      <a:pt x="963" y="533"/>
                      <a:pt x="990" y="516"/>
                      <a:pt x="978" y="512"/>
                    </a:cubicBezTo>
                    <a:cubicBezTo>
                      <a:pt x="892" y="479"/>
                      <a:pt x="875" y="494"/>
                      <a:pt x="748" y="490"/>
                    </a:cubicBezTo>
                    <a:cubicBezTo>
                      <a:pt x="653" y="460"/>
                      <a:pt x="560" y="466"/>
                      <a:pt x="460" y="464"/>
                    </a:cubicBezTo>
                    <a:cubicBezTo>
                      <a:pt x="376" y="406"/>
                      <a:pt x="237" y="466"/>
                      <a:pt x="140" y="480"/>
                    </a:cubicBezTo>
                    <a:cubicBezTo>
                      <a:pt x="111" y="477"/>
                      <a:pt x="80" y="481"/>
                      <a:pt x="55" y="469"/>
                    </a:cubicBezTo>
                    <a:cubicBezTo>
                      <a:pt x="43" y="463"/>
                      <a:pt x="23" y="448"/>
                      <a:pt x="23" y="448"/>
                    </a:cubicBezTo>
                    <a:cubicBezTo>
                      <a:pt x="0" y="415"/>
                      <a:pt x="5" y="396"/>
                      <a:pt x="44" y="384"/>
                    </a:cubicBezTo>
                    <a:cubicBezTo>
                      <a:pt x="138" y="388"/>
                      <a:pt x="181" y="395"/>
                      <a:pt x="263" y="421"/>
                    </a:cubicBezTo>
                    <a:cubicBezTo>
                      <a:pt x="304" y="411"/>
                      <a:pt x="295" y="403"/>
                      <a:pt x="327" y="384"/>
                    </a:cubicBezTo>
                    <a:cubicBezTo>
                      <a:pt x="335" y="355"/>
                      <a:pt x="322" y="360"/>
                      <a:pt x="338" y="330"/>
                    </a:cubicBezTo>
                    <a:cubicBezTo>
                      <a:pt x="372" y="337"/>
                      <a:pt x="405" y="348"/>
                      <a:pt x="439" y="357"/>
                    </a:cubicBezTo>
                    <a:cubicBezTo>
                      <a:pt x="456" y="369"/>
                      <a:pt x="461" y="382"/>
                      <a:pt x="482" y="389"/>
                    </a:cubicBezTo>
                    <a:cubicBezTo>
                      <a:pt x="535" y="425"/>
                      <a:pt x="620" y="420"/>
                      <a:pt x="684" y="426"/>
                    </a:cubicBezTo>
                    <a:cubicBezTo>
                      <a:pt x="751" y="444"/>
                      <a:pt x="822" y="434"/>
                      <a:pt x="892" y="442"/>
                    </a:cubicBezTo>
                    <a:cubicBezTo>
                      <a:pt x="945" y="440"/>
                      <a:pt x="1000" y="449"/>
                      <a:pt x="1052" y="437"/>
                    </a:cubicBezTo>
                    <a:cubicBezTo>
                      <a:pt x="1062" y="434"/>
                      <a:pt x="1051" y="414"/>
                      <a:pt x="1047" y="405"/>
                    </a:cubicBezTo>
                    <a:cubicBezTo>
                      <a:pt x="1039" y="389"/>
                      <a:pt x="1000" y="386"/>
                      <a:pt x="988" y="384"/>
                    </a:cubicBezTo>
                    <a:cubicBezTo>
                      <a:pt x="907" y="353"/>
                      <a:pt x="832" y="370"/>
                      <a:pt x="738" y="368"/>
                    </a:cubicBezTo>
                    <a:cubicBezTo>
                      <a:pt x="711" y="363"/>
                      <a:pt x="688" y="359"/>
                      <a:pt x="663" y="352"/>
                    </a:cubicBezTo>
                    <a:cubicBezTo>
                      <a:pt x="630" y="329"/>
                      <a:pt x="600" y="325"/>
                      <a:pt x="562" y="320"/>
                    </a:cubicBezTo>
                    <a:cubicBezTo>
                      <a:pt x="556" y="318"/>
                      <a:pt x="551" y="315"/>
                      <a:pt x="546" y="314"/>
                    </a:cubicBezTo>
                    <a:cubicBezTo>
                      <a:pt x="535" y="311"/>
                      <a:pt x="524" y="312"/>
                      <a:pt x="514" y="309"/>
                    </a:cubicBezTo>
                    <a:cubicBezTo>
                      <a:pt x="507" y="306"/>
                      <a:pt x="503" y="300"/>
                      <a:pt x="498" y="298"/>
                    </a:cubicBezTo>
                    <a:cubicBezTo>
                      <a:pt x="441" y="274"/>
                      <a:pt x="448" y="278"/>
                      <a:pt x="396" y="272"/>
                    </a:cubicBezTo>
                    <a:cubicBezTo>
                      <a:pt x="328" y="276"/>
                      <a:pt x="272" y="281"/>
                      <a:pt x="204" y="277"/>
                    </a:cubicBezTo>
                    <a:cubicBezTo>
                      <a:pt x="192" y="269"/>
                      <a:pt x="177" y="269"/>
                      <a:pt x="167" y="261"/>
                    </a:cubicBezTo>
                    <a:cubicBezTo>
                      <a:pt x="160" y="256"/>
                      <a:pt x="161" y="245"/>
                      <a:pt x="156" y="240"/>
                    </a:cubicBezTo>
                    <a:cubicBezTo>
                      <a:pt x="146" y="230"/>
                      <a:pt x="124" y="218"/>
                      <a:pt x="124" y="218"/>
                    </a:cubicBezTo>
                    <a:cubicBezTo>
                      <a:pt x="99" y="178"/>
                      <a:pt x="129" y="187"/>
                      <a:pt x="167" y="192"/>
                    </a:cubicBezTo>
                    <a:cubicBezTo>
                      <a:pt x="192" y="199"/>
                      <a:pt x="216" y="207"/>
                      <a:pt x="242" y="213"/>
                    </a:cubicBezTo>
                    <a:cubicBezTo>
                      <a:pt x="293" y="246"/>
                      <a:pt x="261" y="232"/>
                      <a:pt x="343" y="240"/>
                    </a:cubicBezTo>
                    <a:cubicBezTo>
                      <a:pt x="497" y="268"/>
                      <a:pt x="445" y="261"/>
                      <a:pt x="727" y="266"/>
                    </a:cubicBezTo>
                    <a:cubicBezTo>
                      <a:pt x="793" y="272"/>
                      <a:pt x="776" y="278"/>
                      <a:pt x="823" y="288"/>
                    </a:cubicBezTo>
                    <a:cubicBezTo>
                      <a:pt x="888" y="301"/>
                      <a:pt x="954" y="310"/>
                      <a:pt x="1020" y="325"/>
                    </a:cubicBezTo>
                    <a:cubicBezTo>
                      <a:pt x="1177" y="321"/>
                      <a:pt x="1286" y="313"/>
                      <a:pt x="1442" y="309"/>
                    </a:cubicBezTo>
                    <a:cubicBezTo>
                      <a:pt x="1485" y="296"/>
                      <a:pt x="1471" y="308"/>
                      <a:pt x="1490" y="282"/>
                    </a:cubicBezTo>
                    <a:cubicBezTo>
                      <a:pt x="1446" y="166"/>
                      <a:pt x="1152" y="218"/>
                      <a:pt x="1127" y="218"/>
                    </a:cubicBezTo>
                    <a:cubicBezTo>
                      <a:pt x="1020" y="209"/>
                      <a:pt x="917" y="182"/>
                      <a:pt x="812" y="170"/>
                    </a:cubicBezTo>
                    <a:cubicBezTo>
                      <a:pt x="639" y="149"/>
                      <a:pt x="468" y="126"/>
                      <a:pt x="295" y="112"/>
                    </a:cubicBezTo>
                    <a:cubicBezTo>
                      <a:pt x="248" y="103"/>
                      <a:pt x="202" y="97"/>
                      <a:pt x="156" y="90"/>
                    </a:cubicBezTo>
                    <a:cubicBezTo>
                      <a:pt x="121" y="68"/>
                      <a:pt x="108" y="72"/>
                      <a:pt x="60" y="69"/>
                    </a:cubicBezTo>
                    <a:cubicBezTo>
                      <a:pt x="70" y="30"/>
                      <a:pt x="108" y="16"/>
                      <a:pt x="146" y="16"/>
                    </a:cubicBezTo>
                  </a:path>
                </a:pathLst>
              </a:custGeom>
              <a:solidFill>
                <a:srgbClr val="FFFF99"/>
              </a:solidFill>
              <a:ln w="9525" cap="flat" cmpd="sng">
                <a:solidFill>
                  <a:srgbClr val="00206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4376811" eaLnBrk="0" fontAlgn="base" hangingPunct="0">
                  <a:spcBef>
                    <a:spcPct val="0"/>
                  </a:spcBef>
                  <a:spcAft>
                    <a:spcPct val="0"/>
                  </a:spcAft>
                  <a:defRPr/>
                </a:pPr>
                <a:endParaRPr lang="fr-FR" sz="1400" kern="0">
                  <a:solidFill>
                    <a:srgbClr val="000000"/>
                  </a:solidFill>
                  <a:latin typeface="Arial" panose="020B0604020202020204" pitchFamily="34" charset="0"/>
                  <a:cs typeface="Arial" panose="020B0604020202020204" pitchFamily="34" charset="0"/>
                </a:endParaRPr>
              </a:p>
            </p:txBody>
          </p:sp>
          <p:sp>
            <p:nvSpPr>
              <p:cNvPr id="63" name="Freeform 70"/>
              <p:cNvSpPr>
                <a:spLocks/>
              </p:cNvSpPr>
              <p:nvPr/>
            </p:nvSpPr>
            <p:spPr bwMode="auto">
              <a:xfrm>
                <a:off x="2537622" y="1698262"/>
                <a:ext cx="1703340" cy="159712"/>
              </a:xfrm>
              <a:custGeom>
                <a:avLst/>
                <a:gdLst>
                  <a:gd name="T0" fmla="*/ 654 w 1300"/>
                  <a:gd name="T1" fmla="*/ 61 h 215"/>
                  <a:gd name="T2" fmla="*/ 638 w 1300"/>
                  <a:gd name="T3" fmla="*/ 103 h 215"/>
                  <a:gd name="T4" fmla="*/ 569 w 1300"/>
                  <a:gd name="T5" fmla="*/ 119 h 215"/>
                  <a:gd name="T6" fmla="*/ 84 w 1300"/>
                  <a:gd name="T7" fmla="*/ 130 h 215"/>
                  <a:gd name="T8" fmla="*/ 30 w 1300"/>
                  <a:gd name="T9" fmla="*/ 157 h 215"/>
                  <a:gd name="T10" fmla="*/ 89 w 1300"/>
                  <a:gd name="T11" fmla="*/ 210 h 215"/>
                  <a:gd name="T12" fmla="*/ 260 w 1300"/>
                  <a:gd name="T13" fmla="*/ 183 h 215"/>
                  <a:gd name="T14" fmla="*/ 366 w 1300"/>
                  <a:gd name="T15" fmla="*/ 215 h 215"/>
                  <a:gd name="T16" fmla="*/ 590 w 1300"/>
                  <a:gd name="T17" fmla="*/ 210 h 215"/>
                  <a:gd name="T18" fmla="*/ 697 w 1300"/>
                  <a:gd name="T19" fmla="*/ 178 h 215"/>
                  <a:gd name="T20" fmla="*/ 1182 w 1300"/>
                  <a:gd name="T21" fmla="*/ 189 h 215"/>
                  <a:gd name="T22" fmla="*/ 1268 w 1300"/>
                  <a:gd name="T23" fmla="*/ 162 h 215"/>
                  <a:gd name="T24" fmla="*/ 1262 w 1300"/>
                  <a:gd name="T25" fmla="*/ 87 h 215"/>
                  <a:gd name="T26" fmla="*/ 1177 w 1300"/>
                  <a:gd name="T27" fmla="*/ 77 h 215"/>
                  <a:gd name="T28" fmla="*/ 1134 w 1300"/>
                  <a:gd name="T29" fmla="*/ 93 h 215"/>
                  <a:gd name="T30" fmla="*/ 974 w 1300"/>
                  <a:gd name="T31" fmla="*/ 109 h 215"/>
                  <a:gd name="T32" fmla="*/ 830 w 1300"/>
                  <a:gd name="T33" fmla="*/ 114 h 215"/>
                  <a:gd name="T34" fmla="*/ 793 w 1300"/>
                  <a:gd name="T35" fmla="*/ 93 h 215"/>
                  <a:gd name="T36" fmla="*/ 777 w 1300"/>
                  <a:gd name="T37" fmla="*/ 34 h 215"/>
                  <a:gd name="T38" fmla="*/ 676 w 1300"/>
                  <a:gd name="T39" fmla="*/ 18 h 215"/>
                  <a:gd name="T40" fmla="*/ 638 w 1300"/>
                  <a:gd name="T41" fmla="*/ 55 h 215"/>
                  <a:gd name="T42" fmla="*/ 654 w 1300"/>
                  <a:gd name="T43" fmla="*/ 61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00" h="215">
                    <a:moveTo>
                      <a:pt x="654" y="61"/>
                    </a:moveTo>
                    <a:cubicBezTo>
                      <a:pt x="633" y="73"/>
                      <a:pt x="630" y="79"/>
                      <a:pt x="638" y="103"/>
                    </a:cubicBezTo>
                    <a:cubicBezTo>
                      <a:pt x="627" y="147"/>
                      <a:pt x="601" y="135"/>
                      <a:pt x="569" y="119"/>
                    </a:cubicBezTo>
                    <a:cubicBezTo>
                      <a:pt x="407" y="121"/>
                      <a:pt x="231" y="63"/>
                      <a:pt x="84" y="130"/>
                    </a:cubicBezTo>
                    <a:cubicBezTo>
                      <a:pt x="0" y="167"/>
                      <a:pt x="91" y="140"/>
                      <a:pt x="30" y="157"/>
                    </a:cubicBezTo>
                    <a:cubicBezTo>
                      <a:pt x="18" y="195"/>
                      <a:pt x="62" y="195"/>
                      <a:pt x="89" y="210"/>
                    </a:cubicBezTo>
                    <a:cubicBezTo>
                      <a:pt x="164" y="206"/>
                      <a:pt x="197" y="208"/>
                      <a:pt x="260" y="183"/>
                    </a:cubicBezTo>
                    <a:cubicBezTo>
                      <a:pt x="297" y="189"/>
                      <a:pt x="328" y="207"/>
                      <a:pt x="366" y="215"/>
                    </a:cubicBezTo>
                    <a:cubicBezTo>
                      <a:pt x="440" y="213"/>
                      <a:pt x="515" y="213"/>
                      <a:pt x="590" y="210"/>
                    </a:cubicBezTo>
                    <a:cubicBezTo>
                      <a:pt x="625" y="208"/>
                      <a:pt x="661" y="184"/>
                      <a:pt x="697" y="178"/>
                    </a:cubicBezTo>
                    <a:cubicBezTo>
                      <a:pt x="870" y="185"/>
                      <a:pt x="994" y="192"/>
                      <a:pt x="1182" y="189"/>
                    </a:cubicBezTo>
                    <a:cubicBezTo>
                      <a:pt x="1212" y="183"/>
                      <a:pt x="1238" y="171"/>
                      <a:pt x="1268" y="162"/>
                    </a:cubicBezTo>
                    <a:cubicBezTo>
                      <a:pt x="1300" y="139"/>
                      <a:pt x="1300" y="106"/>
                      <a:pt x="1262" y="87"/>
                    </a:cubicBezTo>
                    <a:cubicBezTo>
                      <a:pt x="1239" y="51"/>
                      <a:pt x="1254" y="64"/>
                      <a:pt x="1177" y="77"/>
                    </a:cubicBezTo>
                    <a:cubicBezTo>
                      <a:pt x="1161" y="79"/>
                      <a:pt x="1149" y="90"/>
                      <a:pt x="1134" y="93"/>
                    </a:cubicBezTo>
                    <a:cubicBezTo>
                      <a:pt x="1081" y="102"/>
                      <a:pt x="1027" y="105"/>
                      <a:pt x="974" y="109"/>
                    </a:cubicBezTo>
                    <a:cubicBezTo>
                      <a:pt x="926" y="111"/>
                      <a:pt x="878" y="112"/>
                      <a:pt x="830" y="114"/>
                    </a:cubicBezTo>
                    <a:cubicBezTo>
                      <a:pt x="724" y="106"/>
                      <a:pt x="755" y="116"/>
                      <a:pt x="793" y="93"/>
                    </a:cubicBezTo>
                    <a:cubicBezTo>
                      <a:pt x="801" y="66"/>
                      <a:pt x="800" y="49"/>
                      <a:pt x="777" y="34"/>
                    </a:cubicBezTo>
                    <a:cubicBezTo>
                      <a:pt x="753" y="0"/>
                      <a:pt x="711" y="13"/>
                      <a:pt x="676" y="18"/>
                    </a:cubicBezTo>
                    <a:cubicBezTo>
                      <a:pt x="654" y="24"/>
                      <a:pt x="645" y="33"/>
                      <a:pt x="638" y="55"/>
                    </a:cubicBezTo>
                    <a:cubicBezTo>
                      <a:pt x="645" y="83"/>
                      <a:pt x="639" y="83"/>
                      <a:pt x="654" y="61"/>
                    </a:cubicBezTo>
                    <a:close/>
                  </a:path>
                </a:pathLst>
              </a:custGeom>
              <a:solidFill>
                <a:srgbClr val="FFE3E6"/>
              </a:solidFill>
              <a:ln w="9525" cap="flat" cmpd="sng">
                <a:solidFill>
                  <a:srgbClr val="00206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4376811" eaLnBrk="0" fontAlgn="base" hangingPunct="0">
                  <a:spcBef>
                    <a:spcPct val="0"/>
                  </a:spcBef>
                  <a:spcAft>
                    <a:spcPct val="0"/>
                  </a:spcAft>
                  <a:defRPr/>
                </a:pPr>
                <a:endParaRPr lang="fr-FR" sz="1400" kern="0">
                  <a:solidFill>
                    <a:srgbClr val="000000"/>
                  </a:solidFill>
                  <a:latin typeface="Arial" panose="020B0604020202020204" pitchFamily="34" charset="0"/>
                  <a:cs typeface="Arial" panose="020B0604020202020204" pitchFamily="34" charset="0"/>
                </a:endParaRPr>
              </a:p>
            </p:txBody>
          </p:sp>
          <p:sp>
            <p:nvSpPr>
              <p:cNvPr id="64" name="Freeform 72"/>
              <p:cNvSpPr>
                <a:spLocks/>
              </p:cNvSpPr>
              <p:nvPr/>
            </p:nvSpPr>
            <p:spPr bwMode="auto">
              <a:xfrm>
                <a:off x="1670229" y="1926815"/>
                <a:ext cx="2572043" cy="133552"/>
              </a:xfrm>
              <a:custGeom>
                <a:avLst/>
                <a:gdLst>
                  <a:gd name="T0" fmla="*/ 283 w 1963"/>
                  <a:gd name="T1" fmla="*/ 118 h 246"/>
                  <a:gd name="T2" fmla="*/ 21 w 1963"/>
                  <a:gd name="T3" fmla="*/ 161 h 246"/>
                  <a:gd name="T4" fmla="*/ 43 w 1963"/>
                  <a:gd name="T5" fmla="*/ 209 h 246"/>
                  <a:gd name="T6" fmla="*/ 443 w 1963"/>
                  <a:gd name="T7" fmla="*/ 214 h 246"/>
                  <a:gd name="T8" fmla="*/ 560 w 1963"/>
                  <a:gd name="T9" fmla="*/ 246 h 246"/>
                  <a:gd name="T10" fmla="*/ 800 w 1963"/>
                  <a:gd name="T11" fmla="*/ 225 h 246"/>
                  <a:gd name="T12" fmla="*/ 859 w 1963"/>
                  <a:gd name="T13" fmla="*/ 209 h 246"/>
                  <a:gd name="T14" fmla="*/ 1397 w 1963"/>
                  <a:gd name="T15" fmla="*/ 193 h 246"/>
                  <a:gd name="T16" fmla="*/ 1813 w 1963"/>
                  <a:gd name="T17" fmla="*/ 171 h 246"/>
                  <a:gd name="T18" fmla="*/ 1925 w 1963"/>
                  <a:gd name="T19" fmla="*/ 145 h 246"/>
                  <a:gd name="T20" fmla="*/ 1963 w 1963"/>
                  <a:gd name="T21" fmla="*/ 113 h 246"/>
                  <a:gd name="T22" fmla="*/ 1669 w 1963"/>
                  <a:gd name="T23" fmla="*/ 91 h 246"/>
                  <a:gd name="T24" fmla="*/ 1472 w 1963"/>
                  <a:gd name="T25" fmla="*/ 118 h 246"/>
                  <a:gd name="T26" fmla="*/ 949 w 1963"/>
                  <a:gd name="T27" fmla="*/ 123 h 246"/>
                  <a:gd name="T28" fmla="*/ 752 w 1963"/>
                  <a:gd name="T29" fmla="*/ 113 h 246"/>
                  <a:gd name="T30" fmla="*/ 635 w 1963"/>
                  <a:gd name="T31" fmla="*/ 81 h 246"/>
                  <a:gd name="T32" fmla="*/ 485 w 1963"/>
                  <a:gd name="T33" fmla="*/ 86 h 246"/>
                  <a:gd name="T34" fmla="*/ 395 w 1963"/>
                  <a:gd name="T35" fmla="*/ 107 h 246"/>
                  <a:gd name="T36" fmla="*/ 309 w 1963"/>
                  <a:gd name="T37" fmla="*/ 113 h 246"/>
                  <a:gd name="T38" fmla="*/ 240 w 1963"/>
                  <a:gd name="T39" fmla="*/ 123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63" h="246">
                    <a:moveTo>
                      <a:pt x="283" y="118"/>
                    </a:moveTo>
                    <a:cubicBezTo>
                      <a:pt x="196" y="123"/>
                      <a:pt x="103" y="130"/>
                      <a:pt x="21" y="161"/>
                    </a:cubicBezTo>
                    <a:cubicBezTo>
                      <a:pt x="7" y="202"/>
                      <a:pt x="0" y="193"/>
                      <a:pt x="43" y="209"/>
                    </a:cubicBezTo>
                    <a:cubicBezTo>
                      <a:pt x="176" y="201"/>
                      <a:pt x="309" y="198"/>
                      <a:pt x="443" y="214"/>
                    </a:cubicBezTo>
                    <a:cubicBezTo>
                      <a:pt x="481" y="225"/>
                      <a:pt x="520" y="236"/>
                      <a:pt x="560" y="246"/>
                    </a:cubicBezTo>
                    <a:cubicBezTo>
                      <a:pt x="639" y="238"/>
                      <a:pt x="720" y="233"/>
                      <a:pt x="800" y="225"/>
                    </a:cubicBezTo>
                    <a:cubicBezTo>
                      <a:pt x="819" y="217"/>
                      <a:pt x="839" y="215"/>
                      <a:pt x="859" y="209"/>
                    </a:cubicBezTo>
                    <a:cubicBezTo>
                      <a:pt x="927" y="161"/>
                      <a:pt x="1319" y="191"/>
                      <a:pt x="1397" y="193"/>
                    </a:cubicBezTo>
                    <a:cubicBezTo>
                      <a:pt x="1548" y="189"/>
                      <a:pt x="1670" y="192"/>
                      <a:pt x="1813" y="171"/>
                    </a:cubicBezTo>
                    <a:cubicBezTo>
                      <a:pt x="1845" y="150"/>
                      <a:pt x="1887" y="150"/>
                      <a:pt x="1925" y="145"/>
                    </a:cubicBezTo>
                    <a:cubicBezTo>
                      <a:pt x="1945" y="137"/>
                      <a:pt x="1955" y="134"/>
                      <a:pt x="1963" y="113"/>
                    </a:cubicBezTo>
                    <a:cubicBezTo>
                      <a:pt x="1941" y="0"/>
                      <a:pt x="1762" y="83"/>
                      <a:pt x="1669" y="91"/>
                    </a:cubicBezTo>
                    <a:cubicBezTo>
                      <a:pt x="1602" y="106"/>
                      <a:pt x="1540" y="113"/>
                      <a:pt x="1472" y="118"/>
                    </a:cubicBezTo>
                    <a:cubicBezTo>
                      <a:pt x="1295" y="114"/>
                      <a:pt x="1124" y="115"/>
                      <a:pt x="949" y="123"/>
                    </a:cubicBezTo>
                    <a:cubicBezTo>
                      <a:pt x="933" y="122"/>
                      <a:pt x="803" y="122"/>
                      <a:pt x="752" y="113"/>
                    </a:cubicBezTo>
                    <a:cubicBezTo>
                      <a:pt x="709" y="105"/>
                      <a:pt x="680" y="85"/>
                      <a:pt x="635" y="81"/>
                    </a:cubicBezTo>
                    <a:cubicBezTo>
                      <a:pt x="585" y="82"/>
                      <a:pt x="534" y="83"/>
                      <a:pt x="485" y="86"/>
                    </a:cubicBezTo>
                    <a:cubicBezTo>
                      <a:pt x="454" y="87"/>
                      <a:pt x="425" y="103"/>
                      <a:pt x="395" y="107"/>
                    </a:cubicBezTo>
                    <a:cubicBezTo>
                      <a:pt x="366" y="109"/>
                      <a:pt x="337" y="111"/>
                      <a:pt x="309" y="113"/>
                    </a:cubicBezTo>
                    <a:cubicBezTo>
                      <a:pt x="243" y="123"/>
                      <a:pt x="266" y="123"/>
                      <a:pt x="240" y="123"/>
                    </a:cubicBezTo>
                  </a:path>
                </a:pathLst>
              </a:custGeom>
              <a:solidFill>
                <a:srgbClr val="FFE3E6"/>
              </a:solidFill>
              <a:ln w="9525" cap="flat" cmpd="sng">
                <a:solidFill>
                  <a:srgbClr val="00206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4376811" eaLnBrk="0" fontAlgn="base" hangingPunct="0">
                  <a:spcBef>
                    <a:spcPct val="0"/>
                  </a:spcBef>
                  <a:spcAft>
                    <a:spcPct val="0"/>
                  </a:spcAft>
                  <a:defRPr/>
                </a:pPr>
                <a:endParaRPr lang="fr-FR" sz="1400" kern="0">
                  <a:solidFill>
                    <a:srgbClr val="000000"/>
                  </a:solidFill>
                  <a:latin typeface="Arial" panose="020B0604020202020204" pitchFamily="34" charset="0"/>
                  <a:cs typeface="Arial" panose="020B0604020202020204" pitchFamily="34" charset="0"/>
                </a:endParaRPr>
              </a:p>
            </p:txBody>
          </p:sp>
          <p:sp>
            <p:nvSpPr>
              <p:cNvPr id="65" name="Freeform 65"/>
              <p:cNvSpPr>
                <a:spLocks/>
              </p:cNvSpPr>
              <p:nvPr/>
            </p:nvSpPr>
            <p:spPr bwMode="auto">
              <a:xfrm>
                <a:off x="1384592" y="1440796"/>
                <a:ext cx="247640" cy="184495"/>
              </a:xfrm>
              <a:custGeom>
                <a:avLst/>
                <a:gdLst>
                  <a:gd name="T0" fmla="*/ 134 w 189"/>
                  <a:gd name="T1" fmla="*/ 103 h 156"/>
                  <a:gd name="T2" fmla="*/ 166 w 189"/>
                  <a:gd name="T3" fmla="*/ 98 h 156"/>
                  <a:gd name="T4" fmla="*/ 160 w 189"/>
                  <a:gd name="T5" fmla="*/ 23 h 156"/>
                  <a:gd name="T6" fmla="*/ 139 w 189"/>
                  <a:gd name="T7" fmla="*/ 18 h 156"/>
                  <a:gd name="T8" fmla="*/ 59 w 189"/>
                  <a:gd name="T9" fmla="*/ 7 h 156"/>
                  <a:gd name="T10" fmla="*/ 11 w 189"/>
                  <a:gd name="T11" fmla="*/ 44 h 156"/>
                  <a:gd name="T12" fmla="*/ 43 w 189"/>
                  <a:gd name="T13" fmla="*/ 156 h 156"/>
                  <a:gd name="T14" fmla="*/ 91 w 189"/>
                  <a:gd name="T15" fmla="*/ 151 h 156"/>
                  <a:gd name="T16" fmla="*/ 123 w 189"/>
                  <a:gd name="T17" fmla="*/ 130 h 156"/>
                  <a:gd name="T18" fmla="*/ 134 w 189"/>
                  <a:gd name="T19" fmla="*/ 114 h 156"/>
                  <a:gd name="T20" fmla="*/ 150 w 189"/>
                  <a:gd name="T21" fmla="*/ 108 h 156"/>
                  <a:gd name="T22" fmla="*/ 155 w 189"/>
                  <a:gd name="T23" fmla="*/ 92 h 156"/>
                  <a:gd name="T24" fmla="*/ 134 w 189"/>
                  <a:gd name="T25" fmla="*/ 103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9" h="156">
                    <a:moveTo>
                      <a:pt x="134" y="103"/>
                    </a:moveTo>
                    <a:cubicBezTo>
                      <a:pt x="144" y="101"/>
                      <a:pt x="156" y="102"/>
                      <a:pt x="166" y="98"/>
                    </a:cubicBezTo>
                    <a:cubicBezTo>
                      <a:pt x="189" y="86"/>
                      <a:pt x="178" y="34"/>
                      <a:pt x="160" y="23"/>
                    </a:cubicBezTo>
                    <a:cubicBezTo>
                      <a:pt x="153" y="19"/>
                      <a:pt x="146" y="19"/>
                      <a:pt x="139" y="18"/>
                    </a:cubicBezTo>
                    <a:cubicBezTo>
                      <a:pt x="104" y="0"/>
                      <a:pt x="101" y="2"/>
                      <a:pt x="59" y="7"/>
                    </a:cubicBezTo>
                    <a:cubicBezTo>
                      <a:pt x="40" y="25"/>
                      <a:pt x="37" y="37"/>
                      <a:pt x="11" y="44"/>
                    </a:cubicBezTo>
                    <a:cubicBezTo>
                      <a:pt x="0" y="77"/>
                      <a:pt x="3" y="143"/>
                      <a:pt x="43" y="156"/>
                    </a:cubicBezTo>
                    <a:cubicBezTo>
                      <a:pt x="59" y="154"/>
                      <a:pt x="75" y="155"/>
                      <a:pt x="91" y="151"/>
                    </a:cubicBezTo>
                    <a:cubicBezTo>
                      <a:pt x="103" y="147"/>
                      <a:pt x="123" y="130"/>
                      <a:pt x="123" y="130"/>
                    </a:cubicBezTo>
                    <a:cubicBezTo>
                      <a:pt x="126" y="124"/>
                      <a:pt x="128" y="118"/>
                      <a:pt x="134" y="114"/>
                    </a:cubicBezTo>
                    <a:cubicBezTo>
                      <a:pt x="138" y="110"/>
                      <a:pt x="146" y="112"/>
                      <a:pt x="150" y="108"/>
                    </a:cubicBezTo>
                    <a:cubicBezTo>
                      <a:pt x="153" y="103"/>
                      <a:pt x="160" y="93"/>
                      <a:pt x="155" y="92"/>
                    </a:cubicBezTo>
                    <a:cubicBezTo>
                      <a:pt x="147" y="89"/>
                      <a:pt x="141" y="99"/>
                      <a:pt x="134" y="103"/>
                    </a:cubicBezTo>
                    <a:close/>
                  </a:path>
                </a:pathLst>
              </a:custGeom>
              <a:solidFill>
                <a:srgbClr val="FFFF99"/>
              </a:solidFill>
              <a:ln w="9525" cap="flat" cmpd="sng">
                <a:solidFill>
                  <a:sysClr val="window" lastClr="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4376811" eaLnBrk="0" fontAlgn="base" hangingPunct="0">
                  <a:spcBef>
                    <a:spcPct val="0"/>
                  </a:spcBef>
                  <a:spcAft>
                    <a:spcPct val="0"/>
                  </a:spcAft>
                  <a:defRPr/>
                </a:pPr>
                <a:endParaRPr lang="fr-FR" sz="1400" kern="0">
                  <a:solidFill>
                    <a:srgbClr val="000000"/>
                  </a:solidFill>
                  <a:latin typeface="Arial" panose="020B0604020202020204" pitchFamily="34" charset="0"/>
                  <a:cs typeface="Arial" panose="020B0604020202020204" pitchFamily="34" charset="0"/>
                </a:endParaRPr>
              </a:p>
            </p:txBody>
          </p:sp>
          <p:sp>
            <p:nvSpPr>
              <p:cNvPr id="66" name="Freeform 66"/>
              <p:cNvSpPr>
                <a:spLocks/>
              </p:cNvSpPr>
              <p:nvPr/>
            </p:nvSpPr>
            <p:spPr bwMode="auto">
              <a:xfrm>
                <a:off x="1726570" y="1416013"/>
                <a:ext cx="247640" cy="183118"/>
              </a:xfrm>
              <a:custGeom>
                <a:avLst/>
                <a:gdLst>
                  <a:gd name="T0" fmla="*/ 134 w 189"/>
                  <a:gd name="T1" fmla="*/ 103 h 156"/>
                  <a:gd name="T2" fmla="*/ 166 w 189"/>
                  <a:gd name="T3" fmla="*/ 98 h 156"/>
                  <a:gd name="T4" fmla="*/ 160 w 189"/>
                  <a:gd name="T5" fmla="*/ 23 h 156"/>
                  <a:gd name="T6" fmla="*/ 139 w 189"/>
                  <a:gd name="T7" fmla="*/ 18 h 156"/>
                  <a:gd name="T8" fmla="*/ 59 w 189"/>
                  <a:gd name="T9" fmla="*/ 7 h 156"/>
                  <a:gd name="T10" fmla="*/ 11 w 189"/>
                  <a:gd name="T11" fmla="*/ 44 h 156"/>
                  <a:gd name="T12" fmla="*/ 43 w 189"/>
                  <a:gd name="T13" fmla="*/ 156 h 156"/>
                  <a:gd name="T14" fmla="*/ 91 w 189"/>
                  <a:gd name="T15" fmla="*/ 151 h 156"/>
                  <a:gd name="T16" fmla="*/ 123 w 189"/>
                  <a:gd name="T17" fmla="*/ 130 h 156"/>
                  <a:gd name="T18" fmla="*/ 134 w 189"/>
                  <a:gd name="T19" fmla="*/ 114 h 156"/>
                  <a:gd name="T20" fmla="*/ 150 w 189"/>
                  <a:gd name="T21" fmla="*/ 108 h 156"/>
                  <a:gd name="T22" fmla="*/ 155 w 189"/>
                  <a:gd name="T23" fmla="*/ 92 h 156"/>
                  <a:gd name="T24" fmla="*/ 134 w 189"/>
                  <a:gd name="T25" fmla="*/ 103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9" h="156">
                    <a:moveTo>
                      <a:pt x="134" y="103"/>
                    </a:moveTo>
                    <a:cubicBezTo>
                      <a:pt x="144" y="101"/>
                      <a:pt x="156" y="102"/>
                      <a:pt x="166" y="98"/>
                    </a:cubicBezTo>
                    <a:cubicBezTo>
                      <a:pt x="189" y="86"/>
                      <a:pt x="178" y="34"/>
                      <a:pt x="160" y="23"/>
                    </a:cubicBezTo>
                    <a:cubicBezTo>
                      <a:pt x="153" y="19"/>
                      <a:pt x="146" y="19"/>
                      <a:pt x="139" y="18"/>
                    </a:cubicBezTo>
                    <a:cubicBezTo>
                      <a:pt x="104" y="0"/>
                      <a:pt x="101" y="2"/>
                      <a:pt x="59" y="7"/>
                    </a:cubicBezTo>
                    <a:cubicBezTo>
                      <a:pt x="40" y="25"/>
                      <a:pt x="37" y="37"/>
                      <a:pt x="11" y="44"/>
                    </a:cubicBezTo>
                    <a:cubicBezTo>
                      <a:pt x="0" y="77"/>
                      <a:pt x="3" y="143"/>
                      <a:pt x="43" y="156"/>
                    </a:cubicBezTo>
                    <a:cubicBezTo>
                      <a:pt x="59" y="154"/>
                      <a:pt x="75" y="155"/>
                      <a:pt x="91" y="151"/>
                    </a:cubicBezTo>
                    <a:cubicBezTo>
                      <a:pt x="103" y="147"/>
                      <a:pt x="123" y="130"/>
                      <a:pt x="123" y="130"/>
                    </a:cubicBezTo>
                    <a:cubicBezTo>
                      <a:pt x="126" y="124"/>
                      <a:pt x="128" y="118"/>
                      <a:pt x="134" y="114"/>
                    </a:cubicBezTo>
                    <a:cubicBezTo>
                      <a:pt x="138" y="110"/>
                      <a:pt x="146" y="112"/>
                      <a:pt x="150" y="108"/>
                    </a:cubicBezTo>
                    <a:cubicBezTo>
                      <a:pt x="153" y="103"/>
                      <a:pt x="160" y="93"/>
                      <a:pt x="155" y="92"/>
                    </a:cubicBezTo>
                    <a:cubicBezTo>
                      <a:pt x="147" y="89"/>
                      <a:pt x="141" y="99"/>
                      <a:pt x="134" y="103"/>
                    </a:cubicBezTo>
                    <a:close/>
                  </a:path>
                </a:pathLst>
              </a:custGeom>
              <a:solidFill>
                <a:srgbClr val="FFFF99"/>
              </a:solidFill>
              <a:ln w="9525" cap="flat" cmpd="sng">
                <a:solidFill>
                  <a:sysClr val="window" lastClr="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4376811" eaLnBrk="0" fontAlgn="base" hangingPunct="0">
                  <a:spcBef>
                    <a:spcPct val="0"/>
                  </a:spcBef>
                  <a:spcAft>
                    <a:spcPct val="0"/>
                  </a:spcAft>
                  <a:defRPr/>
                </a:pPr>
                <a:endParaRPr lang="fr-FR" sz="1400" kern="0">
                  <a:solidFill>
                    <a:srgbClr val="000000"/>
                  </a:solidFill>
                  <a:latin typeface="Arial" panose="020B0604020202020204" pitchFamily="34" charset="0"/>
                  <a:cs typeface="Arial" panose="020B0604020202020204" pitchFamily="34" charset="0"/>
                </a:endParaRPr>
              </a:p>
            </p:txBody>
          </p:sp>
          <p:sp>
            <p:nvSpPr>
              <p:cNvPr id="67" name="Freeform 67"/>
              <p:cNvSpPr>
                <a:spLocks/>
              </p:cNvSpPr>
              <p:nvPr/>
            </p:nvSpPr>
            <p:spPr bwMode="auto">
              <a:xfrm>
                <a:off x="1565408" y="1603261"/>
                <a:ext cx="247640" cy="184495"/>
              </a:xfrm>
              <a:custGeom>
                <a:avLst/>
                <a:gdLst>
                  <a:gd name="T0" fmla="*/ 134 w 189"/>
                  <a:gd name="T1" fmla="*/ 103 h 156"/>
                  <a:gd name="T2" fmla="*/ 166 w 189"/>
                  <a:gd name="T3" fmla="*/ 98 h 156"/>
                  <a:gd name="T4" fmla="*/ 160 w 189"/>
                  <a:gd name="T5" fmla="*/ 23 h 156"/>
                  <a:gd name="T6" fmla="*/ 139 w 189"/>
                  <a:gd name="T7" fmla="*/ 18 h 156"/>
                  <a:gd name="T8" fmla="*/ 59 w 189"/>
                  <a:gd name="T9" fmla="*/ 7 h 156"/>
                  <a:gd name="T10" fmla="*/ 11 w 189"/>
                  <a:gd name="T11" fmla="*/ 44 h 156"/>
                  <a:gd name="T12" fmla="*/ 43 w 189"/>
                  <a:gd name="T13" fmla="*/ 156 h 156"/>
                  <a:gd name="T14" fmla="*/ 91 w 189"/>
                  <a:gd name="T15" fmla="*/ 151 h 156"/>
                  <a:gd name="T16" fmla="*/ 123 w 189"/>
                  <a:gd name="T17" fmla="*/ 130 h 156"/>
                  <a:gd name="T18" fmla="*/ 134 w 189"/>
                  <a:gd name="T19" fmla="*/ 114 h 156"/>
                  <a:gd name="T20" fmla="*/ 150 w 189"/>
                  <a:gd name="T21" fmla="*/ 108 h 156"/>
                  <a:gd name="T22" fmla="*/ 155 w 189"/>
                  <a:gd name="T23" fmla="*/ 92 h 156"/>
                  <a:gd name="T24" fmla="*/ 134 w 189"/>
                  <a:gd name="T25" fmla="*/ 103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9" h="156">
                    <a:moveTo>
                      <a:pt x="134" y="103"/>
                    </a:moveTo>
                    <a:cubicBezTo>
                      <a:pt x="144" y="101"/>
                      <a:pt x="156" y="102"/>
                      <a:pt x="166" y="98"/>
                    </a:cubicBezTo>
                    <a:cubicBezTo>
                      <a:pt x="189" y="86"/>
                      <a:pt x="178" y="34"/>
                      <a:pt x="160" y="23"/>
                    </a:cubicBezTo>
                    <a:cubicBezTo>
                      <a:pt x="153" y="19"/>
                      <a:pt x="146" y="19"/>
                      <a:pt x="139" y="18"/>
                    </a:cubicBezTo>
                    <a:cubicBezTo>
                      <a:pt x="104" y="0"/>
                      <a:pt x="101" y="2"/>
                      <a:pt x="59" y="7"/>
                    </a:cubicBezTo>
                    <a:cubicBezTo>
                      <a:pt x="40" y="25"/>
                      <a:pt x="37" y="37"/>
                      <a:pt x="11" y="44"/>
                    </a:cubicBezTo>
                    <a:cubicBezTo>
                      <a:pt x="0" y="77"/>
                      <a:pt x="3" y="143"/>
                      <a:pt x="43" y="156"/>
                    </a:cubicBezTo>
                    <a:cubicBezTo>
                      <a:pt x="59" y="154"/>
                      <a:pt x="75" y="155"/>
                      <a:pt x="91" y="151"/>
                    </a:cubicBezTo>
                    <a:cubicBezTo>
                      <a:pt x="103" y="147"/>
                      <a:pt x="123" y="130"/>
                      <a:pt x="123" y="130"/>
                    </a:cubicBezTo>
                    <a:cubicBezTo>
                      <a:pt x="126" y="124"/>
                      <a:pt x="128" y="118"/>
                      <a:pt x="134" y="114"/>
                    </a:cubicBezTo>
                    <a:cubicBezTo>
                      <a:pt x="138" y="110"/>
                      <a:pt x="146" y="112"/>
                      <a:pt x="150" y="108"/>
                    </a:cubicBezTo>
                    <a:cubicBezTo>
                      <a:pt x="153" y="103"/>
                      <a:pt x="160" y="93"/>
                      <a:pt x="155" y="92"/>
                    </a:cubicBezTo>
                    <a:cubicBezTo>
                      <a:pt x="147" y="89"/>
                      <a:pt x="141" y="99"/>
                      <a:pt x="134" y="103"/>
                    </a:cubicBezTo>
                    <a:close/>
                  </a:path>
                </a:pathLst>
              </a:custGeom>
              <a:solidFill>
                <a:srgbClr val="FFFF99"/>
              </a:solidFill>
              <a:ln w="9525" cap="flat" cmpd="sng">
                <a:solidFill>
                  <a:sysClr val="window" lastClr="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4376811" eaLnBrk="0" fontAlgn="base" hangingPunct="0">
                  <a:spcBef>
                    <a:spcPct val="0"/>
                  </a:spcBef>
                  <a:spcAft>
                    <a:spcPct val="0"/>
                  </a:spcAft>
                  <a:defRPr/>
                </a:pPr>
                <a:endParaRPr lang="fr-FR" sz="1400" kern="0">
                  <a:solidFill>
                    <a:srgbClr val="000000"/>
                  </a:solidFill>
                  <a:latin typeface="Arial" panose="020B0604020202020204" pitchFamily="34" charset="0"/>
                  <a:cs typeface="Arial" panose="020B0604020202020204" pitchFamily="34" charset="0"/>
                </a:endParaRPr>
              </a:p>
            </p:txBody>
          </p:sp>
          <p:sp>
            <p:nvSpPr>
              <p:cNvPr id="68" name="Freeform 68"/>
              <p:cNvSpPr>
                <a:spLocks/>
              </p:cNvSpPr>
              <p:nvPr/>
            </p:nvSpPr>
            <p:spPr bwMode="auto">
              <a:xfrm>
                <a:off x="3893742" y="1491738"/>
                <a:ext cx="247640" cy="184495"/>
              </a:xfrm>
              <a:custGeom>
                <a:avLst/>
                <a:gdLst>
                  <a:gd name="T0" fmla="*/ 134 w 189"/>
                  <a:gd name="T1" fmla="*/ 103 h 156"/>
                  <a:gd name="T2" fmla="*/ 166 w 189"/>
                  <a:gd name="T3" fmla="*/ 98 h 156"/>
                  <a:gd name="T4" fmla="*/ 160 w 189"/>
                  <a:gd name="T5" fmla="*/ 23 h 156"/>
                  <a:gd name="T6" fmla="*/ 139 w 189"/>
                  <a:gd name="T7" fmla="*/ 18 h 156"/>
                  <a:gd name="T8" fmla="*/ 59 w 189"/>
                  <a:gd name="T9" fmla="*/ 7 h 156"/>
                  <a:gd name="T10" fmla="*/ 11 w 189"/>
                  <a:gd name="T11" fmla="*/ 44 h 156"/>
                  <a:gd name="T12" fmla="*/ 43 w 189"/>
                  <a:gd name="T13" fmla="*/ 156 h 156"/>
                  <a:gd name="T14" fmla="*/ 91 w 189"/>
                  <a:gd name="T15" fmla="*/ 151 h 156"/>
                  <a:gd name="T16" fmla="*/ 123 w 189"/>
                  <a:gd name="T17" fmla="*/ 130 h 156"/>
                  <a:gd name="T18" fmla="*/ 134 w 189"/>
                  <a:gd name="T19" fmla="*/ 114 h 156"/>
                  <a:gd name="T20" fmla="*/ 150 w 189"/>
                  <a:gd name="T21" fmla="*/ 108 h 156"/>
                  <a:gd name="T22" fmla="*/ 155 w 189"/>
                  <a:gd name="T23" fmla="*/ 92 h 156"/>
                  <a:gd name="T24" fmla="*/ 134 w 189"/>
                  <a:gd name="T25" fmla="*/ 103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9" h="156">
                    <a:moveTo>
                      <a:pt x="134" y="103"/>
                    </a:moveTo>
                    <a:cubicBezTo>
                      <a:pt x="144" y="101"/>
                      <a:pt x="156" y="102"/>
                      <a:pt x="166" y="98"/>
                    </a:cubicBezTo>
                    <a:cubicBezTo>
                      <a:pt x="189" y="86"/>
                      <a:pt x="178" y="34"/>
                      <a:pt x="160" y="23"/>
                    </a:cubicBezTo>
                    <a:cubicBezTo>
                      <a:pt x="153" y="19"/>
                      <a:pt x="146" y="19"/>
                      <a:pt x="139" y="18"/>
                    </a:cubicBezTo>
                    <a:cubicBezTo>
                      <a:pt x="104" y="0"/>
                      <a:pt x="101" y="2"/>
                      <a:pt x="59" y="7"/>
                    </a:cubicBezTo>
                    <a:cubicBezTo>
                      <a:pt x="40" y="25"/>
                      <a:pt x="37" y="37"/>
                      <a:pt x="11" y="44"/>
                    </a:cubicBezTo>
                    <a:cubicBezTo>
                      <a:pt x="0" y="77"/>
                      <a:pt x="3" y="143"/>
                      <a:pt x="43" y="156"/>
                    </a:cubicBezTo>
                    <a:cubicBezTo>
                      <a:pt x="59" y="154"/>
                      <a:pt x="75" y="155"/>
                      <a:pt x="91" y="151"/>
                    </a:cubicBezTo>
                    <a:cubicBezTo>
                      <a:pt x="103" y="147"/>
                      <a:pt x="123" y="130"/>
                      <a:pt x="123" y="130"/>
                    </a:cubicBezTo>
                    <a:cubicBezTo>
                      <a:pt x="126" y="124"/>
                      <a:pt x="128" y="118"/>
                      <a:pt x="134" y="114"/>
                    </a:cubicBezTo>
                    <a:cubicBezTo>
                      <a:pt x="138" y="110"/>
                      <a:pt x="146" y="112"/>
                      <a:pt x="150" y="108"/>
                    </a:cubicBezTo>
                    <a:cubicBezTo>
                      <a:pt x="153" y="103"/>
                      <a:pt x="160" y="93"/>
                      <a:pt x="155" y="92"/>
                    </a:cubicBezTo>
                    <a:cubicBezTo>
                      <a:pt x="147" y="89"/>
                      <a:pt x="141" y="99"/>
                      <a:pt x="134" y="103"/>
                    </a:cubicBezTo>
                    <a:close/>
                  </a:path>
                </a:pathLst>
              </a:custGeom>
              <a:solidFill>
                <a:srgbClr val="FFFF99"/>
              </a:solidFill>
              <a:ln w="9525" cap="flat" cmpd="sng">
                <a:solidFill>
                  <a:sysClr val="window" lastClr="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4376811" eaLnBrk="0" fontAlgn="base" hangingPunct="0">
                  <a:spcBef>
                    <a:spcPct val="0"/>
                  </a:spcBef>
                  <a:spcAft>
                    <a:spcPct val="0"/>
                  </a:spcAft>
                  <a:defRPr/>
                </a:pPr>
                <a:endParaRPr lang="fr-FR" sz="1400" kern="0">
                  <a:solidFill>
                    <a:srgbClr val="000000"/>
                  </a:solidFill>
                  <a:latin typeface="Arial" panose="020B0604020202020204" pitchFamily="34" charset="0"/>
                  <a:cs typeface="Arial" panose="020B0604020202020204" pitchFamily="34" charset="0"/>
                </a:endParaRPr>
              </a:p>
            </p:txBody>
          </p:sp>
          <p:sp>
            <p:nvSpPr>
              <p:cNvPr id="69" name="Freeform 69"/>
              <p:cNvSpPr>
                <a:spLocks/>
              </p:cNvSpPr>
              <p:nvPr/>
            </p:nvSpPr>
            <p:spPr bwMode="auto">
              <a:xfrm>
                <a:off x="1642713" y="1728552"/>
                <a:ext cx="803190" cy="159712"/>
              </a:xfrm>
              <a:custGeom>
                <a:avLst/>
                <a:gdLst>
                  <a:gd name="T0" fmla="*/ 187 w 613"/>
                  <a:gd name="T1" fmla="*/ 144 h 251"/>
                  <a:gd name="T2" fmla="*/ 165 w 613"/>
                  <a:gd name="T3" fmla="*/ 138 h 251"/>
                  <a:gd name="T4" fmla="*/ 133 w 613"/>
                  <a:gd name="T5" fmla="*/ 128 h 251"/>
                  <a:gd name="T6" fmla="*/ 64 w 613"/>
                  <a:gd name="T7" fmla="*/ 133 h 251"/>
                  <a:gd name="T8" fmla="*/ 0 w 613"/>
                  <a:gd name="T9" fmla="*/ 224 h 251"/>
                  <a:gd name="T10" fmla="*/ 85 w 613"/>
                  <a:gd name="T11" fmla="*/ 218 h 251"/>
                  <a:gd name="T12" fmla="*/ 139 w 613"/>
                  <a:gd name="T13" fmla="*/ 181 h 251"/>
                  <a:gd name="T14" fmla="*/ 235 w 613"/>
                  <a:gd name="T15" fmla="*/ 202 h 251"/>
                  <a:gd name="T16" fmla="*/ 416 w 613"/>
                  <a:gd name="T17" fmla="*/ 213 h 251"/>
                  <a:gd name="T18" fmla="*/ 613 w 613"/>
                  <a:gd name="T19" fmla="*/ 186 h 251"/>
                  <a:gd name="T20" fmla="*/ 603 w 613"/>
                  <a:gd name="T21" fmla="*/ 160 h 251"/>
                  <a:gd name="T22" fmla="*/ 475 w 613"/>
                  <a:gd name="T23" fmla="*/ 128 h 251"/>
                  <a:gd name="T24" fmla="*/ 464 w 613"/>
                  <a:gd name="T25" fmla="*/ 48 h 251"/>
                  <a:gd name="T26" fmla="*/ 411 w 613"/>
                  <a:gd name="T27" fmla="*/ 0 h 251"/>
                  <a:gd name="T28" fmla="*/ 357 w 613"/>
                  <a:gd name="T29" fmla="*/ 53 h 251"/>
                  <a:gd name="T30" fmla="*/ 293 w 613"/>
                  <a:gd name="T31" fmla="*/ 122 h 251"/>
                  <a:gd name="T32" fmla="*/ 235 w 613"/>
                  <a:gd name="T33" fmla="*/ 149 h 251"/>
                  <a:gd name="T34" fmla="*/ 272 w 613"/>
                  <a:gd name="T35" fmla="*/ 106 h 251"/>
                  <a:gd name="T36" fmla="*/ 267 w 613"/>
                  <a:gd name="T37" fmla="*/ 85 h 251"/>
                  <a:gd name="T38" fmla="*/ 203 w 613"/>
                  <a:gd name="T39" fmla="*/ 64 h 251"/>
                  <a:gd name="T40" fmla="*/ 149 w 613"/>
                  <a:gd name="T41" fmla="*/ 69 h 251"/>
                  <a:gd name="T42" fmla="*/ 149 w 613"/>
                  <a:gd name="T43" fmla="*/ 128 h 251"/>
                  <a:gd name="T44" fmla="*/ 187 w 613"/>
                  <a:gd name="T45" fmla="*/ 144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13" h="251">
                    <a:moveTo>
                      <a:pt x="187" y="144"/>
                    </a:moveTo>
                    <a:cubicBezTo>
                      <a:pt x="179" y="142"/>
                      <a:pt x="172" y="140"/>
                      <a:pt x="165" y="138"/>
                    </a:cubicBezTo>
                    <a:cubicBezTo>
                      <a:pt x="154" y="134"/>
                      <a:pt x="133" y="128"/>
                      <a:pt x="133" y="128"/>
                    </a:cubicBezTo>
                    <a:cubicBezTo>
                      <a:pt x="110" y="129"/>
                      <a:pt x="86" y="128"/>
                      <a:pt x="64" y="133"/>
                    </a:cubicBezTo>
                    <a:cubicBezTo>
                      <a:pt x="37" y="137"/>
                      <a:pt x="7" y="200"/>
                      <a:pt x="0" y="224"/>
                    </a:cubicBezTo>
                    <a:cubicBezTo>
                      <a:pt x="27" y="251"/>
                      <a:pt x="58" y="244"/>
                      <a:pt x="85" y="218"/>
                    </a:cubicBezTo>
                    <a:cubicBezTo>
                      <a:pt x="94" y="192"/>
                      <a:pt x="114" y="188"/>
                      <a:pt x="139" y="181"/>
                    </a:cubicBezTo>
                    <a:cubicBezTo>
                      <a:pt x="166" y="183"/>
                      <a:pt x="207" y="200"/>
                      <a:pt x="235" y="202"/>
                    </a:cubicBezTo>
                    <a:cubicBezTo>
                      <a:pt x="376" y="208"/>
                      <a:pt x="316" y="204"/>
                      <a:pt x="416" y="213"/>
                    </a:cubicBezTo>
                    <a:cubicBezTo>
                      <a:pt x="438" y="212"/>
                      <a:pt x="579" y="239"/>
                      <a:pt x="613" y="186"/>
                    </a:cubicBezTo>
                    <a:cubicBezTo>
                      <a:pt x="609" y="177"/>
                      <a:pt x="608" y="167"/>
                      <a:pt x="603" y="160"/>
                    </a:cubicBezTo>
                    <a:cubicBezTo>
                      <a:pt x="585" y="138"/>
                      <a:pt x="493" y="129"/>
                      <a:pt x="475" y="128"/>
                    </a:cubicBezTo>
                    <a:cubicBezTo>
                      <a:pt x="433" y="112"/>
                      <a:pt x="453" y="80"/>
                      <a:pt x="464" y="48"/>
                    </a:cubicBezTo>
                    <a:cubicBezTo>
                      <a:pt x="441" y="15"/>
                      <a:pt x="442" y="19"/>
                      <a:pt x="411" y="0"/>
                    </a:cubicBezTo>
                    <a:cubicBezTo>
                      <a:pt x="363" y="7"/>
                      <a:pt x="371" y="13"/>
                      <a:pt x="357" y="53"/>
                    </a:cubicBezTo>
                    <a:cubicBezTo>
                      <a:pt x="347" y="115"/>
                      <a:pt x="341" y="96"/>
                      <a:pt x="293" y="122"/>
                    </a:cubicBezTo>
                    <a:cubicBezTo>
                      <a:pt x="246" y="146"/>
                      <a:pt x="266" y="139"/>
                      <a:pt x="235" y="149"/>
                    </a:cubicBezTo>
                    <a:cubicBezTo>
                      <a:pt x="259" y="111"/>
                      <a:pt x="245" y="124"/>
                      <a:pt x="272" y="106"/>
                    </a:cubicBezTo>
                    <a:cubicBezTo>
                      <a:pt x="270" y="99"/>
                      <a:pt x="271" y="90"/>
                      <a:pt x="267" y="85"/>
                    </a:cubicBezTo>
                    <a:cubicBezTo>
                      <a:pt x="261" y="77"/>
                      <a:pt x="213" y="67"/>
                      <a:pt x="203" y="64"/>
                    </a:cubicBezTo>
                    <a:cubicBezTo>
                      <a:pt x="185" y="65"/>
                      <a:pt x="166" y="63"/>
                      <a:pt x="149" y="69"/>
                    </a:cubicBezTo>
                    <a:cubicBezTo>
                      <a:pt x="130" y="75"/>
                      <a:pt x="139" y="119"/>
                      <a:pt x="149" y="128"/>
                    </a:cubicBezTo>
                    <a:cubicBezTo>
                      <a:pt x="152" y="131"/>
                      <a:pt x="180" y="141"/>
                      <a:pt x="187" y="144"/>
                    </a:cubicBezTo>
                    <a:close/>
                  </a:path>
                </a:pathLst>
              </a:custGeom>
              <a:solidFill>
                <a:srgbClr val="FFE3E6"/>
              </a:solidFill>
              <a:ln w="9525" cap="flat" cmpd="sng">
                <a:solidFill>
                  <a:srgbClr val="00206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4376811" eaLnBrk="0" fontAlgn="base" hangingPunct="0">
                  <a:spcBef>
                    <a:spcPct val="0"/>
                  </a:spcBef>
                  <a:spcAft>
                    <a:spcPct val="0"/>
                  </a:spcAft>
                  <a:defRPr/>
                </a:pPr>
                <a:endParaRPr lang="fr-FR" sz="1400" kern="0">
                  <a:solidFill>
                    <a:srgbClr val="000000"/>
                  </a:solidFill>
                  <a:latin typeface="Arial" panose="020B0604020202020204" pitchFamily="34" charset="0"/>
                  <a:cs typeface="Arial" panose="020B0604020202020204" pitchFamily="34" charset="0"/>
                </a:endParaRPr>
              </a:p>
            </p:txBody>
          </p:sp>
          <p:sp>
            <p:nvSpPr>
              <p:cNvPr id="70" name="Freeform 71"/>
              <p:cNvSpPr>
                <a:spLocks/>
              </p:cNvSpPr>
              <p:nvPr/>
            </p:nvSpPr>
            <p:spPr bwMode="auto">
              <a:xfrm>
                <a:off x="1628301" y="1849713"/>
                <a:ext cx="2572043" cy="133552"/>
              </a:xfrm>
              <a:custGeom>
                <a:avLst/>
                <a:gdLst>
                  <a:gd name="T0" fmla="*/ 283 w 1963"/>
                  <a:gd name="T1" fmla="*/ 118 h 246"/>
                  <a:gd name="T2" fmla="*/ 21 w 1963"/>
                  <a:gd name="T3" fmla="*/ 161 h 246"/>
                  <a:gd name="T4" fmla="*/ 43 w 1963"/>
                  <a:gd name="T5" fmla="*/ 209 h 246"/>
                  <a:gd name="T6" fmla="*/ 443 w 1963"/>
                  <a:gd name="T7" fmla="*/ 214 h 246"/>
                  <a:gd name="T8" fmla="*/ 560 w 1963"/>
                  <a:gd name="T9" fmla="*/ 246 h 246"/>
                  <a:gd name="T10" fmla="*/ 800 w 1963"/>
                  <a:gd name="T11" fmla="*/ 225 h 246"/>
                  <a:gd name="T12" fmla="*/ 859 w 1963"/>
                  <a:gd name="T13" fmla="*/ 209 h 246"/>
                  <a:gd name="T14" fmla="*/ 1397 w 1963"/>
                  <a:gd name="T15" fmla="*/ 193 h 246"/>
                  <a:gd name="T16" fmla="*/ 1813 w 1963"/>
                  <a:gd name="T17" fmla="*/ 171 h 246"/>
                  <a:gd name="T18" fmla="*/ 1925 w 1963"/>
                  <a:gd name="T19" fmla="*/ 145 h 246"/>
                  <a:gd name="T20" fmla="*/ 1963 w 1963"/>
                  <a:gd name="T21" fmla="*/ 113 h 246"/>
                  <a:gd name="T22" fmla="*/ 1669 w 1963"/>
                  <a:gd name="T23" fmla="*/ 91 h 246"/>
                  <a:gd name="T24" fmla="*/ 1472 w 1963"/>
                  <a:gd name="T25" fmla="*/ 118 h 246"/>
                  <a:gd name="T26" fmla="*/ 949 w 1963"/>
                  <a:gd name="T27" fmla="*/ 123 h 246"/>
                  <a:gd name="T28" fmla="*/ 752 w 1963"/>
                  <a:gd name="T29" fmla="*/ 113 h 246"/>
                  <a:gd name="T30" fmla="*/ 635 w 1963"/>
                  <a:gd name="T31" fmla="*/ 81 h 246"/>
                  <a:gd name="T32" fmla="*/ 485 w 1963"/>
                  <a:gd name="T33" fmla="*/ 86 h 246"/>
                  <a:gd name="T34" fmla="*/ 395 w 1963"/>
                  <a:gd name="T35" fmla="*/ 107 h 246"/>
                  <a:gd name="T36" fmla="*/ 309 w 1963"/>
                  <a:gd name="T37" fmla="*/ 113 h 246"/>
                  <a:gd name="T38" fmla="*/ 240 w 1963"/>
                  <a:gd name="T39" fmla="*/ 123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63" h="246">
                    <a:moveTo>
                      <a:pt x="283" y="118"/>
                    </a:moveTo>
                    <a:cubicBezTo>
                      <a:pt x="196" y="123"/>
                      <a:pt x="103" y="130"/>
                      <a:pt x="21" y="161"/>
                    </a:cubicBezTo>
                    <a:cubicBezTo>
                      <a:pt x="7" y="202"/>
                      <a:pt x="0" y="193"/>
                      <a:pt x="43" y="209"/>
                    </a:cubicBezTo>
                    <a:cubicBezTo>
                      <a:pt x="176" y="201"/>
                      <a:pt x="309" y="198"/>
                      <a:pt x="443" y="214"/>
                    </a:cubicBezTo>
                    <a:cubicBezTo>
                      <a:pt x="481" y="225"/>
                      <a:pt x="520" y="236"/>
                      <a:pt x="560" y="246"/>
                    </a:cubicBezTo>
                    <a:cubicBezTo>
                      <a:pt x="639" y="238"/>
                      <a:pt x="720" y="233"/>
                      <a:pt x="800" y="225"/>
                    </a:cubicBezTo>
                    <a:cubicBezTo>
                      <a:pt x="819" y="217"/>
                      <a:pt x="839" y="215"/>
                      <a:pt x="859" y="209"/>
                    </a:cubicBezTo>
                    <a:cubicBezTo>
                      <a:pt x="927" y="161"/>
                      <a:pt x="1319" y="191"/>
                      <a:pt x="1397" y="193"/>
                    </a:cubicBezTo>
                    <a:cubicBezTo>
                      <a:pt x="1548" y="189"/>
                      <a:pt x="1670" y="192"/>
                      <a:pt x="1813" y="171"/>
                    </a:cubicBezTo>
                    <a:cubicBezTo>
                      <a:pt x="1845" y="150"/>
                      <a:pt x="1887" y="150"/>
                      <a:pt x="1925" y="145"/>
                    </a:cubicBezTo>
                    <a:cubicBezTo>
                      <a:pt x="1945" y="137"/>
                      <a:pt x="1955" y="134"/>
                      <a:pt x="1963" y="113"/>
                    </a:cubicBezTo>
                    <a:cubicBezTo>
                      <a:pt x="1941" y="0"/>
                      <a:pt x="1762" y="83"/>
                      <a:pt x="1669" y="91"/>
                    </a:cubicBezTo>
                    <a:cubicBezTo>
                      <a:pt x="1602" y="106"/>
                      <a:pt x="1540" y="113"/>
                      <a:pt x="1472" y="118"/>
                    </a:cubicBezTo>
                    <a:cubicBezTo>
                      <a:pt x="1295" y="114"/>
                      <a:pt x="1124" y="115"/>
                      <a:pt x="949" y="123"/>
                    </a:cubicBezTo>
                    <a:cubicBezTo>
                      <a:pt x="933" y="122"/>
                      <a:pt x="803" y="122"/>
                      <a:pt x="752" y="113"/>
                    </a:cubicBezTo>
                    <a:cubicBezTo>
                      <a:pt x="709" y="105"/>
                      <a:pt x="680" y="85"/>
                      <a:pt x="635" y="81"/>
                    </a:cubicBezTo>
                    <a:cubicBezTo>
                      <a:pt x="585" y="82"/>
                      <a:pt x="534" y="83"/>
                      <a:pt x="485" y="86"/>
                    </a:cubicBezTo>
                    <a:cubicBezTo>
                      <a:pt x="454" y="87"/>
                      <a:pt x="425" y="103"/>
                      <a:pt x="395" y="107"/>
                    </a:cubicBezTo>
                    <a:cubicBezTo>
                      <a:pt x="366" y="109"/>
                      <a:pt x="337" y="111"/>
                      <a:pt x="309" y="113"/>
                    </a:cubicBezTo>
                    <a:cubicBezTo>
                      <a:pt x="243" y="123"/>
                      <a:pt x="266" y="123"/>
                      <a:pt x="240" y="123"/>
                    </a:cubicBezTo>
                  </a:path>
                </a:pathLst>
              </a:custGeom>
              <a:solidFill>
                <a:srgbClr val="FFE3E6"/>
              </a:solidFill>
              <a:ln w="9525" cap="flat" cmpd="sng">
                <a:solidFill>
                  <a:srgbClr val="00206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4376811" eaLnBrk="0" fontAlgn="base" hangingPunct="0">
                  <a:spcBef>
                    <a:spcPct val="0"/>
                  </a:spcBef>
                  <a:spcAft>
                    <a:spcPct val="0"/>
                  </a:spcAft>
                  <a:defRPr/>
                </a:pPr>
                <a:endParaRPr lang="fr-FR" sz="1400" kern="0">
                  <a:solidFill>
                    <a:srgbClr val="000000"/>
                  </a:solidFill>
                  <a:latin typeface="Arial" panose="020B0604020202020204" pitchFamily="34" charset="0"/>
                  <a:cs typeface="Arial" panose="020B0604020202020204" pitchFamily="34" charset="0"/>
                </a:endParaRPr>
              </a:p>
            </p:txBody>
          </p:sp>
          <p:sp>
            <p:nvSpPr>
              <p:cNvPr id="71" name="Freeform 74"/>
              <p:cNvSpPr>
                <a:spLocks noChangeAspect="1"/>
              </p:cNvSpPr>
              <p:nvPr/>
            </p:nvSpPr>
            <p:spPr bwMode="auto">
              <a:xfrm>
                <a:off x="2020068" y="2375661"/>
                <a:ext cx="175575" cy="159712"/>
              </a:xfrm>
              <a:custGeom>
                <a:avLst/>
                <a:gdLst>
                  <a:gd name="T0" fmla="*/ 152 w 275"/>
                  <a:gd name="T1" fmla="*/ 256 h 277"/>
                  <a:gd name="T2" fmla="*/ 210 w 275"/>
                  <a:gd name="T3" fmla="*/ 235 h 277"/>
                  <a:gd name="T4" fmla="*/ 242 w 275"/>
                  <a:gd name="T5" fmla="*/ 213 h 277"/>
                  <a:gd name="T6" fmla="*/ 221 w 275"/>
                  <a:gd name="T7" fmla="*/ 48 h 277"/>
                  <a:gd name="T8" fmla="*/ 130 w 275"/>
                  <a:gd name="T9" fmla="*/ 0 h 277"/>
                  <a:gd name="T10" fmla="*/ 88 w 275"/>
                  <a:gd name="T11" fmla="*/ 5 h 277"/>
                  <a:gd name="T12" fmla="*/ 56 w 275"/>
                  <a:gd name="T13" fmla="*/ 27 h 277"/>
                  <a:gd name="T14" fmla="*/ 18 w 275"/>
                  <a:gd name="T15" fmla="*/ 69 h 277"/>
                  <a:gd name="T16" fmla="*/ 61 w 275"/>
                  <a:gd name="T17" fmla="*/ 251 h 277"/>
                  <a:gd name="T18" fmla="*/ 125 w 275"/>
                  <a:gd name="T19" fmla="*/ 277 h 277"/>
                  <a:gd name="T20" fmla="*/ 210 w 275"/>
                  <a:gd name="T21" fmla="*/ 24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5" h="277">
                    <a:moveTo>
                      <a:pt x="152" y="256"/>
                    </a:moveTo>
                    <a:cubicBezTo>
                      <a:pt x="247" y="246"/>
                      <a:pt x="175" y="266"/>
                      <a:pt x="210" y="235"/>
                    </a:cubicBezTo>
                    <a:cubicBezTo>
                      <a:pt x="219" y="226"/>
                      <a:pt x="242" y="213"/>
                      <a:pt x="242" y="213"/>
                    </a:cubicBezTo>
                    <a:cubicBezTo>
                      <a:pt x="275" y="164"/>
                      <a:pt x="271" y="82"/>
                      <a:pt x="221" y="48"/>
                    </a:cubicBezTo>
                    <a:cubicBezTo>
                      <a:pt x="201" y="20"/>
                      <a:pt x="162" y="10"/>
                      <a:pt x="130" y="0"/>
                    </a:cubicBezTo>
                    <a:cubicBezTo>
                      <a:pt x="116" y="1"/>
                      <a:pt x="101" y="0"/>
                      <a:pt x="88" y="5"/>
                    </a:cubicBezTo>
                    <a:cubicBezTo>
                      <a:pt x="75" y="9"/>
                      <a:pt x="56" y="27"/>
                      <a:pt x="56" y="27"/>
                    </a:cubicBezTo>
                    <a:cubicBezTo>
                      <a:pt x="44" y="48"/>
                      <a:pt x="41" y="61"/>
                      <a:pt x="18" y="69"/>
                    </a:cubicBezTo>
                    <a:cubicBezTo>
                      <a:pt x="0" y="124"/>
                      <a:pt x="7" y="214"/>
                      <a:pt x="61" y="251"/>
                    </a:cubicBezTo>
                    <a:cubicBezTo>
                      <a:pt x="78" y="276"/>
                      <a:pt x="92" y="272"/>
                      <a:pt x="125" y="277"/>
                    </a:cubicBezTo>
                    <a:cubicBezTo>
                      <a:pt x="144" y="274"/>
                      <a:pt x="210" y="270"/>
                      <a:pt x="210" y="240"/>
                    </a:cubicBezTo>
                  </a:path>
                </a:pathLst>
              </a:custGeom>
              <a:solidFill>
                <a:srgbClr val="FFE3E6"/>
              </a:solidFill>
              <a:ln w="9525" cap="flat" cmpd="sng">
                <a:solidFill>
                  <a:srgbClr val="00206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4376811" eaLnBrk="0" fontAlgn="base" hangingPunct="0">
                  <a:spcBef>
                    <a:spcPct val="0"/>
                  </a:spcBef>
                  <a:spcAft>
                    <a:spcPct val="0"/>
                  </a:spcAft>
                  <a:defRPr/>
                </a:pPr>
                <a:endParaRPr lang="fr-FR" sz="1400" kern="0">
                  <a:solidFill>
                    <a:srgbClr val="000000"/>
                  </a:solidFill>
                  <a:latin typeface="Arial" panose="020B0604020202020204" pitchFamily="34" charset="0"/>
                  <a:cs typeface="Arial" panose="020B0604020202020204" pitchFamily="34" charset="0"/>
                </a:endParaRPr>
              </a:p>
            </p:txBody>
          </p:sp>
          <p:sp>
            <p:nvSpPr>
              <p:cNvPr id="72" name="Freeform 75"/>
              <p:cNvSpPr>
                <a:spLocks noChangeAspect="1"/>
              </p:cNvSpPr>
              <p:nvPr/>
            </p:nvSpPr>
            <p:spPr bwMode="auto">
              <a:xfrm>
                <a:off x="2271638" y="2485807"/>
                <a:ext cx="175575" cy="161088"/>
              </a:xfrm>
              <a:custGeom>
                <a:avLst/>
                <a:gdLst>
                  <a:gd name="T0" fmla="*/ 152 w 275"/>
                  <a:gd name="T1" fmla="*/ 256 h 277"/>
                  <a:gd name="T2" fmla="*/ 210 w 275"/>
                  <a:gd name="T3" fmla="*/ 235 h 277"/>
                  <a:gd name="T4" fmla="*/ 242 w 275"/>
                  <a:gd name="T5" fmla="*/ 213 h 277"/>
                  <a:gd name="T6" fmla="*/ 221 w 275"/>
                  <a:gd name="T7" fmla="*/ 48 h 277"/>
                  <a:gd name="T8" fmla="*/ 130 w 275"/>
                  <a:gd name="T9" fmla="*/ 0 h 277"/>
                  <a:gd name="T10" fmla="*/ 88 w 275"/>
                  <a:gd name="T11" fmla="*/ 5 h 277"/>
                  <a:gd name="T12" fmla="*/ 56 w 275"/>
                  <a:gd name="T13" fmla="*/ 27 h 277"/>
                  <a:gd name="T14" fmla="*/ 18 w 275"/>
                  <a:gd name="T15" fmla="*/ 69 h 277"/>
                  <a:gd name="T16" fmla="*/ 61 w 275"/>
                  <a:gd name="T17" fmla="*/ 251 h 277"/>
                  <a:gd name="T18" fmla="*/ 125 w 275"/>
                  <a:gd name="T19" fmla="*/ 277 h 277"/>
                  <a:gd name="T20" fmla="*/ 210 w 275"/>
                  <a:gd name="T21" fmla="*/ 24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5" h="277">
                    <a:moveTo>
                      <a:pt x="152" y="256"/>
                    </a:moveTo>
                    <a:cubicBezTo>
                      <a:pt x="247" y="246"/>
                      <a:pt x="175" y="266"/>
                      <a:pt x="210" y="235"/>
                    </a:cubicBezTo>
                    <a:cubicBezTo>
                      <a:pt x="219" y="226"/>
                      <a:pt x="242" y="213"/>
                      <a:pt x="242" y="213"/>
                    </a:cubicBezTo>
                    <a:cubicBezTo>
                      <a:pt x="275" y="164"/>
                      <a:pt x="271" y="82"/>
                      <a:pt x="221" y="48"/>
                    </a:cubicBezTo>
                    <a:cubicBezTo>
                      <a:pt x="201" y="20"/>
                      <a:pt x="162" y="10"/>
                      <a:pt x="130" y="0"/>
                    </a:cubicBezTo>
                    <a:cubicBezTo>
                      <a:pt x="116" y="1"/>
                      <a:pt x="101" y="0"/>
                      <a:pt x="88" y="5"/>
                    </a:cubicBezTo>
                    <a:cubicBezTo>
                      <a:pt x="75" y="9"/>
                      <a:pt x="56" y="27"/>
                      <a:pt x="56" y="27"/>
                    </a:cubicBezTo>
                    <a:cubicBezTo>
                      <a:pt x="44" y="48"/>
                      <a:pt x="41" y="61"/>
                      <a:pt x="18" y="69"/>
                    </a:cubicBezTo>
                    <a:cubicBezTo>
                      <a:pt x="0" y="124"/>
                      <a:pt x="7" y="214"/>
                      <a:pt x="61" y="251"/>
                    </a:cubicBezTo>
                    <a:cubicBezTo>
                      <a:pt x="78" y="276"/>
                      <a:pt x="92" y="272"/>
                      <a:pt x="125" y="277"/>
                    </a:cubicBezTo>
                    <a:cubicBezTo>
                      <a:pt x="144" y="274"/>
                      <a:pt x="210" y="270"/>
                      <a:pt x="210" y="240"/>
                    </a:cubicBezTo>
                  </a:path>
                </a:pathLst>
              </a:custGeom>
              <a:solidFill>
                <a:srgbClr val="FFE3E6"/>
              </a:solidFill>
              <a:ln w="9525" cap="flat" cmpd="sng">
                <a:solidFill>
                  <a:srgbClr val="00206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4376811" eaLnBrk="0" fontAlgn="base" hangingPunct="0">
                  <a:spcBef>
                    <a:spcPct val="0"/>
                  </a:spcBef>
                  <a:spcAft>
                    <a:spcPct val="0"/>
                  </a:spcAft>
                  <a:defRPr/>
                </a:pPr>
                <a:endParaRPr lang="fr-FR" sz="1400" kern="0">
                  <a:solidFill>
                    <a:srgbClr val="000000"/>
                  </a:solidFill>
                  <a:latin typeface="Arial" panose="020B0604020202020204" pitchFamily="34" charset="0"/>
                  <a:cs typeface="Arial" panose="020B0604020202020204" pitchFamily="34" charset="0"/>
                </a:endParaRPr>
              </a:p>
            </p:txBody>
          </p:sp>
          <p:sp>
            <p:nvSpPr>
              <p:cNvPr id="73" name="Freeform 76"/>
              <p:cNvSpPr>
                <a:spLocks noChangeAspect="1"/>
              </p:cNvSpPr>
              <p:nvPr/>
            </p:nvSpPr>
            <p:spPr bwMode="auto">
              <a:xfrm>
                <a:off x="2460317" y="2375661"/>
                <a:ext cx="175575" cy="159712"/>
              </a:xfrm>
              <a:custGeom>
                <a:avLst/>
                <a:gdLst>
                  <a:gd name="T0" fmla="*/ 152 w 275"/>
                  <a:gd name="T1" fmla="*/ 256 h 277"/>
                  <a:gd name="T2" fmla="*/ 210 w 275"/>
                  <a:gd name="T3" fmla="*/ 235 h 277"/>
                  <a:gd name="T4" fmla="*/ 242 w 275"/>
                  <a:gd name="T5" fmla="*/ 213 h 277"/>
                  <a:gd name="T6" fmla="*/ 221 w 275"/>
                  <a:gd name="T7" fmla="*/ 48 h 277"/>
                  <a:gd name="T8" fmla="*/ 130 w 275"/>
                  <a:gd name="T9" fmla="*/ 0 h 277"/>
                  <a:gd name="T10" fmla="*/ 88 w 275"/>
                  <a:gd name="T11" fmla="*/ 5 h 277"/>
                  <a:gd name="T12" fmla="*/ 56 w 275"/>
                  <a:gd name="T13" fmla="*/ 27 h 277"/>
                  <a:gd name="T14" fmla="*/ 18 w 275"/>
                  <a:gd name="T15" fmla="*/ 69 h 277"/>
                  <a:gd name="T16" fmla="*/ 61 w 275"/>
                  <a:gd name="T17" fmla="*/ 251 h 277"/>
                  <a:gd name="T18" fmla="*/ 125 w 275"/>
                  <a:gd name="T19" fmla="*/ 277 h 277"/>
                  <a:gd name="T20" fmla="*/ 210 w 275"/>
                  <a:gd name="T21" fmla="*/ 24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5" h="277">
                    <a:moveTo>
                      <a:pt x="152" y="256"/>
                    </a:moveTo>
                    <a:cubicBezTo>
                      <a:pt x="247" y="246"/>
                      <a:pt x="175" y="266"/>
                      <a:pt x="210" y="235"/>
                    </a:cubicBezTo>
                    <a:cubicBezTo>
                      <a:pt x="219" y="226"/>
                      <a:pt x="242" y="213"/>
                      <a:pt x="242" y="213"/>
                    </a:cubicBezTo>
                    <a:cubicBezTo>
                      <a:pt x="275" y="164"/>
                      <a:pt x="271" y="82"/>
                      <a:pt x="221" y="48"/>
                    </a:cubicBezTo>
                    <a:cubicBezTo>
                      <a:pt x="201" y="20"/>
                      <a:pt x="162" y="10"/>
                      <a:pt x="130" y="0"/>
                    </a:cubicBezTo>
                    <a:cubicBezTo>
                      <a:pt x="116" y="1"/>
                      <a:pt x="101" y="0"/>
                      <a:pt x="88" y="5"/>
                    </a:cubicBezTo>
                    <a:cubicBezTo>
                      <a:pt x="75" y="9"/>
                      <a:pt x="56" y="27"/>
                      <a:pt x="56" y="27"/>
                    </a:cubicBezTo>
                    <a:cubicBezTo>
                      <a:pt x="44" y="48"/>
                      <a:pt x="41" y="61"/>
                      <a:pt x="18" y="69"/>
                    </a:cubicBezTo>
                    <a:cubicBezTo>
                      <a:pt x="0" y="124"/>
                      <a:pt x="7" y="214"/>
                      <a:pt x="61" y="251"/>
                    </a:cubicBezTo>
                    <a:cubicBezTo>
                      <a:pt x="78" y="276"/>
                      <a:pt x="92" y="272"/>
                      <a:pt x="125" y="277"/>
                    </a:cubicBezTo>
                    <a:cubicBezTo>
                      <a:pt x="144" y="274"/>
                      <a:pt x="210" y="270"/>
                      <a:pt x="210" y="240"/>
                    </a:cubicBezTo>
                  </a:path>
                </a:pathLst>
              </a:custGeom>
              <a:solidFill>
                <a:srgbClr val="FFE3E6"/>
              </a:solidFill>
              <a:ln w="9525" cap="flat" cmpd="sng">
                <a:solidFill>
                  <a:srgbClr val="00206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4376811" eaLnBrk="0" fontAlgn="base" hangingPunct="0">
                  <a:spcBef>
                    <a:spcPct val="0"/>
                  </a:spcBef>
                  <a:spcAft>
                    <a:spcPct val="0"/>
                  </a:spcAft>
                  <a:defRPr/>
                </a:pPr>
                <a:endParaRPr lang="fr-FR" sz="1400" kern="0">
                  <a:solidFill>
                    <a:srgbClr val="000000"/>
                  </a:solidFill>
                  <a:latin typeface="Arial" panose="020B0604020202020204" pitchFamily="34" charset="0"/>
                  <a:cs typeface="Arial" panose="020B0604020202020204" pitchFamily="34" charset="0"/>
                </a:endParaRPr>
              </a:p>
            </p:txBody>
          </p:sp>
          <p:sp>
            <p:nvSpPr>
              <p:cNvPr id="74" name="Freeform 77"/>
              <p:cNvSpPr>
                <a:spLocks/>
              </p:cNvSpPr>
              <p:nvPr/>
            </p:nvSpPr>
            <p:spPr bwMode="auto">
              <a:xfrm>
                <a:off x="3470528" y="2309573"/>
                <a:ext cx="226676" cy="159712"/>
              </a:xfrm>
              <a:custGeom>
                <a:avLst/>
                <a:gdLst>
                  <a:gd name="T0" fmla="*/ 146 w 173"/>
                  <a:gd name="T1" fmla="*/ 133 h 149"/>
                  <a:gd name="T2" fmla="*/ 173 w 173"/>
                  <a:gd name="T3" fmla="*/ 85 h 149"/>
                  <a:gd name="T4" fmla="*/ 168 w 173"/>
                  <a:gd name="T5" fmla="*/ 42 h 149"/>
                  <a:gd name="T6" fmla="*/ 104 w 173"/>
                  <a:gd name="T7" fmla="*/ 0 h 149"/>
                  <a:gd name="T8" fmla="*/ 45 w 173"/>
                  <a:gd name="T9" fmla="*/ 16 h 149"/>
                  <a:gd name="T10" fmla="*/ 13 w 173"/>
                  <a:gd name="T11" fmla="*/ 64 h 149"/>
                  <a:gd name="T12" fmla="*/ 50 w 173"/>
                  <a:gd name="T13" fmla="*/ 149 h 149"/>
                  <a:gd name="T14" fmla="*/ 120 w 173"/>
                  <a:gd name="T15" fmla="*/ 144 h 149"/>
                  <a:gd name="T16" fmla="*/ 146 w 173"/>
                  <a:gd name="T17" fmla="*/ 133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149">
                    <a:moveTo>
                      <a:pt x="146" y="133"/>
                    </a:moveTo>
                    <a:cubicBezTo>
                      <a:pt x="171" y="96"/>
                      <a:pt x="164" y="113"/>
                      <a:pt x="173" y="85"/>
                    </a:cubicBezTo>
                    <a:cubicBezTo>
                      <a:pt x="171" y="70"/>
                      <a:pt x="171" y="55"/>
                      <a:pt x="168" y="42"/>
                    </a:cubicBezTo>
                    <a:cubicBezTo>
                      <a:pt x="161" y="17"/>
                      <a:pt x="122" y="11"/>
                      <a:pt x="104" y="0"/>
                    </a:cubicBezTo>
                    <a:cubicBezTo>
                      <a:pt x="81" y="2"/>
                      <a:pt x="62" y="0"/>
                      <a:pt x="45" y="16"/>
                    </a:cubicBezTo>
                    <a:cubicBezTo>
                      <a:pt x="30" y="28"/>
                      <a:pt x="13" y="64"/>
                      <a:pt x="13" y="64"/>
                    </a:cubicBezTo>
                    <a:cubicBezTo>
                      <a:pt x="0" y="104"/>
                      <a:pt x="10" y="136"/>
                      <a:pt x="50" y="149"/>
                    </a:cubicBezTo>
                    <a:cubicBezTo>
                      <a:pt x="73" y="147"/>
                      <a:pt x="96" y="146"/>
                      <a:pt x="120" y="144"/>
                    </a:cubicBezTo>
                    <a:cubicBezTo>
                      <a:pt x="129" y="142"/>
                      <a:pt x="155" y="133"/>
                      <a:pt x="146" y="133"/>
                    </a:cubicBezTo>
                    <a:close/>
                  </a:path>
                </a:pathLst>
              </a:custGeom>
              <a:solidFill>
                <a:srgbClr val="FFE3E6"/>
              </a:solidFill>
              <a:ln w="9525" cap="flat" cmpd="sng">
                <a:solidFill>
                  <a:sysClr val="window" lastClr="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4376811" eaLnBrk="0" fontAlgn="base" hangingPunct="0">
                  <a:spcBef>
                    <a:spcPct val="0"/>
                  </a:spcBef>
                  <a:spcAft>
                    <a:spcPct val="0"/>
                  </a:spcAft>
                  <a:defRPr/>
                </a:pPr>
                <a:endParaRPr lang="fr-FR" sz="1400" kern="0">
                  <a:solidFill>
                    <a:srgbClr val="000000"/>
                  </a:solidFill>
                  <a:latin typeface="Arial" panose="020B0604020202020204" pitchFamily="34" charset="0"/>
                  <a:cs typeface="Arial" panose="020B0604020202020204" pitchFamily="34" charset="0"/>
                </a:endParaRPr>
              </a:p>
            </p:txBody>
          </p:sp>
          <p:sp>
            <p:nvSpPr>
              <p:cNvPr id="75" name="Freeform 78"/>
              <p:cNvSpPr>
                <a:spLocks/>
              </p:cNvSpPr>
              <p:nvPr/>
            </p:nvSpPr>
            <p:spPr bwMode="auto">
              <a:xfrm>
                <a:off x="3769260" y="2276872"/>
                <a:ext cx="226676" cy="159712"/>
              </a:xfrm>
              <a:custGeom>
                <a:avLst/>
                <a:gdLst>
                  <a:gd name="T0" fmla="*/ 146 w 173"/>
                  <a:gd name="T1" fmla="*/ 133 h 149"/>
                  <a:gd name="T2" fmla="*/ 173 w 173"/>
                  <a:gd name="T3" fmla="*/ 85 h 149"/>
                  <a:gd name="T4" fmla="*/ 168 w 173"/>
                  <a:gd name="T5" fmla="*/ 42 h 149"/>
                  <a:gd name="T6" fmla="*/ 104 w 173"/>
                  <a:gd name="T7" fmla="*/ 0 h 149"/>
                  <a:gd name="T8" fmla="*/ 45 w 173"/>
                  <a:gd name="T9" fmla="*/ 16 h 149"/>
                  <a:gd name="T10" fmla="*/ 13 w 173"/>
                  <a:gd name="T11" fmla="*/ 64 h 149"/>
                  <a:gd name="T12" fmla="*/ 50 w 173"/>
                  <a:gd name="T13" fmla="*/ 149 h 149"/>
                  <a:gd name="T14" fmla="*/ 120 w 173"/>
                  <a:gd name="T15" fmla="*/ 144 h 149"/>
                  <a:gd name="T16" fmla="*/ 146 w 173"/>
                  <a:gd name="T17" fmla="*/ 133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149">
                    <a:moveTo>
                      <a:pt x="146" y="133"/>
                    </a:moveTo>
                    <a:cubicBezTo>
                      <a:pt x="171" y="96"/>
                      <a:pt x="164" y="113"/>
                      <a:pt x="173" y="85"/>
                    </a:cubicBezTo>
                    <a:cubicBezTo>
                      <a:pt x="171" y="70"/>
                      <a:pt x="171" y="55"/>
                      <a:pt x="168" y="42"/>
                    </a:cubicBezTo>
                    <a:cubicBezTo>
                      <a:pt x="161" y="17"/>
                      <a:pt x="122" y="11"/>
                      <a:pt x="104" y="0"/>
                    </a:cubicBezTo>
                    <a:cubicBezTo>
                      <a:pt x="81" y="2"/>
                      <a:pt x="62" y="0"/>
                      <a:pt x="45" y="16"/>
                    </a:cubicBezTo>
                    <a:cubicBezTo>
                      <a:pt x="30" y="28"/>
                      <a:pt x="13" y="64"/>
                      <a:pt x="13" y="64"/>
                    </a:cubicBezTo>
                    <a:cubicBezTo>
                      <a:pt x="0" y="104"/>
                      <a:pt x="10" y="136"/>
                      <a:pt x="50" y="149"/>
                    </a:cubicBezTo>
                    <a:cubicBezTo>
                      <a:pt x="73" y="147"/>
                      <a:pt x="96" y="146"/>
                      <a:pt x="120" y="144"/>
                    </a:cubicBezTo>
                    <a:cubicBezTo>
                      <a:pt x="129" y="142"/>
                      <a:pt x="155" y="133"/>
                      <a:pt x="146" y="133"/>
                    </a:cubicBezTo>
                    <a:close/>
                  </a:path>
                </a:pathLst>
              </a:custGeom>
              <a:solidFill>
                <a:srgbClr val="FFE3E6"/>
              </a:solidFill>
              <a:ln w="9525" cap="flat" cmpd="sng">
                <a:solidFill>
                  <a:srgbClr val="00206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4376811" eaLnBrk="0" fontAlgn="base" hangingPunct="0">
                  <a:spcBef>
                    <a:spcPct val="0"/>
                  </a:spcBef>
                  <a:spcAft>
                    <a:spcPct val="0"/>
                  </a:spcAft>
                  <a:defRPr/>
                </a:pPr>
                <a:endParaRPr lang="fr-FR" sz="1400" kern="0">
                  <a:solidFill>
                    <a:srgbClr val="000000"/>
                  </a:solidFill>
                  <a:latin typeface="Arial" panose="020B0604020202020204" pitchFamily="34" charset="0"/>
                  <a:cs typeface="Arial" panose="020B0604020202020204" pitchFamily="34" charset="0"/>
                </a:endParaRPr>
              </a:p>
            </p:txBody>
          </p:sp>
          <p:sp>
            <p:nvSpPr>
              <p:cNvPr id="76" name="Freeform 81"/>
              <p:cNvSpPr>
                <a:spLocks/>
              </p:cNvSpPr>
              <p:nvPr/>
            </p:nvSpPr>
            <p:spPr bwMode="auto">
              <a:xfrm>
                <a:off x="1768498" y="2657910"/>
                <a:ext cx="2624454" cy="202393"/>
              </a:xfrm>
              <a:custGeom>
                <a:avLst/>
                <a:gdLst>
                  <a:gd name="T0" fmla="*/ 0 w 2003"/>
                  <a:gd name="T1" fmla="*/ 7 h 437"/>
                  <a:gd name="T2" fmla="*/ 155 w 2003"/>
                  <a:gd name="T3" fmla="*/ 60 h 437"/>
                  <a:gd name="T4" fmla="*/ 278 w 2003"/>
                  <a:gd name="T5" fmla="*/ 108 h 437"/>
                  <a:gd name="T6" fmla="*/ 315 w 2003"/>
                  <a:gd name="T7" fmla="*/ 119 h 437"/>
                  <a:gd name="T8" fmla="*/ 331 w 2003"/>
                  <a:gd name="T9" fmla="*/ 124 h 437"/>
                  <a:gd name="T10" fmla="*/ 443 w 2003"/>
                  <a:gd name="T11" fmla="*/ 156 h 437"/>
                  <a:gd name="T12" fmla="*/ 811 w 2003"/>
                  <a:gd name="T13" fmla="*/ 140 h 437"/>
                  <a:gd name="T14" fmla="*/ 843 w 2003"/>
                  <a:gd name="T15" fmla="*/ 97 h 437"/>
                  <a:gd name="T16" fmla="*/ 870 w 2003"/>
                  <a:gd name="T17" fmla="*/ 49 h 437"/>
                  <a:gd name="T18" fmla="*/ 966 w 2003"/>
                  <a:gd name="T19" fmla="*/ 81 h 437"/>
                  <a:gd name="T20" fmla="*/ 1003 w 2003"/>
                  <a:gd name="T21" fmla="*/ 108 h 437"/>
                  <a:gd name="T22" fmla="*/ 1238 w 2003"/>
                  <a:gd name="T23" fmla="*/ 87 h 437"/>
                  <a:gd name="T24" fmla="*/ 1259 w 2003"/>
                  <a:gd name="T25" fmla="*/ 55 h 437"/>
                  <a:gd name="T26" fmla="*/ 1264 w 2003"/>
                  <a:gd name="T27" fmla="*/ 23 h 437"/>
                  <a:gd name="T28" fmla="*/ 1312 w 2003"/>
                  <a:gd name="T29" fmla="*/ 1 h 437"/>
                  <a:gd name="T30" fmla="*/ 1430 w 2003"/>
                  <a:gd name="T31" fmla="*/ 23 h 437"/>
                  <a:gd name="T32" fmla="*/ 1398 w 2003"/>
                  <a:gd name="T33" fmla="*/ 76 h 437"/>
                  <a:gd name="T34" fmla="*/ 1504 w 2003"/>
                  <a:gd name="T35" fmla="*/ 92 h 437"/>
                  <a:gd name="T36" fmla="*/ 1728 w 2003"/>
                  <a:gd name="T37" fmla="*/ 87 h 437"/>
                  <a:gd name="T38" fmla="*/ 1808 w 2003"/>
                  <a:gd name="T39" fmla="*/ 81 h 437"/>
                  <a:gd name="T40" fmla="*/ 1824 w 2003"/>
                  <a:gd name="T41" fmla="*/ 76 h 437"/>
                  <a:gd name="T42" fmla="*/ 1872 w 2003"/>
                  <a:gd name="T43" fmla="*/ 92 h 437"/>
                  <a:gd name="T44" fmla="*/ 1920 w 2003"/>
                  <a:gd name="T45" fmla="*/ 113 h 437"/>
                  <a:gd name="T46" fmla="*/ 1968 w 2003"/>
                  <a:gd name="T47" fmla="*/ 108 h 437"/>
                  <a:gd name="T48" fmla="*/ 1974 w 2003"/>
                  <a:gd name="T49" fmla="*/ 124 h 437"/>
                  <a:gd name="T50" fmla="*/ 1979 w 2003"/>
                  <a:gd name="T51" fmla="*/ 289 h 437"/>
                  <a:gd name="T52" fmla="*/ 1984 w 2003"/>
                  <a:gd name="T53" fmla="*/ 348 h 437"/>
                  <a:gd name="T54" fmla="*/ 1979 w 2003"/>
                  <a:gd name="T55" fmla="*/ 423 h 437"/>
                  <a:gd name="T56" fmla="*/ 566 w 2003"/>
                  <a:gd name="T57" fmla="*/ 423 h 437"/>
                  <a:gd name="T58" fmla="*/ 11 w 2003"/>
                  <a:gd name="T59" fmla="*/ 396 h 437"/>
                  <a:gd name="T60" fmla="*/ 43 w 2003"/>
                  <a:gd name="T61" fmla="*/ 268 h 437"/>
                  <a:gd name="T62" fmla="*/ 32 w 2003"/>
                  <a:gd name="T63" fmla="*/ 55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03" h="437">
                    <a:moveTo>
                      <a:pt x="0" y="7"/>
                    </a:moveTo>
                    <a:cubicBezTo>
                      <a:pt x="48" y="37"/>
                      <a:pt x="101" y="43"/>
                      <a:pt x="155" y="60"/>
                    </a:cubicBezTo>
                    <a:cubicBezTo>
                      <a:pt x="182" y="78"/>
                      <a:pt x="242" y="94"/>
                      <a:pt x="278" y="108"/>
                    </a:cubicBezTo>
                    <a:cubicBezTo>
                      <a:pt x="290" y="112"/>
                      <a:pt x="302" y="115"/>
                      <a:pt x="315" y="119"/>
                    </a:cubicBezTo>
                    <a:cubicBezTo>
                      <a:pt x="320" y="120"/>
                      <a:pt x="331" y="124"/>
                      <a:pt x="331" y="124"/>
                    </a:cubicBezTo>
                    <a:cubicBezTo>
                      <a:pt x="361" y="145"/>
                      <a:pt x="406" y="151"/>
                      <a:pt x="443" y="156"/>
                    </a:cubicBezTo>
                    <a:cubicBezTo>
                      <a:pt x="689" y="152"/>
                      <a:pt x="676" y="171"/>
                      <a:pt x="811" y="140"/>
                    </a:cubicBezTo>
                    <a:cubicBezTo>
                      <a:pt x="830" y="126"/>
                      <a:pt x="830" y="115"/>
                      <a:pt x="843" y="97"/>
                    </a:cubicBezTo>
                    <a:cubicBezTo>
                      <a:pt x="848" y="79"/>
                      <a:pt x="870" y="49"/>
                      <a:pt x="870" y="49"/>
                    </a:cubicBezTo>
                    <a:cubicBezTo>
                      <a:pt x="912" y="55"/>
                      <a:pt x="943" y="48"/>
                      <a:pt x="966" y="81"/>
                    </a:cubicBezTo>
                    <a:cubicBezTo>
                      <a:pt x="972" y="103"/>
                      <a:pt x="981" y="101"/>
                      <a:pt x="1003" y="108"/>
                    </a:cubicBezTo>
                    <a:cubicBezTo>
                      <a:pt x="1095" y="102"/>
                      <a:pt x="1156" y="99"/>
                      <a:pt x="1238" y="87"/>
                    </a:cubicBezTo>
                    <a:cubicBezTo>
                      <a:pt x="1245" y="76"/>
                      <a:pt x="1257" y="67"/>
                      <a:pt x="1259" y="55"/>
                    </a:cubicBezTo>
                    <a:cubicBezTo>
                      <a:pt x="1260" y="44"/>
                      <a:pt x="1259" y="32"/>
                      <a:pt x="1264" y="23"/>
                    </a:cubicBezTo>
                    <a:cubicBezTo>
                      <a:pt x="1270" y="10"/>
                      <a:pt x="1300" y="5"/>
                      <a:pt x="1312" y="1"/>
                    </a:cubicBezTo>
                    <a:cubicBezTo>
                      <a:pt x="1373" y="5"/>
                      <a:pt x="1385" y="0"/>
                      <a:pt x="1430" y="23"/>
                    </a:cubicBezTo>
                    <a:cubicBezTo>
                      <a:pt x="1439" y="54"/>
                      <a:pt x="1427" y="66"/>
                      <a:pt x="1398" y="76"/>
                    </a:cubicBezTo>
                    <a:cubicBezTo>
                      <a:pt x="1410" y="126"/>
                      <a:pt x="1459" y="94"/>
                      <a:pt x="1504" y="92"/>
                    </a:cubicBezTo>
                    <a:cubicBezTo>
                      <a:pt x="1578" y="88"/>
                      <a:pt x="1653" y="88"/>
                      <a:pt x="1728" y="87"/>
                    </a:cubicBezTo>
                    <a:cubicBezTo>
                      <a:pt x="1754" y="85"/>
                      <a:pt x="1781" y="84"/>
                      <a:pt x="1808" y="81"/>
                    </a:cubicBezTo>
                    <a:cubicBezTo>
                      <a:pt x="1813" y="80"/>
                      <a:pt x="1818" y="75"/>
                      <a:pt x="1824" y="76"/>
                    </a:cubicBezTo>
                    <a:cubicBezTo>
                      <a:pt x="1840" y="78"/>
                      <a:pt x="1872" y="92"/>
                      <a:pt x="1872" y="92"/>
                    </a:cubicBezTo>
                    <a:cubicBezTo>
                      <a:pt x="1886" y="101"/>
                      <a:pt x="1920" y="113"/>
                      <a:pt x="1920" y="113"/>
                    </a:cubicBezTo>
                    <a:cubicBezTo>
                      <a:pt x="1936" y="111"/>
                      <a:pt x="1952" y="104"/>
                      <a:pt x="1968" y="108"/>
                    </a:cubicBezTo>
                    <a:cubicBezTo>
                      <a:pt x="1973" y="109"/>
                      <a:pt x="1973" y="118"/>
                      <a:pt x="1974" y="124"/>
                    </a:cubicBezTo>
                    <a:cubicBezTo>
                      <a:pt x="1977" y="178"/>
                      <a:pt x="1976" y="234"/>
                      <a:pt x="1979" y="289"/>
                    </a:cubicBezTo>
                    <a:cubicBezTo>
                      <a:pt x="1979" y="308"/>
                      <a:pt x="1982" y="328"/>
                      <a:pt x="1984" y="348"/>
                    </a:cubicBezTo>
                    <a:cubicBezTo>
                      <a:pt x="1982" y="373"/>
                      <a:pt x="2003" y="420"/>
                      <a:pt x="1979" y="423"/>
                    </a:cubicBezTo>
                    <a:cubicBezTo>
                      <a:pt x="1828" y="437"/>
                      <a:pt x="826" y="425"/>
                      <a:pt x="566" y="423"/>
                    </a:cubicBezTo>
                    <a:cubicBezTo>
                      <a:pt x="379" y="416"/>
                      <a:pt x="196" y="403"/>
                      <a:pt x="11" y="396"/>
                    </a:cubicBezTo>
                    <a:cubicBezTo>
                      <a:pt x="36" y="358"/>
                      <a:pt x="37" y="312"/>
                      <a:pt x="43" y="268"/>
                    </a:cubicBezTo>
                    <a:cubicBezTo>
                      <a:pt x="39" y="191"/>
                      <a:pt x="32" y="129"/>
                      <a:pt x="32" y="55"/>
                    </a:cubicBezTo>
                  </a:path>
                </a:pathLst>
              </a:custGeom>
              <a:solidFill>
                <a:sysClr val="windowText" lastClr="000000">
                  <a:lumMod val="85000"/>
                </a:sysClr>
              </a:solidFill>
              <a:ln w="9525">
                <a:solidFill>
                  <a:sysClr val="window" lastClr="FF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4376811" eaLnBrk="0" fontAlgn="base" hangingPunct="0">
                  <a:spcBef>
                    <a:spcPct val="0"/>
                  </a:spcBef>
                  <a:spcAft>
                    <a:spcPct val="0"/>
                  </a:spcAft>
                  <a:defRPr/>
                </a:pPr>
                <a:endParaRPr lang="fr-FR" sz="1400" kern="0">
                  <a:solidFill>
                    <a:srgbClr val="000000"/>
                  </a:solidFill>
                  <a:latin typeface="Arial" panose="020B0604020202020204" pitchFamily="34" charset="0"/>
                  <a:cs typeface="Arial" panose="020B0604020202020204" pitchFamily="34" charset="0"/>
                </a:endParaRPr>
              </a:p>
            </p:txBody>
          </p:sp>
          <p:grpSp>
            <p:nvGrpSpPr>
              <p:cNvPr id="77" name="Group 97"/>
              <p:cNvGrpSpPr>
                <a:grpSpLocks/>
              </p:cNvGrpSpPr>
              <p:nvPr/>
            </p:nvGrpSpPr>
            <p:grpSpPr bwMode="auto">
              <a:xfrm>
                <a:off x="1642713" y="906587"/>
                <a:ext cx="800570" cy="1781613"/>
                <a:chOff x="3312" y="480"/>
                <a:chExt cx="611" cy="1514"/>
              </a:xfrm>
            </p:grpSpPr>
            <p:sp>
              <p:nvSpPr>
                <p:cNvPr id="88" name="Freeform 85"/>
                <p:cNvSpPr>
                  <a:spLocks/>
                </p:cNvSpPr>
                <p:nvPr/>
              </p:nvSpPr>
              <p:spPr bwMode="auto">
                <a:xfrm>
                  <a:off x="3312" y="480"/>
                  <a:ext cx="611" cy="1409"/>
                </a:xfrm>
                <a:custGeom>
                  <a:avLst/>
                  <a:gdLst>
                    <a:gd name="T0" fmla="*/ 601 w 611"/>
                    <a:gd name="T1" fmla="*/ 0 h 1712"/>
                    <a:gd name="T2" fmla="*/ 579 w 611"/>
                    <a:gd name="T3" fmla="*/ 165 h 1712"/>
                    <a:gd name="T4" fmla="*/ 537 w 611"/>
                    <a:gd name="T5" fmla="*/ 208 h 1712"/>
                    <a:gd name="T6" fmla="*/ 302 w 611"/>
                    <a:gd name="T7" fmla="*/ 256 h 1712"/>
                    <a:gd name="T8" fmla="*/ 206 w 611"/>
                    <a:gd name="T9" fmla="*/ 277 h 1712"/>
                    <a:gd name="T10" fmla="*/ 179 w 611"/>
                    <a:gd name="T11" fmla="*/ 304 h 1712"/>
                    <a:gd name="T12" fmla="*/ 169 w 611"/>
                    <a:gd name="T13" fmla="*/ 320 h 1712"/>
                    <a:gd name="T14" fmla="*/ 137 w 611"/>
                    <a:gd name="T15" fmla="*/ 341 h 1712"/>
                    <a:gd name="T16" fmla="*/ 94 w 611"/>
                    <a:gd name="T17" fmla="*/ 379 h 1712"/>
                    <a:gd name="T18" fmla="*/ 83 w 611"/>
                    <a:gd name="T19" fmla="*/ 400 h 1712"/>
                    <a:gd name="T20" fmla="*/ 51 w 611"/>
                    <a:gd name="T21" fmla="*/ 432 h 1712"/>
                    <a:gd name="T22" fmla="*/ 14 w 611"/>
                    <a:gd name="T23" fmla="*/ 528 h 1712"/>
                    <a:gd name="T24" fmla="*/ 35 w 611"/>
                    <a:gd name="T25" fmla="*/ 645 h 1712"/>
                    <a:gd name="T26" fmla="*/ 57 w 611"/>
                    <a:gd name="T27" fmla="*/ 672 h 1712"/>
                    <a:gd name="T28" fmla="*/ 62 w 611"/>
                    <a:gd name="T29" fmla="*/ 688 h 1712"/>
                    <a:gd name="T30" fmla="*/ 94 w 611"/>
                    <a:gd name="T31" fmla="*/ 709 h 1712"/>
                    <a:gd name="T32" fmla="*/ 110 w 611"/>
                    <a:gd name="T33" fmla="*/ 720 h 1712"/>
                    <a:gd name="T34" fmla="*/ 174 w 611"/>
                    <a:gd name="T35" fmla="*/ 752 h 1712"/>
                    <a:gd name="T36" fmla="*/ 227 w 611"/>
                    <a:gd name="T37" fmla="*/ 779 h 1712"/>
                    <a:gd name="T38" fmla="*/ 286 w 611"/>
                    <a:gd name="T39" fmla="*/ 827 h 1712"/>
                    <a:gd name="T40" fmla="*/ 334 w 611"/>
                    <a:gd name="T41" fmla="*/ 1003 h 1712"/>
                    <a:gd name="T42" fmla="*/ 345 w 611"/>
                    <a:gd name="T43" fmla="*/ 1035 h 1712"/>
                    <a:gd name="T44" fmla="*/ 366 w 611"/>
                    <a:gd name="T45" fmla="*/ 1067 h 1712"/>
                    <a:gd name="T46" fmla="*/ 393 w 611"/>
                    <a:gd name="T47" fmla="*/ 1147 h 1712"/>
                    <a:gd name="T48" fmla="*/ 419 w 611"/>
                    <a:gd name="T49" fmla="*/ 1712 h 1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11" h="1712">
                      <a:moveTo>
                        <a:pt x="601" y="0"/>
                      </a:moveTo>
                      <a:cubicBezTo>
                        <a:pt x="590" y="55"/>
                        <a:pt x="611" y="117"/>
                        <a:pt x="579" y="165"/>
                      </a:cubicBezTo>
                      <a:cubicBezTo>
                        <a:pt x="571" y="190"/>
                        <a:pt x="558" y="194"/>
                        <a:pt x="537" y="208"/>
                      </a:cubicBezTo>
                      <a:cubicBezTo>
                        <a:pt x="442" y="264"/>
                        <a:pt x="445" y="251"/>
                        <a:pt x="302" y="256"/>
                      </a:cubicBezTo>
                      <a:cubicBezTo>
                        <a:pt x="270" y="261"/>
                        <a:pt x="236" y="267"/>
                        <a:pt x="206" y="277"/>
                      </a:cubicBezTo>
                      <a:cubicBezTo>
                        <a:pt x="177" y="333"/>
                        <a:pt x="212" y="276"/>
                        <a:pt x="179" y="304"/>
                      </a:cubicBezTo>
                      <a:cubicBezTo>
                        <a:pt x="174" y="307"/>
                        <a:pt x="173" y="315"/>
                        <a:pt x="169" y="320"/>
                      </a:cubicBezTo>
                      <a:cubicBezTo>
                        <a:pt x="159" y="328"/>
                        <a:pt x="137" y="341"/>
                        <a:pt x="137" y="341"/>
                      </a:cubicBezTo>
                      <a:cubicBezTo>
                        <a:pt x="126" y="356"/>
                        <a:pt x="94" y="379"/>
                        <a:pt x="94" y="379"/>
                      </a:cubicBezTo>
                      <a:cubicBezTo>
                        <a:pt x="90" y="386"/>
                        <a:pt x="87" y="393"/>
                        <a:pt x="83" y="400"/>
                      </a:cubicBezTo>
                      <a:cubicBezTo>
                        <a:pt x="73" y="411"/>
                        <a:pt x="51" y="432"/>
                        <a:pt x="51" y="432"/>
                      </a:cubicBezTo>
                      <a:cubicBezTo>
                        <a:pt x="40" y="464"/>
                        <a:pt x="33" y="499"/>
                        <a:pt x="14" y="528"/>
                      </a:cubicBezTo>
                      <a:cubicBezTo>
                        <a:pt x="0" y="570"/>
                        <a:pt x="4" y="614"/>
                        <a:pt x="35" y="645"/>
                      </a:cubicBezTo>
                      <a:cubicBezTo>
                        <a:pt x="51" y="688"/>
                        <a:pt x="27" y="633"/>
                        <a:pt x="57" y="672"/>
                      </a:cubicBezTo>
                      <a:cubicBezTo>
                        <a:pt x="60" y="676"/>
                        <a:pt x="58" y="684"/>
                        <a:pt x="62" y="688"/>
                      </a:cubicBezTo>
                      <a:cubicBezTo>
                        <a:pt x="71" y="697"/>
                        <a:pt x="83" y="701"/>
                        <a:pt x="94" y="709"/>
                      </a:cubicBezTo>
                      <a:cubicBezTo>
                        <a:pt x="99" y="712"/>
                        <a:pt x="110" y="720"/>
                        <a:pt x="110" y="720"/>
                      </a:cubicBezTo>
                      <a:cubicBezTo>
                        <a:pt x="125" y="741"/>
                        <a:pt x="148" y="744"/>
                        <a:pt x="174" y="752"/>
                      </a:cubicBezTo>
                      <a:cubicBezTo>
                        <a:pt x="189" y="774"/>
                        <a:pt x="200" y="772"/>
                        <a:pt x="227" y="779"/>
                      </a:cubicBezTo>
                      <a:cubicBezTo>
                        <a:pt x="249" y="793"/>
                        <a:pt x="261" y="817"/>
                        <a:pt x="286" y="827"/>
                      </a:cubicBezTo>
                      <a:cubicBezTo>
                        <a:pt x="330" y="871"/>
                        <a:pt x="322" y="945"/>
                        <a:pt x="334" y="1003"/>
                      </a:cubicBezTo>
                      <a:cubicBezTo>
                        <a:pt x="334" y="1007"/>
                        <a:pt x="342" y="1031"/>
                        <a:pt x="345" y="1035"/>
                      </a:cubicBezTo>
                      <a:cubicBezTo>
                        <a:pt x="351" y="1046"/>
                        <a:pt x="366" y="1067"/>
                        <a:pt x="366" y="1067"/>
                      </a:cubicBezTo>
                      <a:cubicBezTo>
                        <a:pt x="374" y="1095"/>
                        <a:pt x="385" y="1117"/>
                        <a:pt x="393" y="1147"/>
                      </a:cubicBezTo>
                      <a:cubicBezTo>
                        <a:pt x="412" y="1335"/>
                        <a:pt x="419" y="1521"/>
                        <a:pt x="419" y="1712"/>
                      </a:cubicBezTo>
                    </a:path>
                  </a:pathLst>
                </a:custGeom>
                <a:noFill/>
                <a:ln w="57150" cmpd="sng">
                  <a:solidFill>
                    <a:srgbClr val="00B05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4376811" eaLnBrk="0" fontAlgn="base" hangingPunct="0">
                    <a:spcBef>
                      <a:spcPct val="0"/>
                    </a:spcBef>
                    <a:spcAft>
                      <a:spcPct val="0"/>
                    </a:spcAft>
                    <a:defRPr/>
                  </a:pPr>
                  <a:endParaRPr lang="fr-FR" sz="1400" kern="0">
                    <a:solidFill>
                      <a:srgbClr val="000000"/>
                    </a:solidFill>
                    <a:latin typeface="Arial" panose="020B0604020202020204" pitchFamily="34" charset="0"/>
                    <a:cs typeface="Arial" panose="020B0604020202020204" pitchFamily="34" charset="0"/>
                  </a:endParaRPr>
                </a:p>
              </p:txBody>
            </p:sp>
            <p:sp>
              <p:nvSpPr>
                <p:cNvPr id="89" name="AutoShape 86"/>
                <p:cNvSpPr>
                  <a:spLocks noChangeArrowheads="1"/>
                </p:cNvSpPr>
                <p:nvPr/>
              </p:nvSpPr>
              <p:spPr bwMode="auto">
                <a:xfrm rot="10800000">
                  <a:off x="3646" y="1876"/>
                  <a:ext cx="192" cy="118"/>
                </a:xfrm>
                <a:prstGeom prst="triangle">
                  <a:avLst>
                    <a:gd name="adj" fmla="val 50000"/>
                  </a:avLst>
                </a:prstGeom>
                <a:solidFill>
                  <a:srgbClr val="00B050"/>
                </a:solidFill>
                <a:ln w="57150">
                  <a:solidFill>
                    <a:srgbClr val="00B05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4376811" eaLnBrk="0" fontAlgn="base" hangingPunct="0">
                    <a:spcBef>
                      <a:spcPct val="0"/>
                    </a:spcBef>
                    <a:spcAft>
                      <a:spcPct val="0"/>
                    </a:spcAft>
                    <a:defRPr/>
                  </a:pPr>
                  <a:endParaRPr lang="fr-FR" sz="1400" kern="0">
                    <a:solidFill>
                      <a:srgbClr val="000000"/>
                    </a:solidFill>
                    <a:latin typeface="Arial" panose="020B0604020202020204" pitchFamily="34" charset="0"/>
                    <a:cs typeface="Arial" panose="020B0604020202020204" pitchFamily="34" charset="0"/>
                  </a:endParaRPr>
                </a:p>
              </p:txBody>
            </p:sp>
          </p:grpSp>
          <p:sp>
            <p:nvSpPr>
              <p:cNvPr id="78" name="Text Box 101"/>
              <p:cNvSpPr txBox="1">
                <a:spLocks noChangeArrowheads="1"/>
              </p:cNvSpPr>
              <p:nvPr/>
            </p:nvSpPr>
            <p:spPr bwMode="auto">
              <a:xfrm>
                <a:off x="1450465" y="2664794"/>
                <a:ext cx="379258" cy="203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4376811" eaLnBrk="0" fontAlgn="base" hangingPunct="0">
                  <a:spcBef>
                    <a:spcPct val="0"/>
                  </a:spcBef>
                  <a:spcAft>
                    <a:spcPct val="0"/>
                  </a:spcAft>
                  <a:defRPr/>
                </a:pPr>
                <a:r>
                  <a:rPr lang="fr-FR" sz="1400" b="1" kern="0" dirty="0">
                    <a:solidFill>
                      <a:srgbClr val="000000"/>
                    </a:solidFill>
                    <a:latin typeface="Arial" panose="020B0604020202020204" pitchFamily="34" charset="0"/>
                    <a:cs typeface="Arial" panose="020B0604020202020204" pitchFamily="34" charset="0"/>
                  </a:rPr>
                  <a:t>PM</a:t>
                </a:r>
              </a:p>
            </p:txBody>
          </p:sp>
          <p:sp>
            <p:nvSpPr>
              <p:cNvPr id="79" name="Text Box 102"/>
              <p:cNvSpPr txBox="1">
                <a:spLocks noChangeArrowheads="1"/>
              </p:cNvSpPr>
              <p:nvPr/>
            </p:nvSpPr>
            <p:spPr bwMode="auto">
              <a:xfrm>
                <a:off x="1072947" y="2017013"/>
                <a:ext cx="535943" cy="203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4376811" eaLnBrk="0" fontAlgn="base" hangingPunct="0">
                  <a:spcBef>
                    <a:spcPct val="0"/>
                  </a:spcBef>
                  <a:spcAft>
                    <a:spcPct val="0"/>
                  </a:spcAft>
                  <a:defRPr/>
                </a:pPr>
                <a:r>
                  <a:rPr lang="fr-FR" sz="1400" b="1" kern="0" dirty="0">
                    <a:solidFill>
                      <a:prstClr val="black"/>
                    </a:solidFill>
                    <a:latin typeface="Arial" panose="020B0604020202020204" pitchFamily="34" charset="0"/>
                    <a:cs typeface="Arial" panose="020B0604020202020204" pitchFamily="34" charset="0"/>
                  </a:rPr>
                  <a:t>Golgi</a:t>
                </a:r>
              </a:p>
            </p:txBody>
          </p:sp>
          <p:sp>
            <p:nvSpPr>
              <p:cNvPr id="80" name="Text Box 103"/>
              <p:cNvSpPr txBox="1">
                <a:spLocks noChangeArrowheads="1"/>
              </p:cNvSpPr>
              <p:nvPr/>
            </p:nvSpPr>
            <p:spPr bwMode="auto">
              <a:xfrm>
                <a:off x="1121581" y="1078615"/>
                <a:ext cx="363188" cy="203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4376811" eaLnBrk="0" fontAlgn="base" hangingPunct="0">
                  <a:spcBef>
                    <a:spcPct val="0"/>
                  </a:spcBef>
                  <a:spcAft>
                    <a:spcPct val="0"/>
                  </a:spcAft>
                  <a:defRPr/>
                </a:pPr>
                <a:r>
                  <a:rPr lang="fr-FR" sz="1400" b="1" kern="0" dirty="0">
                    <a:solidFill>
                      <a:prstClr val="black"/>
                    </a:solidFill>
                    <a:latin typeface="Arial" panose="020B0604020202020204" pitchFamily="34" charset="0"/>
                    <a:cs typeface="Arial" panose="020B0604020202020204" pitchFamily="34" charset="0"/>
                  </a:rPr>
                  <a:t>ER</a:t>
                </a:r>
              </a:p>
            </p:txBody>
          </p:sp>
          <p:cxnSp>
            <p:nvCxnSpPr>
              <p:cNvPr id="81" name="Connecteur droit 80"/>
              <p:cNvCxnSpPr/>
              <p:nvPr/>
            </p:nvCxnSpPr>
            <p:spPr>
              <a:xfrm>
                <a:off x="2767341" y="782745"/>
                <a:ext cx="0" cy="2078957"/>
              </a:xfrm>
              <a:prstGeom prst="line">
                <a:avLst/>
              </a:prstGeom>
              <a:noFill/>
              <a:ln w="38100" cap="flat" cmpd="sng" algn="ctr">
                <a:solidFill>
                  <a:srgbClr val="002060"/>
                </a:solidFill>
                <a:prstDash val="solid"/>
              </a:ln>
              <a:effectLst/>
            </p:spPr>
          </p:cxnSp>
          <p:sp>
            <p:nvSpPr>
              <p:cNvPr id="82" name="Freeform 89"/>
              <p:cNvSpPr>
                <a:spLocks/>
              </p:cNvSpPr>
              <p:nvPr/>
            </p:nvSpPr>
            <p:spPr bwMode="auto">
              <a:xfrm>
                <a:off x="3207797" y="877218"/>
                <a:ext cx="262731" cy="331788"/>
              </a:xfrm>
              <a:custGeom>
                <a:avLst/>
                <a:gdLst>
                  <a:gd name="T0" fmla="*/ 21 w 331"/>
                  <a:gd name="T1" fmla="*/ 0 h 431"/>
                  <a:gd name="T2" fmla="*/ 48 w 331"/>
                  <a:gd name="T3" fmla="*/ 229 h 431"/>
                  <a:gd name="T4" fmla="*/ 139 w 331"/>
                  <a:gd name="T5" fmla="*/ 341 h 431"/>
                  <a:gd name="T6" fmla="*/ 197 w 331"/>
                  <a:gd name="T7" fmla="*/ 384 h 431"/>
                  <a:gd name="T8" fmla="*/ 331 w 331"/>
                  <a:gd name="T9" fmla="*/ 411 h 431"/>
                </a:gdLst>
                <a:ahLst/>
                <a:cxnLst>
                  <a:cxn ang="0">
                    <a:pos x="T0" y="T1"/>
                  </a:cxn>
                  <a:cxn ang="0">
                    <a:pos x="T2" y="T3"/>
                  </a:cxn>
                  <a:cxn ang="0">
                    <a:pos x="T4" y="T5"/>
                  </a:cxn>
                  <a:cxn ang="0">
                    <a:pos x="T6" y="T7"/>
                  </a:cxn>
                  <a:cxn ang="0">
                    <a:pos x="T8" y="T9"/>
                  </a:cxn>
                </a:cxnLst>
                <a:rect l="0" t="0" r="r" b="b"/>
                <a:pathLst>
                  <a:path w="331" h="431">
                    <a:moveTo>
                      <a:pt x="21" y="0"/>
                    </a:moveTo>
                    <a:cubicBezTo>
                      <a:pt x="0" y="65"/>
                      <a:pt x="5" y="167"/>
                      <a:pt x="48" y="229"/>
                    </a:cubicBezTo>
                    <a:cubicBezTo>
                      <a:pt x="58" y="264"/>
                      <a:pt x="107" y="321"/>
                      <a:pt x="139" y="341"/>
                    </a:cubicBezTo>
                    <a:cubicBezTo>
                      <a:pt x="155" y="366"/>
                      <a:pt x="168" y="375"/>
                      <a:pt x="197" y="384"/>
                    </a:cubicBezTo>
                    <a:cubicBezTo>
                      <a:pt x="229" y="431"/>
                      <a:pt x="269" y="411"/>
                      <a:pt x="331" y="411"/>
                    </a:cubicBezTo>
                  </a:path>
                </a:pathLst>
              </a:custGeom>
              <a:noFill/>
              <a:ln w="57150" cap="flat" cmpd="sng">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4376811" eaLnBrk="0" fontAlgn="base" hangingPunct="0">
                  <a:spcBef>
                    <a:spcPct val="0"/>
                  </a:spcBef>
                  <a:spcAft>
                    <a:spcPct val="0"/>
                  </a:spcAft>
                  <a:defRPr/>
                </a:pPr>
                <a:endParaRPr lang="fr-FR" sz="1400" kern="0">
                  <a:solidFill>
                    <a:srgbClr val="000000"/>
                  </a:solidFill>
                  <a:latin typeface="Arial" panose="020B0604020202020204" pitchFamily="34" charset="0"/>
                  <a:cs typeface="Arial" panose="020B0604020202020204" pitchFamily="34" charset="0"/>
                </a:endParaRPr>
              </a:p>
            </p:txBody>
          </p:sp>
          <p:sp>
            <p:nvSpPr>
              <p:cNvPr id="83" name="Line 93"/>
              <p:cNvSpPr>
                <a:spLocks noChangeShapeType="1"/>
              </p:cNvSpPr>
              <p:nvPr/>
            </p:nvSpPr>
            <p:spPr bwMode="auto">
              <a:xfrm flipH="1">
                <a:off x="3451225" y="1209006"/>
                <a:ext cx="304801" cy="390525"/>
              </a:xfrm>
              <a:prstGeom prst="line">
                <a:avLst/>
              </a:prstGeom>
              <a:noFill/>
              <a:ln w="76200">
                <a:solidFill>
                  <a:srgbClr val="F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4376811" eaLnBrk="0" fontAlgn="base" hangingPunct="0">
                  <a:spcBef>
                    <a:spcPct val="0"/>
                  </a:spcBef>
                  <a:spcAft>
                    <a:spcPct val="0"/>
                  </a:spcAft>
                  <a:defRPr/>
                </a:pPr>
                <a:endParaRPr lang="fr-FR" sz="1400" kern="0">
                  <a:solidFill>
                    <a:srgbClr val="000000"/>
                  </a:solidFill>
                  <a:latin typeface="Arial" panose="020B0604020202020204" pitchFamily="34" charset="0"/>
                  <a:cs typeface="Arial" panose="020B0604020202020204" pitchFamily="34" charset="0"/>
                </a:endParaRPr>
              </a:p>
            </p:txBody>
          </p:sp>
          <p:sp>
            <p:nvSpPr>
              <p:cNvPr id="84" name="Line 94"/>
              <p:cNvSpPr>
                <a:spLocks noChangeShapeType="1"/>
              </p:cNvSpPr>
              <p:nvPr/>
            </p:nvSpPr>
            <p:spPr bwMode="auto">
              <a:xfrm flipH="1">
                <a:off x="3597747" y="1251535"/>
                <a:ext cx="304801" cy="390525"/>
              </a:xfrm>
              <a:prstGeom prst="line">
                <a:avLst/>
              </a:prstGeom>
              <a:noFill/>
              <a:ln w="76200">
                <a:solidFill>
                  <a:srgbClr val="F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4376811" eaLnBrk="0" fontAlgn="base" hangingPunct="0">
                  <a:spcBef>
                    <a:spcPct val="0"/>
                  </a:spcBef>
                  <a:spcAft>
                    <a:spcPct val="0"/>
                  </a:spcAft>
                  <a:defRPr/>
                </a:pPr>
                <a:endParaRPr lang="fr-FR" sz="1400" kern="0">
                  <a:solidFill>
                    <a:srgbClr val="000000"/>
                  </a:solidFill>
                  <a:latin typeface="Arial" panose="020B0604020202020204" pitchFamily="34" charset="0"/>
                  <a:cs typeface="Arial" panose="020B0604020202020204" pitchFamily="34" charset="0"/>
                </a:endParaRPr>
              </a:p>
            </p:txBody>
          </p:sp>
          <p:sp>
            <p:nvSpPr>
              <p:cNvPr id="85" name="AutoShape 90"/>
              <p:cNvSpPr>
                <a:spLocks noChangeArrowheads="1"/>
              </p:cNvSpPr>
              <p:nvPr/>
            </p:nvSpPr>
            <p:spPr bwMode="auto">
              <a:xfrm rot="7745632">
                <a:off x="3435467" y="1159538"/>
                <a:ext cx="179388" cy="228600"/>
              </a:xfrm>
              <a:prstGeom prst="triangle">
                <a:avLst>
                  <a:gd name="adj" fmla="val 50000"/>
                </a:avLst>
              </a:prstGeom>
              <a:solidFill>
                <a:srgbClr val="FF0000"/>
              </a:solidFill>
              <a:ln w="5715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4376811" eaLnBrk="0" fontAlgn="base" hangingPunct="0">
                  <a:spcBef>
                    <a:spcPct val="0"/>
                  </a:spcBef>
                  <a:spcAft>
                    <a:spcPct val="0"/>
                  </a:spcAft>
                  <a:defRPr/>
                </a:pPr>
                <a:endParaRPr lang="fr-FR" sz="1400" kern="0">
                  <a:solidFill>
                    <a:srgbClr val="000000"/>
                  </a:solidFill>
                  <a:latin typeface="Arial" panose="020B0604020202020204" pitchFamily="34" charset="0"/>
                  <a:cs typeface="Arial" panose="020B0604020202020204" pitchFamily="34" charset="0"/>
                </a:endParaRPr>
              </a:p>
            </p:txBody>
          </p:sp>
          <p:sp>
            <p:nvSpPr>
              <p:cNvPr id="86" name="AutoShape 96"/>
              <p:cNvSpPr>
                <a:spLocks noChangeArrowheads="1"/>
              </p:cNvSpPr>
              <p:nvPr/>
            </p:nvSpPr>
            <p:spPr bwMode="auto">
              <a:xfrm rot="10800000">
                <a:off x="3575771" y="2565070"/>
                <a:ext cx="203722" cy="127201"/>
              </a:xfrm>
              <a:prstGeom prst="triangle">
                <a:avLst>
                  <a:gd name="adj" fmla="val 50000"/>
                </a:avLst>
              </a:prstGeom>
              <a:solidFill>
                <a:srgbClr val="FF0000"/>
              </a:solidFill>
              <a:ln w="5715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4376811" eaLnBrk="0" fontAlgn="base" hangingPunct="0">
                  <a:spcBef>
                    <a:spcPct val="0"/>
                  </a:spcBef>
                  <a:spcAft>
                    <a:spcPct val="0"/>
                  </a:spcAft>
                  <a:defRPr/>
                </a:pPr>
                <a:endParaRPr lang="fr-FR" sz="1400" kern="0">
                  <a:solidFill>
                    <a:srgbClr val="000000"/>
                  </a:solidFill>
                  <a:latin typeface="Arial" panose="020B0604020202020204" pitchFamily="34" charset="0"/>
                  <a:cs typeface="Arial" panose="020B0604020202020204" pitchFamily="34" charset="0"/>
                </a:endParaRPr>
              </a:p>
            </p:txBody>
          </p:sp>
          <p:sp>
            <p:nvSpPr>
              <p:cNvPr id="87" name="Freeform 95"/>
              <p:cNvSpPr>
                <a:spLocks/>
              </p:cNvSpPr>
              <p:nvPr/>
            </p:nvSpPr>
            <p:spPr bwMode="auto">
              <a:xfrm>
                <a:off x="3478154" y="1484938"/>
                <a:ext cx="490206" cy="1081210"/>
              </a:xfrm>
              <a:custGeom>
                <a:avLst/>
                <a:gdLst>
                  <a:gd name="T0" fmla="*/ 298 w 462"/>
                  <a:gd name="T1" fmla="*/ 0 h 1003"/>
                  <a:gd name="T2" fmla="*/ 400 w 462"/>
                  <a:gd name="T3" fmla="*/ 27 h 1003"/>
                  <a:gd name="T4" fmla="*/ 448 w 462"/>
                  <a:gd name="T5" fmla="*/ 69 h 1003"/>
                  <a:gd name="T6" fmla="*/ 394 w 462"/>
                  <a:gd name="T7" fmla="*/ 213 h 1003"/>
                  <a:gd name="T8" fmla="*/ 368 w 462"/>
                  <a:gd name="T9" fmla="*/ 235 h 1003"/>
                  <a:gd name="T10" fmla="*/ 325 w 462"/>
                  <a:gd name="T11" fmla="*/ 277 h 1003"/>
                  <a:gd name="T12" fmla="*/ 224 w 462"/>
                  <a:gd name="T13" fmla="*/ 315 h 1003"/>
                  <a:gd name="T14" fmla="*/ 202 w 462"/>
                  <a:gd name="T15" fmla="*/ 336 h 1003"/>
                  <a:gd name="T16" fmla="*/ 186 w 462"/>
                  <a:gd name="T17" fmla="*/ 341 h 1003"/>
                  <a:gd name="T18" fmla="*/ 176 w 462"/>
                  <a:gd name="T19" fmla="*/ 357 h 1003"/>
                  <a:gd name="T20" fmla="*/ 122 w 462"/>
                  <a:gd name="T21" fmla="*/ 379 h 1003"/>
                  <a:gd name="T22" fmla="*/ 64 w 462"/>
                  <a:gd name="T23" fmla="*/ 421 h 1003"/>
                  <a:gd name="T24" fmla="*/ 10 w 462"/>
                  <a:gd name="T25" fmla="*/ 517 h 1003"/>
                  <a:gd name="T26" fmla="*/ 53 w 462"/>
                  <a:gd name="T27" fmla="*/ 725 h 1003"/>
                  <a:gd name="T28" fmla="*/ 149 w 462"/>
                  <a:gd name="T29" fmla="*/ 827 h 1003"/>
                  <a:gd name="T30" fmla="*/ 197 w 462"/>
                  <a:gd name="T31" fmla="*/ 944 h 1003"/>
                  <a:gd name="T32" fmla="*/ 197 w 462"/>
                  <a:gd name="T33" fmla="*/ 1003 h 10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2" h="1003">
                    <a:moveTo>
                      <a:pt x="298" y="0"/>
                    </a:moveTo>
                    <a:cubicBezTo>
                      <a:pt x="331" y="10"/>
                      <a:pt x="367" y="14"/>
                      <a:pt x="400" y="27"/>
                    </a:cubicBezTo>
                    <a:cubicBezTo>
                      <a:pt x="412" y="47"/>
                      <a:pt x="428" y="56"/>
                      <a:pt x="448" y="69"/>
                    </a:cubicBezTo>
                    <a:cubicBezTo>
                      <a:pt x="462" y="114"/>
                      <a:pt x="434" y="187"/>
                      <a:pt x="394" y="213"/>
                    </a:cubicBezTo>
                    <a:cubicBezTo>
                      <a:pt x="372" y="247"/>
                      <a:pt x="397" y="214"/>
                      <a:pt x="368" y="235"/>
                    </a:cubicBezTo>
                    <a:cubicBezTo>
                      <a:pt x="346" y="249"/>
                      <a:pt x="350" y="269"/>
                      <a:pt x="325" y="277"/>
                    </a:cubicBezTo>
                    <a:cubicBezTo>
                      <a:pt x="295" y="297"/>
                      <a:pt x="257" y="302"/>
                      <a:pt x="224" y="315"/>
                    </a:cubicBezTo>
                    <a:cubicBezTo>
                      <a:pt x="216" y="322"/>
                      <a:pt x="210" y="330"/>
                      <a:pt x="202" y="336"/>
                    </a:cubicBezTo>
                    <a:cubicBezTo>
                      <a:pt x="197" y="339"/>
                      <a:pt x="190" y="337"/>
                      <a:pt x="186" y="341"/>
                    </a:cubicBezTo>
                    <a:cubicBezTo>
                      <a:pt x="181" y="344"/>
                      <a:pt x="180" y="352"/>
                      <a:pt x="176" y="357"/>
                    </a:cubicBezTo>
                    <a:cubicBezTo>
                      <a:pt x="163" y="367"/>
                      <a:pt x="137" y="374"/>
                      <a:pt x="122" y="379"/>
                    </a:cubicBezTo>
                    <a:cubicBezTo>
                      <a:pt x="104" y="390"/>
                      <a:pt x="82" y="415"/>
                      <a:pt x="64" y="421"/>
                    </a:cubicBezTo>
                    <a:cubicBezTo>
                      <a:pt x="43" y="450"/>
                      <a:pt x="22" y="483"/>
                      <a:pt x="10" y="517"/>
                    </a:cubicBezTo>
                    <a:cubicBezTo>
                      <a:pt x="0" y="602"/>
                      <a:pt x="9" y="655"/>
                      <a:pt x="53" y="725"/>
                    </a:cubicBezTo>
                    <a:cubicBezTo>
                      <a:pt x="79" y="766"/>
                      <a:pt x="100" y="808"/>
                      <a:pt x="149" y="827"/>
                    </a:cubicBezTo>
                    <a:cubicBezTo>
                      <a:pt x="160" y="865"/>
                      <a:pt x="194" y="902"/>
                      <a:pt x="197" y="944"/>
                    </a:cubicBezTo>
                    <a:cubicBezTo>
                      <a:pt x="198" y="963"/>
                      <a:pt x="197" y="983"/>
                      <a:pt x="197" y="1003"/>
                    </a:cubicBezTo>
                  </a:path>
                </a:pathLst>
              </a:custGeom>
              <a:noFill/>
              <a:ln w="571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4376811" eaLnBrk="0" fontAlgn="base" hangingPunct="0">
                  <a:spcBef>
                    <a:spcPct val="0"/>
                  </a:spcBef>
                  <a:spcAft>
                    <a:spcPct val="0"/>
                  </a:spcAft>
                  <a:defRPr/>
                </a:pPr>
                <a:endParaRPr lang="fr-FR" sz="1400" kern="0">
                  <a:solidFill>
                    <a:srgbClr val="000000"/>
                  </a:solidFill>
                  <a:latin typeface="Arial" panose="020B0604020202020204" pitchFamily="34" charset="0"/>
                  <a:cs typeface="Arial" panose="020B0604020202020204" pitchFamily="34" charset="0"/>
                </a:endParaRPr>
              </a:p>
            </p:txBody>
          </p:sp>
        </p:grpSp>
      </p:grpSp>
      <p:sp>
        <p:nvSpPr>
          <p:cNvPr id="102" name="ZoneTexte 2025"/>
          <p:cNvSpPr txBox="1">
            <a:spLocks noChangeArrowheads="1"/>
          </p:cNvSpPr>
          <p:nvPr/>
        </p:nvSpPr>
        <p:spPr bwMode="auto">
          <a:xfrm>
            <a:off x="645432" y="4656846"/>
            <a:ext cx="2147319" cy="697397"/>
          </a:xfrm>
          <a:prstGeom prst="rect">
            <a:avLst/>
          </a:prstGeom>
          <a:noFill/>
          <a:ln w="9525">
            <a:noFill/>
            <a:miter lim="800000"/>
            <a:headEnd/>
            <a:tailEnd/>
          </a:ln>
        </p:spPr>
        <p:txBody>
          <a:bodyPr wrap="square" lIns="81052" tIns="40526" rIns="81052" bIns="40526">
            <a:spAutoFit/>
          </a:bodyPr>
          <a:lstStyle/>
          <a:p>
            <a:pPr algn="ctr" defTabSz="4376811"/>
            <a:r>
              <a:rPr lang="fr-FR" altLang="fr-FR" sz="4000" b="1" dirty="0">
                <a:latin typeface="Arial" pitchFamily="34" charset="0"/>
                <a:cs typeface="Arial" pitchFamily="34" charset="0"/>
              </a:rPr>
              <a:t>Tools</a:t>
            </a:r>
            <a:endParaRPr lang="fr-FR" altLang="fr-FR" sz="4000" b="1" i="1" dirty="0">
              <a:latin typeface="Arial" pitchFamily="34" charset="0"/>
              <a:cs typeface="Arial" pitchFamily="34" charset="0"/>
            </a:endParaRPr>
          </a:p>
        </p:txBody>
      </p:sp>
      <p:sp>
        <p:nvSpPr>
          <p:cNvPr id="107" name="ZoneTexte 2025"/>
          <p:cNvSpPr txBox="1">
            <a:spLocks noChangeArrowheads="1"/>
          </p:cNvSpPr>
          <p:nvPr/>
        </p:nvSpPr>
        <p:spPr bwMode="auto">
          <a:xfrm>
            <a:off x="41842412" y="10950476"/>
            <a:ext cx="6213509" cy="523220"/>
          </a:xfrm>
          <a:prstGeom prst="rect">
            <a:avLst/>
          </a:prstGeom>
          <a:noFill/>
          <a:ln w="9525">
            <a:solidFill>
              <a:srgbClr val="C00000"/>
            </a:solidFill>
            <a:miter lim="800000"/>
            <a:headEnd/>
            <a:tailEnd/>
          </a:ln>
        </p:spPr>
        <p:txBody>
          <a:bodyPr wrap="square">
            <a:spAutoFit/>
          </a:bodyPr>
          <a:lstStyle>
            <a:defPPr>
              <a:defRPr lang="fr-FR"/>
            </a:defPPr>
            <a:lvl1pPr algn="ctr">
              <a:defRPr sz="3200" b="1">
                <a:solidFill>
                  <a:srgbClr val="0000FF"/>
                </a:solidFill>
                <a:effectLst>
                  <a:outerShdw blurRad="38100" dist="38100" dir="2700000" algn="tl">
                    <a:srgbClr val="000000">
                      <a:alpha val="43137"/>
                    </a:srgbClr>
                  </a:outerShdw>
                </a:effectLst>
                <a:latin typeface="Arial" pitchFamily="34" charset="0"/>
                <a:cs typeface="Arial" pitchFamily="34" charset="0"/>
              </a:defRPr>
            </a:lvl1pPr>
          </a:lstStyle>
          <a:p>
            <a:r>
              <a:rPr lang="en-US" altLang="fr-FR" sz="2800" dirty="0">
                <a:solidFill>
                  <a:srgbClr val="C00000"/>
                </a:solidFill>
                <a:effectLst/>
              </a:rPr>
              <a:t>After LTP: GluA1-AA / GluA1-DD</a:t>
            </a:r>
          </a:p>
        </p:txBody>
      </p:sp>
      <p:sp>
        <p:nvSpPr>
          <p:cNvPr id="108" name="ZoneTexte 2025"/>
          <p:cNvSpPr txBox="1">
            <a:spLocks noChangeArrowheads="1"/>
          </p:cNvSpPr>
          <p:nvPr/>
        </p:nvSpPr>
        <p:spPr bwMode="auto">
          <a:xfrm>
            <a:off x="15083139" y="10735318"/>
            <a:ext cx="2077650" cy="523220"/>
          </a:xfrm>
          <a:prstGeom prst="rect">
            <a:avLst/>
          </a:prstGeom>
          <a:noFill/>
          <a:ln w="9525">
            <a:solidFill>
              <a:srgbClr val="C00000"/>
            </a:solidFill>
            <a:miter lim="800000"/>
            <a:headEnd/>
            <a:tailEnd/>
          </a:ln>
        </p:spPr>
        <p:txBody>
          <a:bodyPr wrap="square">
            <a:spAutoFit/>
          </a:bodyPr>
          <a:lstStyle>
            <a:defPPr>
              <a:defRPr lang="fr-FR"/>
            </a:defPPr>
            <a:lvl1pPr algn="ctr">
              <a:defRPr sz="3200" b="1">
                <a:solidFill>
                  <a:srgbClr val="0000FF"/>
                </a:solidFill>
                <a:effectLst>
                  <a:outerShdw blurRad="38100" dist="38100" dir="2700000" algn="tl">
                    <a:srgbClr val="000000">
                      <a:alpha val="43137"/>
                    </a:srgbClr>
                  </a:outerShdw>
                </a:effectLst>
                <a:latin typeface="Arial" pitchFamily="34" charset="0"/>
                <a:cs typeface="Arial" pitchFamily="34" charset="0"/>
              </a:defRPr>
            </a:lvl1pPr>
          </a:lstStyle>
          <a:p>
            <a:r>
              <a:rPr lang="en-US" altLang="fr-FR" sz="2800" dirty="0">
                <a:solidFill>
                  <a:srgbClr val="C00000"/>
                </a:solidFill>
                <a:effectLst/>
              </a:rPr>
              <a:t>High Ca</a:t>
            </a:r>
            <a:r>
              <a:rPr lang="en-US" altLang="fr-FR" sz="2800" baseline="30000" dirty="0">
                <a:solidFill>
                  <a:srgbClr val="C00000"/>
                </a:solidFill>
                <a:effectLst/>
              </a:rPr>
              <a:t>2+</a:t>
            </a:r>
            <a:endParaRPr lang="en-US" altLang="fr-FR" sz="2800" dirty="0">
              <a:solidFill>
                <a:srgbClr val="C00000"/>
              </a:solidFill>
              <a:effectLst/>
            </a:endParaRPr>
          </a:p>
        </p:txBody>
      </p:sp>
      <p:sp>
        <p:nvSpPr>
          <p:cNvPr id="109" name="ZoneTexte 2025"/>
          <p:cNvSpPr txBox="1">
            <a:spLocks noChangeArrowheads="1"/>
          </p:cNvSpPr>
          <p:nvPr/>
        </p:nvSpPr>
        <p:spPr bwMode="auto">
          <a:xfrm>
            <a:off x="6220733" y="10788359"/>
            <a:ext cx="1872751" cy="523220"/>
          </a:xfrm>
          <a:prstGeom prst="rect">
            <a:avLst/>
          </a:prstGeom>
          <a:noFill/>
          <a:ln w="9525">
            <a:solidFill>
              <a:srgbClr val="C00000"/>
            </a:solidFill>
            <a:miter lim="800000"/>
            <a:headEnd/>
            <a:tailEnd/>
          </a:ln>
        </p:spPr>
        <p:txBody>
          <a:bodyPr wrap="square">
            <a:spAutoFit/>
          </a:bodyPr>
          <a:lstStyle>
            <a:defPPr>
              <a:defRPr lang="fr-FR"/>
            </a:defPPr>
            <a:lvl1pPr algn="ctr">
              <a:defRPr sz="3200" b="1">
                <a:solidFill>
                  <a:srgbClr val="0000FF"/>
                </a:solidFill>
                <a:effectLst>
                  <a:outerShdw blurRad="38100" dist="38100" dir="2700000" algn="tl">
                    <a:srgbClr val="000000">
                      <a:alpha val="43137"/>
                    </a:srgbClr>
                  </a:outerShdw>
                </a:effectLst>
                <a:latin typeface="Arial" pitchFamily="34" charset="0"/>
                <a:cs typeface="Arial" pitchFamily="34" charset="0"/>
              </a:defRPr>
            </a:lvl1pPr>
          </a:lstStyle>
          <a:p>
            <a:r>
              <a:rPr lang="en-US" altLang="fr-FR" sz="2800" dirty="0">
                <a:solidFill>
                  <a:srgbClr val="C00000"/>
                </a:solidFill>
                <a:effectLst/>
              </a:rPr>
              <a:t>Basal</a:t>
            </a:r>
          </a:p>
        </p:txBody>
      </p:sp>
      <p:sp>
        <p:nvSpPr>
          <p:cNvPr id="152" name="Rectangle 16"/>
          <p:cNvSpPr>
            <a:spLocks noChangeArrowheads="1"/>
          </p:cNvSpPr>
          <p:nvPr/>
        </p:nvSpPr>
        <p:spPr bwMode="auto">
          <a:xfrm>
            <a:off x="6302530" y="17919227"/>
            <a:ext cx="6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810520"/>
            <a:endParaRPr lang="fr-FR" altLang="fr-FR" dirty="0"/>
          </a:p>
        </p:txBody>
      </p:sp>
      <p:sp>
        <p:nvSpPr>
          <p:cNvPr id="153" name="Rectangle 18"/>
          <p:cNvSpPr>
            <a:spLocks noChangeArrowheads="1"/>
          </p:cNvSpPr>
          <p:nvPr/>
        </p:nvSpPr>
        <p:spPr bwMode="auto">
          <a:xfrm>
            <a:off x="6559267" y="17919227"/>
            <a:ext cx="6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810520"/>
            <a:endParaRPr lang="fr-FR" altLang="fr-FR" dirty="0"/>
          </a:p>
        </p:txBody>
      </p:sp>
      <p:sp>
        <p:nvSpPr>
          <p:cNvPr id="154" name="Rectangle 19"/>
          <p:cNvSpPr>
            <a:spLocks noChangeArrowheads="1"/>
          </p:cNvSpPr>
          <p:nvPr/>
        </p:nvSpPr>
        <p:spPr bwMode="auto">
          <a:xfrm>
            <a:off x="6661673" y="17919227"/>
            <a:ext cx="6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810520"/>
            <a:endParaRPr lang="fr-FR" altLang="fr-FR" dirty="0"/>
          </a:p>
        </p:txBody>
      </p:sp>
      <p:sp>
        <p:nvSpPr>
          <p:cNvPr id="155" name="Rectangle 20"/>
          <p:cNvSpPr>
            <a:spLocks noChangeArrowheads="1"/>
          </p:cNvSpPr>
          <p:nvPr/>
        </p:nvSpPr>
        <p:spPr bwMode="auto">
          <a:xfrm>
            <a:off x="6769847" y="17919227"/>
            <a:ext cx="6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810520"/>
            <a:endParaRPr lang="fr-FR" altLang="fr-FR" dirty="0"/>
          </a:p>
        </p:txBody>
      </p:sp>
      <p:grpSp>
        <p:nvGrpSpPr>
          <p:cNvPr id="12" name="Groupe 11"/>
          <p:cNvGrpSpPr/>
          <p:nvPr/>
        </p:nvGrpSpPr>
        <p:grpSpPr>
          <a:xfrm>
            <a:off x="4917881" y="17626406"/>
            <a:ext cx="4626601" cy="2536387"/>
            <a:chOff x="1460929" y="16755304"/>
            <a:chExt cx="2681309" cy="1766738"/>
          </a:xfrm>
        </p:grpSpPr>
        <p:pic>
          <p:nvPicPr>
            <p:cNvPr id="158" name="Picture 23"/>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460929" y="16755304"/>
              <a:ext cx="1319741" cy="1504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 name="Picture 21"/>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821055" y="16761211"/>
              <a:ext cx="1321183" cy="150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 name="Picture 24"/>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713338" y="18373551"/>
              <a:ext cx="2310234" cy="148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60" name="ZoneTexte 2025"/>
          <p:cNvSpPr txBox="1">
            <a:spLocks noChangeArrowheads="1"/>
          </p:cNvSpPr>
          <p:nvPr/>
        </p:nvSpPr>
        <p:spPr bwMode="auto">
          <a:xfrm>
            <a:off x="-15202" y="3286570"/>
            <a:ext cx="3953114" cy="697397"/>
          </a:xfrm>
          <a:prstGeom prst="rect">
            <a:avLst/>
          </a:prstGeom>
          <a:noFill/>
          <a:ln w="9525">
            <a:noFill/>
            <a:miter lim="800000"/>
            <a:headEnd/>
            <a:tailEnd/>
          </a:ln>
        </p:spPr>
        <p:txBody>
          <a:bodyPr wrap="square" lIns="81052" tIns="40526" rIns="81052" bIns="40526">
            <a:spAutoFit/>
          </a:bodyPr>
          <a:lstStyle/>
          <a:p>
            <a:pPr algn="ctr" defTabSz="4376811"/>
            <a:r>
              <a:rPr lang="fr-FR" altLang="fr-FR" sz="4000" b="1" dirty="0">
                <a:latin typeface="Arial" pitchFamily="34" charset="0"/>
                <a:cs typeface="Arial" pitchFamily="34" charset="0"/>
              </a:rPr>
              <a:t>Introduction</a:t>
            </a:r>
            <a:endParaRPr lang="fr-FR" altLang="fr-FR" sz="4000" b="1" i="1" dirty="0">
              <a:latin typeface="Arial" pitchFamily="34" charset="0"/>
              <a:cs typeface="Arial" pitchFamily="34" charset="0"/>
            </a:endParaRPr>
          </a:p>
        </p:txBody>
      </p:sp>
      <p:cxnSp>
        <p:nvCxnSpPr>
          <p:cNvPr id="1025" name="Connecteur droit 1024"/>
          <p:cNvCxnSpPr/>
          <p:nvPr/>
        </p:nvCxnSpPr>
        <p:spPr>
          <a:xfrm>
            <a:off x="12518278" y="2758662"/>
            <a:ext cx="23090267"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32" name="Rectangle 231"/>
          <p:cNvSpPr/>
          <p:nvPr/>
        </p:nvSpPr>
        <p:spPr>
          <a:xfrm>
            <a:off x="3562350" y="25740823"/>
            <a:ext cx="6963685" cy="2862322"/>
          </a:xfrm>
          <a:prstGeom prst="rect">
            <a:avLst/>
          </a:prstGeom>
          <a:gradFill flip="none" rotWithShape="1">
            <a:gsLst>
              <a:gs pos="0">
                <a:srgbClr val="92AEFC">
                  <a:tint val="66000"/>
                  <a:satMod val="160000"/>
                  <a:lumMod val="79000"/>
                </a:srgbClr>
              </a:gs>
              <a:gs pos="61000">
                <a:srgbClr val="92AEFC">
                  <a:tint val="44500"/>
                  <a:satMod val="160000"/>
                </a:srgbClr>
              </a:gs>
              <a:gs pos="100000">
                <a:srgbClr val="92AEFC">
                  <a:tint val="23500"/>
                  <a:satMod val="160000"/>
                </a:srgbClr>
              </a:gs>
            </a:gsLst>
            <a:lin ang="2700000" scaled="1"/>
            <a:tileRect/>
          </a:gradFill>
          <a:effectLst>
            <a:outerShdw blurRad="50800" dist="50800" dir="5400000" algn="ctr" rotWithShape="0">
              <a:srgbClr val="000000"/>
            </a:outerShdw>
          </a:effectLst>
          <a:scene3d>
            <a:camera prst="orthographicFront"/>
            <a:lightRig rig="threePt" dir="t"/>
          </a:scene3d>
          <a:sp3d>
            <a:bevelT prst="angle"/>
          </a:sp3d>
        </p:spPr>
        <p:txBody>
          <a:bodyPr wrap="square" rtlCol="0">
            <a:spAutoFit/>
          </a:bodyPr>
          <a:lstStyle/>
          <a:p>
            <a:pPr algn="ctr"/>
            <a:r>
              <a:rPr lang="en-US" sz="1800" b="1" dirty="0">
                <a:solidFill>
                  <a:srgbClr val="C00000"/>
                </a:solidFill>
                <a:latin typeface="Arial" panose="020B0604020202020204" pitchFamily="34" charset="0"/>
                <a:cs typeface="Arial" panose="020B0604020202020204" pitchFamily="34" charset="0"/>
              </a:rPr>
              <a:t>Basal GluA1 transport means</a:t>
            </a:r>
          </a:p>
          <a:p>
            <a:pPr algn="ctr"/>
            <a:endParaRPr lang="en-US" sz="1800" b="1" dirty="0">
              <a:solidFill>
                <a:srgbClr val="C00000"/>
              </a:solidFill>
              <a:latin typeface="Arial" panose="020B0604020202020204" pitchFamily="34" charset="0"/>
              <a:cs typeface="Arial" panose="020B0604020202020204" pitchFamily="34" charset="0"/>
            </a:endParaRPr>
          </a:p>
          <a:p>
            <a:pPr algn="ctr"/>
            <a:r>
              <a:rPr lang="en-US" sz="1800" b="1" dirty="0">
                <a:latin typeface="Arial" panose="020B0604020202020204" pitchFamily="34" charset="0"/>
                <a:cs typeface="Arial" panose="020B0604020202020204" pitchFamily="34" charset="0"/>
              </a:rPr>
              <a:t>Transport antero (OUT) and retrogradely (IN) in dendritic shaft.</a:t>
            </a:r>
          </a:p>
          <a:p>
            <a:pPr algn="ctr"/>
            <a:endParaRPr lang="en-US" sz="1800" b="1" dirty="0">
              <a:latin typeface="Arial" panose="020B0604020202020204" pitchFamily="34" charset="0"/>
              <a:cs typeface="Arial" panose="020B0604020202020204" pitchFamily="34" charset="0"/>
            </a:endParaRPr>
          </a:p>
          <a:p>
            <a:pPr algn="ctr"/>
            <a:r>
              <a:rPr lang="en-US" sz="1800" b="1" dirty="0">
                <a:latin typeface="Arial" panose="020B0604020202020204" pitchFamily="34" charset="0"/>
                <a:cs typeface="Arial" panose="020B0604020202020204" pitchFamily="34" charset="0"/>
              </a:rPr>
              <a:t>Mean speed around 1.5 µm / sec, having one third of its time in pause and more in OUT direction than in IN. </a:t>
            </a:r>
          </a:p>
          <a:p>
            <a:pPr algn="ctr"/>
            <a:endParaRPr lang="en-US" sz="1800" b="1" dirty="0">
              <a:latin typeface="Arial" panose="020B0604020202020204" pitchFamily="34" charset="0"/>
              <a:cs typeface="Arial" panose="020B0604020202020204" pitchFamily="34" charset="0"/>
            </a:endParaRPr>
          </a:p>
          <a:p>
            <a:pPr algn="ctr"/>
            <a:r>
              <a:rPr lang="en-US" sz="1800" b="1" dirty="0">
                <a:latin typeface="Arial" panose="020B0604020202020204" pitchFamily="34" charset="0"/>
                <a:cs typeface="Arial" panose="020B0604020202020204" pitchFamily="34" charset="0"/>
              </a:rPr>
              <a:t>Frequency distribution is the same for IN and OUT.</a:t>
            </a:r>
          </a:p>
          <a:p>
            <a:pPr algn="ctr"/>
            <a:endParaRPr lang="en-US" sz="1800" b="1" dirty="0">
              <a:latin typeface="Arial" panose="020B0604020202020204" pitchFamily="34" charset="0"/>
              <a:cs typeface="Arial" panose="020B0604020202020204" pitchFamily="34" charset="0"/>
            </a:endParaRPr>
          </a:p>
        </p:txBody>
      </p:sp>
      <p:sp>
        <p:nvSpPr>
          <p:cNvPr id="241" name="Rectangle 240"/>
          <p:cNvSpPr/>
          <p:nvPr/>
        </p:nvSpPr>
        <p:spPr>
          <a:xfrm>
            <a:off x="41860993" y="26294821"/>
            <a:ext cx="6754935" cy="2308324"/>
          </a:xfrm>
          <a:prstGeom prst="rect">
            <a:avLst/>
          </a:prstGeom>
          <a:gradFill flip="none" rotWithShape="1">
            <a:gsLst>
              <a:gs pos="0">
                <a:srgbClr val="92AEFC">
                  <a:tint val="66000"/>
                  <a:satMod val="160000"/>
                  <a:lumMod val="79000"/>
                </a:srgbClr>
              </a:gs>
              <a:gs pos="61000">
                <a:srgbClr val="92AEFC">
                  <a:tint val="44500"/>
                  <a:satMod val="160000"/>
                </a:srgbClr>
              </a:gs>
              <a:gs pos="100000">
                <a:srgbClr val="92AEFC">
                  <a:tint val="23500"/>
                  <a:satMod val="160000"/>
                </a:srgbClr>
              </a:gs>
            </a:gsLst>
            <a:lin ang="2700000" scaled="1"/>
            <a:tileRect/>
          </a:gradFill>
          <a:effectLst>
            <a:outerShdw blurRad="50800" dist="50800" dir="5400000" algn="ctr" rotWithShape="0">
              <a:srgbClr val="000000"/>
            </a:outerShdw>
          </a:effectLst>
          <a:scene3d>
            <a:camera prst="orthographicFront"/>
            <a:lightRig rig="threePt" dir="t"/>
          </a:scene3d>
          <a:sp3d>
            <a:bevelT prst="angle"/>
          </a:sp3d>
        </p:spPr>
        <p:txBody>
          <a:bodyPr wrap="square" rtlCol="0">
            <a:spAutoFit/>
          </a:bodyPr>
          <a:lstStyle/>
          <a:p>
            <a:pPr algn="ctr"/>
            <a:r>
              <a:rPr lang="en-US" sz="1800" b="1" dirty="0">
                <a:solidFill>
                  <a:srgbClr val="C00000"/>
                </a:solidFill>
                <a:latin typeface="Arial" panose="020B0604020202020204" pitchFamily="34" charset="0"/>
                <a:cs typeface="Arial" panose="020B0604020202020204" pitchFamily="34" charset="0"/>
              </a:rPr>
              <a:t>Phosphorylation of GluA1 means</a:t>
            </a:r>
          </a:p>
          <a:p>
            <a:pPr algn="ctr"/>
            <a:endParaRPr lang="en-US" sz="1800" b="1" dirty="0">
              <a:solidFill>
                <a:srgbClr val="C00000"/>
              </a:solidFill>
              <a:latin typeface="Arial" panose="020B0604020202020204" pitchFamily="34" charset="0"/>
              <a:cs typeface="Arial" panose="020B0604020202020204" pitchFamily="34" charset="0"/>
            </a:endParaRPr>
          </a:p>
          <a:p>
            <a:pPr algn="ctr"/>
            <a:r>
              <a:rPr lang="en-US" sz="1800" b="1" dirty="0">
                <a:latin typeface="Arial" panose="020B0604020202020204" pitchFamily="34" charset="0"/>
                <a:cs typeface="Arial" panose="020B0604020202020204" pitchFamily="34" charset="0"/>
              </a:rPr>
              <a:t>More vesicles for GluA1-DD than GluA1-AA.</a:t>
            </a:r>
          </a:p>
          <a:p>
            <a:pPr algn="ctr"/>
            <a:endParaRPr lang="en-US" sz="1800" b="1" dirty="0">
              <a:latin typeface="Arial" panose="020B0604020202020204" pitchFamily="34" charset="0"/>
              <a:cs typeface="Arial" panose="020B0604020202020204" pitchFamily="34" charset="0"/>
            </a:endParaRPr>
          </a:p>
          <a:p>
            <a:pPr algn="ctr"/>
            <a:r>
              <a:rPr lang="en-US" sz="1800" b="1" dirty="0">
                <a:latin typeface="Arial" panose="020B0604020202020204" pitchFamily="34" charset="0"/>
                <a:cs typeface="Arial" panose="020B0604020202020204" pitchFamily="34" charset="0"/>
              </a:rPr>
              <a:t>Less pause for GluA1-DD.</a:t>
            </a:r>
          </a:p>
          <a:p>
            <a:pPr algn="ctr"/>
            <a:endParaRPr lang="en-US" sz="1800" b="1" dirty="0">
              <a:latin typeface="Arial" panose="020B0604020202020204" pitchFamily="34" charset="0"/>
              <a:cs typeface="Arial" panose="020B0604020202020204" pitchFamily="34" charset="0"/>
            </a:endParaRPr>
          </a:p>
          <a:p>
            <a:pPr algn="ctr"/>
            <a:r>
              <a:rPr lang="en-US" sz="1800" b="1" dirty="0">
                <a:latin typeface="Arial" panose="020B0604020202020204" pitchFamily="34" charset="0"/>
                <a:cs typeface="Arial" panose="020B0604020202020204" pitchFamily="34" charset="0"/>
              </a:rPr>
              <a:t>Vesicles containing GluA1-DD are sent at the distal dendrite.</a:t>
            </a:r>
          </a:p>
          <a:p>
            <a:pPr algn="ctr"/>
            <a:endParaRPr lang="en-US" sz="1800" b="1" dirty="0">
              <a:latin typeface="Arial" panose="020B0604020202020204" pitchFamily="34" charset="0"/>
              <a:cs typeface="Arial" panose="020B0604020202020204" pitchFamily="34" charset="0"/>
            </a:endParaRPr>
          </a:p>
        </p:txBody>
      </p:sp>
      <p:grpSp>
        <p:nvGrpSpPr>
          <p:cNvPr id="1044" name="Groupe 1043"/>
          <p:cNvGrpSpPr/>
          <p:nvPr/>
        </p:nvGrpSpPr>
        <p:grpSpPr>
          <a:xfrm>
            <a:off x="48918668" y="10960315"/>
            <a:ext cx="1144653" cy="868926"/>
            <a:chOff x="44154452" y="14826465"/>
            <a:chExt cx="1293780" cy="977398"/>
          </a:xfrm>
        </p:grpSpPr>
        <p:grpSp>
          <p:nvGrpSpPr>
            <p:cNvPr id="396" name="Groupe 395"/>
            <p:cNvGrpSpPr/>
            <p:nvPr/>
          </p:nvGrpSpPr>
          <p:grpSpPr>
            <a:xfrm>
              <a:off x="44154452" y="14826465"/>
              <a:ext cx="1293780" cy="977398"/>
              <a:chOff x="2648359" y="2410766"/>
              <a:chExt cx="1712259" cy="1339075"/>
            </a:xfrm>
          </p:grpSpPr>
          <p:sp>
            <p:nvSpPr>
              <p:cNvPr id="398" name="Rectangle 397"/>
              <p:cNvSpPr/>
              <p:nvPr/>
            </p:nvSpPr>
            <p:spPr>
              <a:xfrm>
                <a:off x="2648359" y="2938068"/>
                <a:ext cx="1379985" cy="360040"/>
              </a:xfrm>
              <a:prstGeom prst="rect">
                <a:avLst/>
              </a:prstGeom>
              <a:solidFill>
                <a:schemeClr val="bg1">
                  <a:lumMod val="95000"/>
                </a:schemeClr>
              </a:solidFill>
              <a:ln>
                <a:solidFill>
                  <a:schemeClr val="bg1">
                    <a:lumMod val="85000"/>
                  </a:schemeClr>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99" name="Forme libre 398"/>
              <p:cNvSpPr/>
              <p:nvPr/>
            </p:nvSpPr>
            <p:spPr>
              <a:xfrm>
                <a:off x="2648359" y="2410766"/>
                <a:ext cx="1712259" cy="1272988"/>
              </a:xfrm>
              <a:custGeom>
                <a:avLst/>
                <a:gdLst>
                  <a:gd name="connsiteX0" fmla="*/ 116541 w 1712259"/>
                  <a:gd name="connsiteY0" fmla="*/ 179295 h 1272989"/>
                  <a:gd name="connsiteX1" fmla="*/ 44824 w 1712259"/>
                  <a:gd name="connsiteY1" fmla="*/ 170330 h 1272989"/>
                  <a:gd name="connsiteX2" fmla="*/ 17929 w 1712259"/>
                  <a:gd name="connsiteY2" fmla="*/ 161365 h 1272989"/>
                  <a:gd name="connsiteX3" fmla="*/ 0 w 1712259"/>
                  <a:gd name="connsiteY3" fmla="*/ 134471 h 1272989"/>
                  <a:gd name="connsiteX4" fmla="*/ 8965 w 1712259"/>
                  <a:gd name="connsiteY4" fmla="*/ 71718 h 1272989"/>
                  <a:gd name="connsiteX5" fmla="*/ 62753 w 1712259"/>
                  <a:gd name="connsiteY5" fmla="*/ 26895 h 1272989"/>
                  <a:gd name="connsiteX6" fmla="*/ 116541 w 1712259"/>
                  <a:gd name="connsiteY6" fmla="*/ 8965 h 1272989"/>
                  <a:gd name="connsiteX7" fmla="*/ 143435 w 1712259"/>
                  <a:gd name="connsiteY7" fmla="*/ 0 h 1272989"/>
                  <a:gd name="connsiteX8" fmla="*/ 304800 w 1712259"/>
                  <a:gd name="connsiteY8" fmla="*/ 8965 h 1272989"/>
                  <a:gd name="connsiteX9" fmla="*/ 331694 w 1712259"/>
                  <a:gd name="connsiteY9" fmla="*/ 17930 h 1272989"/>
                  <a:gd name="connsiteX10" fmla="*/ 367553 w 1712259"/>
                  <a:gd name="connsiteY10" fmla="*/ 53789 h 1272989"/>
                  <a:gd name="connsiteX11" fmla="*/ 394447 w 1712259"/>
                  <a:gd name="connsiteY11" fmla="*/ 71718 h 1272989"/>
                  <a:gd name="connsiteX12" fmla="*/ 430306 w 1712259"/>
                  <a:gd name="connsiteY12" fmla="*/ 152400 h 1272989"/>
                  <a:gd name="connsiteX13" fmla="*/ 439271 w 1712259"/>
                  <a:gd name="connsiteY13" fmla="*/ 313765 h 1272989"/>
                  <a:gd name="connsiteX14" fmla="*/ 430306 w 1712259"/>
                  <a:gd name="connsiteY14" fmla="*/ 340659 h 1272989"/>
                  <a:gd name="connsiteX15" fmla="*/ 385482 w 1712259"/>
                  <a:gd name="connsiteY15" fmla="*/ 376518 h 1272989"/>
                  <a:gd name="connsiteX16" fmla="*/ 340659 w 1712259"/>
                  <a:gd name="connsiteY16" fmla="*/ 421342 h 1272989"/>
                  <a:gd name="connsiteX17" fmla="*/ 322729 w 1712259"/>
                  <a:gd name="connsiteY17" fmla="*/ 439271 h 1272989"/>
                  <a:gd name="connsiteX18" fmla="*/ 313765 w 1712259"/>
                  <a:gd name="connsiteY18" fmla="*/ 466165 h 1272989"/>
                  <a:gd name="connsiteX19" fmla="*/ 295835 w 1712259"/>
                  <a:gd name="connsiteY19" fmla="*/ 484095 h 1272989"/>
                  <a:gd name="connsiteX20" fmla="*/ 277906 w 1712259"/>
                  <a:gd name="connsiteY20" fmla="*/ 609600 h 1272989"/>
                  <a:gd name="connsiteX21" fmla="*/ 268941 w 1712259"/>
                  <a:gd name="connsiteY21" fmla="*/ 654424 h 1272989"/>
                  <a:gd name="connsiteX22" fmla="*/ 251012 w 1712259"/>
                  <a:gd name="connsiteY22" fmla="*/ 815789 h 1272989"/>
                  <a:gd name="connsiteX23" fmla="*/ 259976 w 1712259"/>
                  <a:gd name="connsiteY23" fmla="*/ 977153 h 1272989"/>
                  <a:gd name="connsiteX24" fmla="*/ 268941 w 1712259"/>
                  <a:gd name="connsiteY24" fmla="*/ 1004047 h 1272989"/>
                  <a:gd name="connsiteX25" fmla="*/ 286871 w 1712259"/>
                  <a:gd name="connsiteY25" fmla="*/ 1021977 h 1272989"/>
                  <a:gd name="connsiteX26" fmla="*/ 322729 w 1712259"/>
                  <a:gd name="connsiteY26" fmla="*/ 1075765 h 1272989"/>
                  <a:gd name="connsiteX27" fmla="*/ 340659 w 1712259"/>
                  <a:gd name="connsiteY27" fmla="*/ 1093695 h 1272989"/>
                  <a:gd name="connsiteX28" fmla="*/ 394447 w 1712259"/>
                  <a:gd name="connsiteY28" fmla="*/ 1111624 h 1272989"/>
                  <a:gd name="connsiteX29" fmla="*/ 537882 w 1712259"/>
                  <a:gd name="connsiteY29" fmla="*/ 1075765 h 1272989"/>
                  <a:gd name="connsiteX30" fmla="*/ 555812 w 1712259"/>
                  <a:gd name="connsiteY30" fmla="*/ 1057836 h 1272989"/>
                  <a:gd name="connsiteX31" fmla="*/ 546847 w 1712259"/>
                  <a:gd name="connsiteY31" fmla="*/ 932330 h 1272989"/>
                  <a:gd name="connsiteX32" fmla="*/ 528918 w 1712259"/>
                  <a:gd name="connsiteY32" fmla="*/ 869577 h 1272989"/>
                  <a:gd name="connsiteX33" fmla="*/ 564776 w 1712259"/>
                  <a:gd name="connsiteY33" fmla="*/ 708212 h 1272989"/>
                  <a:gd name="connsiteX34" fmla="*/ 591671 w 1712259"/>
                  <a:gd name="connsiteY34" fmla="*/ 699247 h 1272989"/>
                  <a:gd name="connsiteX35" fmla="*/ 744071 w 1712259"/>
                  <a:gd name="connsiteY35" fmla="*/ 708212 h 1272989"/>
                  <a:gd name="connsiteX36" fmla="*/ 762000 w 1712259"/>
                  <a:gd name="connsiteY36" fmla="*/ 726142 h 1272989"/>
                  <a:gd name="connsiteX37" fmla="*/ 797859 w 1712259"/>
                  <a:gd name="connsiteY37" fmla="*/ 806824 h 1272989"/>
                  <a:gd name="connsiteX38" fmla="*/ 806824 w 1712259"/>
                  <a:gd name="connsiteY38" fmla="*/ 833718 h 1272989"/>
                  <a:gd name="connsiteX39" fmla="*/ 788894 w 1712259"/>
                  <a:gd name="connsiteY39" fmla="*/ 977153 h 1272989"/>
                  <a:gd name="connsiteX40" fmla="*/ 770965 w 1712259"/>
                  <a:gd name="connsiteY40" fmla="*/ 1004047 h 1272989"/>
                  <a:gd name="connsiteX41" fmla="*/ 753035 w 1712259"/>
                  <a:gd name="connsiteY41" fmla="*/ 1021977 h 1272989"/>
                  <a:gd name="connsiteX42" fmla="*/ 726141 w 1712259"/>
                  <a:gd name="connsiteY42" fmla="*/ 1066800 h 1272989"/>
                  <a:gd name="connsiteX43" fmla="*/ 717176 w 1712259"/>
                  <a:gd name="connsiteY43" fmla="*/ 1093695 h 1272989"/>
                  <a:gd name="connsiteX44" fmla="*/ 726141 w 1712259"/>
                  <a:gd name="connsiteY44" fmla="*/ 1156447 h 1272989"/>
                  <a:gd name="connsiteX45" fmla="*/ 753035 w 1712259"/>
                  <a:gd name="connsiteY45" fmla="*/ 1165412 h 1272989"/>
                  <a:gd name="connsiteX46" fmla="*/ 950259 w 1712259"/>
                  <a:gd name="connsiteY46" fmla="*/ 1156447 h 1272989"/>
                  <a:gd name="connsiteX47" fmla="*/ 977153 w 1712259"/>
                  <a:gd name="connsiteY47" fmla="*/ 1075765 h 1272989"/>
                  <a:gd name="connsiteX48" fmla="*/ 986118 w 1712259"/>
                  <a:gd name="connsiteY48" fmla="*/ 1048871 h 1272989"/>
                  <a:gd name="connsiteX49" fmla="*/ 995082 w 1712259"/>
                  <a:gd name="connsiteY49" fmla="*/ 977153 h 1272989"/>
                  <a:gd name="connsiteX50" fmla="*/ 1004047 w 1712259"/>
                  <a:gd name="connsiteY50" fmla="*/ 932330 h 1272989"/>
                  <a:gd name="connsiteX51" fmla="*/ 977153 w 1712259"/>
                  <a:gd name="connsiteY51" fmla="*/ 609600 h 1272989"/>
                  <a:gd name="connsiteX52" fmla="*/ 968188 w 1712259"/>
                  <a:gd name="connsiteY52" fmla="*/ 582706 h 1272989"/>
                  <a:gd name="connsiteX53" fmla="*/ 950259 w 1712259"/>
                  <a:gd name="connsiteY53" fmla="*/ 555812 h 1272989"/>
                  <a:gd name="connsiteX54" fmla="*/ 914400 w 1712259"/>
                  <a:gd name="connsiteY54" fmla="*/ 519953 h 1272989"/>
                  <a:gd name="connsiteX55" fmla="*/ 869576 w 1712259"/>
                  <a:gd name="connsiteY55" fmla="*/ 484095 h 1272989"/>
                  <a:gd name="connsiteX56" fmla="*/ 851647 w 1712259"/>
                  <a:gd name="connsiteY56" fmla="*/ 457200 h 1272989"/>
                  <a:gd name="connsiteX57" fmla="*/ 779929 w 1712259"/>
                  <a:gd name="connsiteY57" fmla="*/ 394447 h 1272989"/>
                  <a:gd name="connsiteX58" fmla="*/ 762000 w 1712259"/>
                  <a:gd name="connsiteY58" fmla="*/ 367553 h 1272989"/>
                  <a:gd name="connsiteX59" fmla="*/ 699247 w 1712259"/>
                  <a:gd name="connsiteY59" fmla="*/ 313765 h 1272989"/>
                  <a:gd name="connsiteX60" fmla="*/ 663388 w 1712259"/>
                  <a:gd name="connsiteY60" fmla="*/ 268942 h 1272989"/>
                  <a:gd name="connsiteX61" fmla="*/ 654424 w 1712259"/>
                  <a:gd name="connsiteY61" fmla="*/ 116542 h 1272989"/>
                  <a:gd name="connsiteX62" fmla="*/ 663388 w 1712259"/>
                  <a:gd name="connsiteY62" fmla="*/ 89647 h 1272989"/>
                  <a:gd name="connsiteX63" fmla="*/ 690282 w 1712259"/>
                  <a:gd name="connsiteY63" fmla="*/ 80683 h 1272989"/>
                  <a:gd name="connsiteX64" fmla="*/ 717176 w 1712259"/>
                  <a:gd name="connsiteY64" fmla="*/ 62753 h 1272989"/>
                  <a:gd name="connsiteX65" fmla="*/ 770965 w 1712259"/>
                  <a:gd name="connsiteY65" fmla="*/ 44824 h 1272989"/>
                  <a:gd name="connsiteX66" fmla="*/ 860612 w 1712259"/>
                  <a:gd name="connsiteY66" fmla="*/ 26895 h 1272989"/>
                  <a:gd name="connsiteX67" fmla="*/ 977153 w 1712259"/>
                  <a:gd name="connsiteY67" fmla="*/ 17930 h 1272989"/>
                  <a:gd name="connsiteX68" fmla="*/ 1057835 w 1712259"/>
                  <a:gd name="connsiteY68" fmla="*/ 26895 h 1272989"/>
                  <a:gd name="connsiteX69" fmla="*/ 1075765 w 1712259"/>
                  <a:gd name="connsiteY69" fmla="*/ 44824 h 1272989"/>
                  <a:gd name="connsiteX70" fmla="*/ 1102659 w 1712259"/>
                  <a:gd name="connsiteY70" fmla="*/ 62753 h 1272989"/>
                  <a:gd name="connsiteX71" fmla="*/ 1138518 w 1712259"/>
                  <a:gd name="connsiteY71" fmla="*/ 98612 h 1272989"/>
                  <a:gd name="connsiteX72" fmla="*/ 1156447 w 1712259"/>
                  <a:gd name="connsiteY72" fmla="*/ 116542 h 1272989"/>
                  <a:gd name="connsiteX73" fmla="*/ 1183341 w 1712259"/>
                  <a:gd name="connsiteY73" fmla="*/ 134471 h 1272989"/>
                  <a:gd name="connsiteX74" fmla="*/ 1219200 w 1712259"/>
                  <a:gd name="connsiteY74" fmla="*/ 188259 h 1272989"/>
                  <a:gd name="connsiteX75" fmla="*/ 1246094 w 1712259"/>
                  <a:gd name="connsiteY75" fmla="*/ 268942 h 1272989"/>
                  <a:gd name="connsiteX76" fmla="*/ 1255059 w 1712259"/>
                  <a:gd name="connsiteY76" fmla="*/ 295836 h 1272989"/>
                  <a:gd name="connsiteX77" fmla="*/ 1264024 w 1712259"/>
                  <a:gd name="connsiteY77" fmla="*/ 322730 h 1272989"/>
                  <a:gd name="connsiteX78" fmla="*/ 1255059 w 1712259"/>
                  <a:gd name="connsiteY78" fmla="*/ 528918 h 1272989"/>
                  <a:gd name="connsiteX79" fmla="*/ 1228165 w 1712259"/>
                  <a:gd name="connsiteY79" fmla="*/ 627530 h 1272989"/>
                  <a:gd name="connsiteX80" fmla="*/ 1219200 w 1712259"/>
                  <a:gd name="connsiteY80" fmla="*/ 654424 h 1272989"/>
                  <a:gd name="connsiteX81" fmla="*/ 1210235 w 1712259"/>
                  <a:gd name="connsiteY81" fmla="*/ 681318 h 1272989"/>
                  <a:gd name="connsiteX82" fmla="*/ 1192306 w 1712259"/>
                  <a:gd name="connsiteY82" fmla="*/ 708212 h 1272989"/>
                  <a:gd name="connsiteX83" fmla="*/ 1174376 w 1712259"/>
                  <a:gd name="connsiteY83" fmla="*/ 762000 h 1272989"/>
                  <a:gd name="connsiteX84" fmla="*/ 1138518 w 1712259"/>
                  <a:gd name="connsiteY84" fmla="*/ 824753 h 1272989"/>
                  <a:gd name="connsiteX85" fmla="*/ 1111624 w 1712259"/>
                  <a:gd name="connsiteY85" fmla="*/ 914400 h 1272989"/>
                  <a:gd name="connsiteX86" fmla="*/ 1093694 w 1712259"/>
                  <a:gd name="connsiteY86" fmla="*/ 932330 h 1272989"/>
                  <a:gd name="connsiteX87" fmla="*/ 1066800 w 1712259"/>
                  <a:gd name="connsiteY87" fmla="*/ 1021977 h 1272989"/>
                  <a:gd name="connsiteX88" fmla="*/ 1057835 w 1712259"/>
                  <a:gd name="connsiteY88" fmla="*/ 1048871 h 1272989"/>
                  <a:gd name="connsiteX89" fmla="*/ 1048871 w 1712259"/>
                  <a:gd name="connsiteY89" fmla="*/ 1075765 h 1272989"/>
                  <a:gd name="connsiteX90" fmla="*/ 1075765 w 1712259"/>
                  <a:gd name="connsiteY90" fmla="*/ 1183342 h 1272989"/>
                  <a:gd name="connsiteX91" fmla="*/ 1102659 w 1712259"/>
                  <a:gd name="connsiteY91" fmla="*/ 1192306 h 1272989"/>
                  <a:gd name="connsiteX92" fmla="*/ 1138518 w 1712259"/>
                  <a:gd name="connsiteY92" fmla="*/ 1228165 h 1272989"/>
                  <a:gd name="connsiteX93" fmla="*/ 1299882 w 1712259"/>
                  <a:gd name="connsiteY93" fmla="*/ 1255059 h 1272989"/>
                  <a:gd name="connsiteX94" fmla="*/ 1353671 w 1712259"/>
                  <a:gd name="connsiteY94" fmla="*/ 1264024 h 1272989"/>
                  <a:gd name="connsiteX95" fmla="*/ 1389529 w 1712259"/>
                  <a:gd name="connsiteY95" fmla="*/ 1272989 h 1272989"/>
                  <a:gd name="connsiteX96" fmla="*/ 1515035 w 1712259"/>
                  <a:gd name="connsiteY96" fmla="*/ 1264024 h 1272989"/>
                  <a:gd name="connsiteX97" fmla="*/ 1568824 w 1712259"/>
                  <a:gd name="connsiteY97" fmla="*/ 1255059 h 1272989"/>
                  <a:gd name="connsiteX98" fmla="*/ 1604682 w 1712259"/>
                  <a:gd name="connsiteY98" fmla="*/ 1246095 h 1272989"/>
                  <a:gd name="connsiteX99" fmla="*/ 1667435 w 1712259"/>
                  <a:gd name="connsiteY99" fmla="*/ 1237130 h 1272989"/>
                  <a:gd name="connsiteX100" fmla="*/ 1712259 w 1712259"/>
                  <a:gd name="connsiteY100" fmla="*/ 1219200 h 1272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1712259" h="1272989">
                    <a:moveTo>
                      <a:pt x="116541" y="179295"/>
                    </a:moveTo>
                    <a:cubicBezTo>
                      <a:pt x="92635" y="176307"/>
                      <a:pt x="68527" y="174640"/>
                      <a:pt x="44824" y="170330"/>
                    </a:cubicBezTo>
                    <a:cubicBezTo>
                      <a:pt x="35526" y="168639"/>
                      <a:pt x="25308" y="167268"/>
                      <a:pt x="17929" y="161365"/>
                    </a:cubicBezTo>
                    <a:cubicBezTo>
                      <a:pt x="9516" y="154634"/>
                      <a:pt x="5976" y="143436"/>
                      <a:pt x="0" y="134471"/>
                    </a:cubicBezTo>
                    <a:cubicBezTo>
                      <a:pt x="2988" y="113553"/>
                      <a:pt x="1117" y="91337"/>
                      <a:pt x="8965" y="71718"/>
                    </a:cubicBezTo>
                    <a:cubicBezTo>
                      <a:pt x="13530" y="60306"/>
                      <a:pt x="50761" y="32225"/>
                      <a:pt x="62753" y="26895"/>
                    </a:cubicBezTo>
                    <a:cubicBezTo>
                      <a:pt x="80023" y="19219"/>
                      <a:pt x="98612" y="14942"/>
                      <a:pt x="116541" y="8965"/>
                    </a:cubicBezTo>
                    <a:lnTo>
                      <a:pt x="143435" y="0"/>
                    </a:lnTo>
                    <a:cubicBezTo>
                      <a:pt x="197223" y="2988"/>
                      <a:pt x="251171" y="3857"/>
                      <a:pt x="304800" y="8965"/>
                    </a:cubicBezTo>
                    <a:cubicBezTo>
                      <a:pt x="314207" y="9861"/>
                      <a:pt x="324005" y="12437"/>
                      <a:pt x="331694" y="17930"/>
                    </a:cubicBezTo>
                    <a:cubicBezTo>
                      <a:pt x="345449" y="27755"/>
                      <a:pt x="353488" y="44412"/>
                      <a:pt x="367553" y="53789"/>
                    </a:cubicBezTo>
                    <a:lnTo>
                      <a:pt x="394447" y="71718"/>
                    </a:lnTo>
                    <a:cubicBezTo>
                      <a:pt x="415783" y="135727"/>
                      <a:pt x="401892" y="109781"/>
                      <a:pt x="430306" y="152400"/>
                    </a:cubicBezTo>
                    <a:cubicBezTo>
                      <a:pt x="457242" y="233211"/>
                      <a:pt x="454319" y="200900"/>
                      <a:pt x="439271" y="313765"/>
                    </a:cubicBezTo>
                    <a:cubicBezTo>
                      <a:pt x="438022" y="323132"/>
                      <a:pt x="435168" y="332556"/>
                      <a:pt x="430306" y="340659"/>
                    </a:cubicBezTo>
                    <a:cubicBezTo>
                      <a:pt x="419267" y="359057"/>
                      <a:pt x="400914" y="363015"/>
                      <a:pt x="385482" y="376518"/>
                    </a:cubicBezTo>
                    <a:cubicBezTo>
                      <a:pt x="369580" y="390432"/>
                      <a:pt x="355600" y="406401"/>
                      <a:pt x="340659" y="421342"/>
                    </a:cubicBezTo>
                    <a:lnTo>
                      <a:pt x="322729" y="439271"/>
                    </a:lnTo>
                    <a:cubicBezTo>
                      <a:pt x="319741" y="448236"/>
                      <a:pt x="318627" y="458062"/>
                      <a:pt x="313765" y="466165"/>
                    </a:cubicBezTo>
                    <a:cubicBezTo>
                      <a:pt x="309416" y="473413"/>
                      <a:pt x="298803" y="476181"/>
                      <a:pt x="295835" y="484095"/>
                    </a:cubicBezTo>
                    <a:cubicBezTo>
                      <a:pt x="290839" y="497418"/>
                      <a:pt x="278617" y="604978"/>
                      <a:pt x="277906" y="609600"/>
                    </a:cubicBezTo>
                    <a:cubicBezTo>
                      <a:pt x="275589" y="624660"/>
                      <a:pt x="271258" y="639364"/>
                      <a:pt x="268941" y="654424"/>
                    </a:cubicBezTo>
                    <a:cubicBezTo>
                      <a:pt x="261688" y="701568"/>
                      <a:pt x="255596" y="769947"/>
                      <a:pt x="251012" y="815789"/>
                    </a:cubicBezTo>
                    <a:cubicBezTo>
                      <a:pt x="254000" y="869577"/>
                      <a:pt x="254869" y="923525"/>
                      <a:pt x="259976" y="977153"/>
                    </a:cubicBezTo>
                    <a:cubicBezTo>
                      <a:pt x="260872" y="986560"/>
                      <a:pt x="264079" y="995944"/>
                      <a:pt x="268941" y="1004047"/>
                    </a:cubicBezTo>
                    <a:cubicBezTo>
                      <a:pt x="273290" y="1011295"/>
                      <a:pt x="281800" y="1015215"/>
                      <a:pt x="286871" y="1021977"/>
                    </a:cubicBezTo>
                    <a:cubicBezTo>
                      <a:pt x="299800" y="1039216"/>
                      <a:pt x="307492" y="1060528"/>
                      <a:pt x="322729" y="1075765"/>
                    </a:cubicBezTo>
                    <a:cubicBezTo>
                      <a:pt x="328706" y="1081742"/>
                      <a:pt x="333099" y="1089915"/>
                      <a:pt x="340659" y="1093695"/>
                    </a:cubicBezTo>
                    <a:cubicBezTo>
                      <a:pt x="357563" y="1102147"/>
                      <a:pt x="394447" y="1111624"/>
                      <a:pt x="394447" y="1111624"/>
                    </a:cubicBezTo>
                    <a:cubicBezTo>
                      <a:pt x="564723" y="1099461"/>
                      <a:pt x="487948" y="1138181"/>
                      <a:pt x="537882" y="1075765"/>
                    </a:cubicBezTo>
                    <a:cubicBezTo>
                      <a:pt x="543162" y="1069165"/>
                      <a:pt x="549835" y="1063812"/>
                      <a:pt x="555812" y="1057836"/>
                    </a:cubicBezTo>
                    <a:cubicBezTo>
                      <a:pt x="552824" y="1016001"/>
                      <a:pt x="551479" y="974015"/>
                      <a:pt x="546847" y="932330"/>
                    </a:cubicBezTo>
                    <a:cubicBezTo>
                      <a:pt x="544971" y="915449"/>
                      <a:pt x="534583" y="886573"/>
                      <a:pt x="528918" y="869577"/>
                    </a:cubicBezTo>
                    <a:cubicBezTo>
                      <a:pt x="535363" y="766455"/>
                      <a:pt x="498741" y="741230"/>
                      <a:pt x="564776" y="708212"/>
                    </a:cubicBezTo>
                    <a:cubicBezTo>
                      <a:pt x="573228" y="703986"/>
                      <a:pt x="582706" y="702235"/>
                      <a:pt x="591671" y="699247"/>
                    </a:cubicBezTo>
                    <a:cubicBezTo>
                      <a:pt x="642471" y="702235"/>
                      <a:pt x="693806" y="700275"/>
                      <a:pt x="744071" y="708212"/>
                    </a:cubicBezTo>
                    <a:cubicBezTo>
                      <a:pt x="752420" y="709530"/>
                      <a:pt x="756720" y="719542"/>
                      <a:pt x="762000" y="726142"/>
                    </a:cubicBezTo>
                    <a:cubicBezTo>
                      <a:pt x="786353" y="756585"/>
                      <a:pt x="783642" y="764174"/>
                      <a:pt x="797859" y="806824"/>
                    </a:cubicBezTo>
                    <a:lnTo>
                      <a:pt x="806824" y="833718"/>
                    </a:lnTo>
                    <a:cubicBezTo>
                      <a:pt x="805112" y="855969"/>
                      <a:pt x="808245" y="938451"/>
                      <a:pt x="788894" y="977153"/>
                    </a:cubicBezTo>
                    <a:cubicBezTo>
                      <a:pt x="784076" y="986790"/>
                      <a:pt x="777696" y="995634"/>
                      <a:pt x="770965" y="1004047"/>
                    </a:cubicBezTo>
                    <a:cubicBezTo>
                      <a:pt x="765685" y="1010647"/>
                      <a:pt x="759012" y="1016000"/>
                      <a:pt x="753035" y="1021977"/>
                    </a:cubicBezTo>
                    <a:cubicBezTo>
                      <a:pt x="727642" y="1098160"/>
                      <a:pt x="763057" y="1005275"/>
                      <a:pt x="726141" y="1066800"/>
                    </a:cubicBezTo>
                    <a:cubicBezTo>
                      <a:pt x="721279" y="1074903"/>
                      <a:pt x="720164" y="1084730"/>
                      <a:pt x="717176" y="1093695"/>
                    </a:cubicBezTo>
                    <a:cubicBezTo>
                      <a:pt x="720164" y="1114612"/>
                      <a:pt x="716691" y="1137548"/>
                      <a:pt x="726141" y="1156447"/>
                    </a:cubicBezTo>
                    <a:cubicBezTo>
                      <a:pt x="730367" y="1164899"/>
                      <a:pt x="743585" y="1165412"/>
                      <a:pt x="753035" y="1165412"/>
                    </a:cubicBezTo>
                    <a:cubicBezTo>
                      <a:pt x="818844" y="1165412"/>
                      <a:pt x="884518" y="1159435"/>
                      <a:pt x="950259" y="1156447"/>
                    </a:cubicBezTo>
                    <a:lnTo>
                      <a:pt x="977153" y="1075765"/>
                    </a:lnTo>
                    <a:lnTo>
                      <a:pt x="986118" y="1048871"/>
                    </a:lnTo>
                    <a:cubicBezTo>
                      <a:pt x="989106" y="1024965"/>
                      <a:pt x="991419" y="1000965"/>
                      <a:pt x="995082" y="977153"/>
                    </a:cubicBezTo>
                    <a:cubicBezTo>
                      <a:pt x="997399" y="962093"/>
                      <a:pt x="1004047" y="947567"/>
                      <a:pt x="1004047" y="932330"/>
                    </a:cubicBezTo>
                    <a:cubicBezTo>
                      <a:pt x="1004047" y="673301"/>
                      <a:pt x="1021424" y="742415"/>
                      <a:pt x="977153" y="609600"/>
                    </a:cubicBezTo>
                    <a:cubicBezTo>
                      <a:pt x="974165" y="600635"/>
                      <a:pt x="973430" y="590569"/>
                      <a:pt x="968188" y="582706"/>
                    </a:cubicBezTo>
                    <a:cubicBezTo>
                      <a:pt x="962212" y="573741"/>
                      <a:pt x="957271" y="563992"/>
                      <a:pt x="950259" y="555812"/>
                    </a:cubicBezTo>
                    <a:cubicBezTo>
                      <a:pt x="939258" y="542977"/>
                      <a:pt x="923777" y="534018"/>
                      <a:pt x="914400" y="519953"/>
                    </a:cubicBezTo>
                    <a:cubicBezTo>
                      <a:pt x="891229" y="485196"/>
                      <a:pt x="906692" y="496466"/>
                      <a:pt x="869576" y="484095"/>
                    </a:cubicBezTo>
                    <a:cubicBezTo>
                      <a:pt x="863600" y="475130"/>
                      <a:pt x="859266" y="464819"/>
                      <a:pt x="851647" y="457200"/>
                    </a:cubicBezTo>
                    <a:cubicBezTo>
                      <a:pt x="804260" y="409811"/>
                      <a:pt x="838082" y="481679"/>
                      <a:pt x="779929" y="394447"/>
                    </a:cubicBezTo>
                    <a:cubicBezTo>
                      <a:pt x="773953" y="385482"/>
                      <a:pt x="769618" y="375171"/>
                      <a:pt x="762000" y="367553"/>
                    </a:cubicBezTo>
                    <a:cubicBezTo>
                      <a:pt x="721446" y="326999"/>
                      <a:pt x="742088" y="378028"/>
                      <a:pt x="699247" y="313765"/>
                    </a:cubicBezTo>
                    <a:cubicBezTo>
                      <a:pt x="676630" y="279838"/>
                      <a:pt x="688937" y="294489"/>
                      <a:pt x="663388" y="268942"/>
                    </a:cubicBezTo>
                    <a:cubicBezTo>
                      <a:pt x="637467" y="191176"/>
                      <a:pt x="639478" y="221165"/>
                      <a:pt x="654424" y="116542"/>
                    </a:cubicBezTo>
                    <a:cubicBezTo>
                      <a:pt x="655760" y="107187"/>
                      <a:pt x="656706" y="96329"/>
                      <a:pt x="663388" y="89647"/>
                    </a:cubicBezTo>
                    <a:cubicBezTo>
                      <a:pt x="670070" y="82965"/>
                      <a:pt x="681317" y="83671"/>
                      <a:pt x="690282" y="80683"/>
                    </a:cubicBezTo>
                    <a:cubicBezTo>
                      <a:pt x="699247" y="74706"/>
                      <a:pt x="707330" y="67129"/>
                      <a:pt x="717176" y="62753"/>
                    </a:cubicBezTo>
                    <a:cubicBezTo>
                      <a:pt x="734447" y="55077"/>
                      <a:pt x="752630" y="49408"/>
                      <a:pt x="770965" y="44824"/>
                    </a:cubicBezTo>
                    <a:cubicBezTo>
                      <a:pt x="805500" y="36190"/>
                      <a:pt x="822639" y="30892"/>
                      <a:pt x="860612" y="26895"/>
                    </a:cubicBezTo>
                    <a:cubicBezTo>
                      <a:pt x="899360" y="22816"/>
                      <a:pt x="938306" y="20918"/>
                      <a:pt x="977153" y="17930"/>
                    </a:cubicBezTo>
                    <a:cubicBezTo>
                      <a:pt x="1004047" y="20918"/>
                      <a:pt x="1031729" y="19775"/>
                      <a:pt x="1057835" y="26895"/>
                    </a:cubicBezTo>
                    <a:cubicBezTo>
                      <a:pt x="1065989" y="29119"/>
                      <a:pt x="1069165" y="39544"/>
                      <a:pt x="1075765" y="44824"/>
                    </a:cubicBezTo>
                    <a:cubicBezTo>
                      <a:pt x="1084178" y="51554"/>
                      <a:pt x="1094479" y="55741"/>
                      <a:pt x="1102659" y="62753"/>
                    </a:cubicBezTo>
                    <a:cubicBezTo>
                      <a:pt x="1115494" y="73754"/>
                      <a:pt x="1126565" y="86659"/>
                      <a:pt x="1138518" y="98612"/>
                    </a:cubicBezTo>
                    <a:cubicBezTo>
                      <a:pt x="1144494" y="104589"/>
                      <a:pt x="1149414" y="111854"/>
                      <a:pt x="1156447" y="116542"/>
                    </a:cubicBezTo>
                    <a:lnTo>
                      <a:pt x="1183341" y="134471"/>
                    </a:lnTo>
                    <a:cubicBezTo>
                      <a:pt x="1195294" y="152400"/>
                      <a:pt x="1212386" y="167816"/>
                      <a:pt x="1219200" y="188259"/>
                    </a:cubicBezTo>
                    <a:lnTo>
                      <a:pt x="1246094" y="268942"/>
                    </a:lnTo>
                    <a:lnTo>
                      <a:pt x="1255059" y="295836"/>
                    </a:lnTo>
                    <a:lnTo>
                      <a:pt x="1264024" y="322730"/>
                    </a:lnTo>
                    <a:cubicBezTo>
                      <a:pt x="1261036" y="391459"/>
                      <a:pt x="1259961" y="460299"/>
                      <a:pt x="1255059" y="528918"/>
                    </a:cubicBezTo>
                    <a:cubicBezTo>
                      <a:pt x="1252755" y="561170"/>
                      <a:pt x="1238053" y="597866"/>
                      <a:pt x="1228165" y="627530"/>
                    </a:cubicBezTo>
                    <a:lnTo>
                      <a:pt x="1219200" y="654424"/>
                    </a:lnTo>
                    <a:cubicBezTo>
                      <a:pt x="1216212" y="663389"/>
                      <a:pt x="1215477" y="673455"/>
                      <a:pt x="1210235" y="681318"/>
                    </a:cubicBezTo>
                    <a:cubicBezTo>
                      <a:pt x="1204259" y="690283"/>
                      <a:pt x="1196682" y="698366"/>
                      <a:pt x="1192306" y="708212"/>
                    </a:cubicBezTo>
                    <a:cubicBezTo>
                      <a:pt x="1184630" y="725482"/>
                      <a:pt x="1184859" y="746275"/>
                      <a:pt x="1174376" y="762000"/>
                    </a:cubicBezTo>
                    <a:cubicBezTo>
                      <a:pt x="1159515" y="784292"/>
                      <a:pt x="1148266" y="798758"/>
                      <a:pt x="1138518" y="824753"/>
                    </a:cubicBezTo>
                    <a:cubicBezTo>
                      <a:pt x="1131206" y="844253"/>
                      <a:pt x="1123883" y="902141"/>
                      <a:pt x="1111624" y="914400"/>
                    </a:cubicBezTo>
                    <a:lnTo>
                      <a:pt x="1093694" y="932330"/>
                    </a:lnTo>
                    <a:cubicBezTo>
                      <a:pt x="1080146" y="986521"/>
                      <a:pt x="1088624" y="956505"/>
                      <a:pt x="1066800" y="1021977"/>
                    </a:cubicBezTo>
                    <a:lnTo>
                      <a:pt x="1057835" y="1048871"/>
                    </a:lnTo>
                    <a:lnTo>
                      <a:pt x="1048871" y="1075765"/>
                    </a:lnTo>
                    <a:cubicBezTo>
                      <a:pt x="1052755" y="1114606"/>
                      <a:pt x="1038266" y="1160843"/>
                      <a:pt x="1075765" y="1183342"/>
                    </a:cubicBezTo>
                    <a:cubicBezTo>
                      <a:pt x="1083868" y="1188204"/>
                      <a:pt x="1093694" y="1189318"/>
                      <a:pt x="1102659" y="1192306"/>
                    </a:cubicBezTo>
                    <a:cubicBezTo>
                      <a:pt x="1114612" y="1204259"/>
                      <a:pt x="1122481" y="1222819"/>
                      <a:pt x="1138518" y="1228165"/>
                    </a:cubicBezTo>
                    <a:cubicBezTo>
                      <a:pt x="1226442" y="1257474"/>
                      <a:pt x="1173472" y="1244526"/>
                      <a:pt x="1299882" y="1255059"/>
                    </a:cubicBezTo>
                    <a:cubicBezTo>
                      <a:pt x="1317812" y="1258047"/>
                      <a:pt x="1335847" y="1260459"/>
                      <a:pt x="1353671" y="1264024"/>
                    </a:cubicBezTo>
                    <a:cubicBezTo>
                      <a:pt x="1365752" y="1266440"/>
                      <a:pt x="1377208" y="1272989"/>
                      <a:pt x="1389529" y="1272989"/>
                    </a:cubicBezTo>
                    <a:cubicBezTo>
                      <a:pt x="1431471" y="1272989"/>
                      <a:pt x="1473200" y="1267012"/>
                      <a:pt x="1515035" y="1264024"/>
                    </a:cubicBezTo>
                    <a:cubicBezTo>
                      <a:pt x="1532965" y="1261036"/>
                      <a:pt x="1551000" y="1258624"/>
                      <a:pt x="1568824" y="1255059"/>
                    </a:cubicBezTo>
                    <a:cubicBezTo>
                      <a:pt x="1580905" y="1252643"/>
                      <a:pt x="1592560" y="1248299"/>
                      <a:pt x="1604682" y="1246095"/>
                    </a:cubicBezTo>
                    <a:cubicBezTo>
                      <a:pt x="1625471" y="1242315"/>
                      <a:pt x="1646517" y="1240118"/>
                      <a:pt x="1667435" y="1237130"/>
                    </a:cubicBezTo>
                    <a:cubicBezTo>
                      <a:pt x="1700668" y="1226052"/>
                      <a:pt x="1685877" y="1232391"/>
                      <a:pt x="1712259" y="1219200"/>
                    </a:cubicBezTo>
                  </a:path>
                </a:pathLst>
              </a:custGeom>
              <a:noFill/>
              <a:ln w="38100"/>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400" name="Étoile à 5 branches 399"/>
              <p:cNvSpPr/>
              <p:nvPr/>
            </p:nvSpPr>
            <p:spPr>
              <a:xfrm>
                <a:off x="3685769" y="3461809"/>
                <a:ext cx="288031" cy="288032"/>
              </a:xfrm>
              <a:prstGeom prst="star5">
                <a:avLst/>
              </a:prstGeom>
              <a:solidFill>
                <a:srgbClr val="F20000"/>
              </a:solidFill>
              <a:ln>
                <a:solidFill>
                  <a:srgbClr val="C0000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sp>
          <p:nvSpPr>
            <p:cNvPr id="397" name="Étoile à 5 branches 396"/>
            <p:cNvSpPr/>
            <p:nvPr/>
          </p:nvSpPr>
          <p:spPr>
            <a:xfrm>
              <a:off x="45230596" y="15579664"/>
              <a:ext cx="217636" cy="210236"/>
            </a:xfrm>
            <a:prstGeom prst="star5">
              <a:avLst/>
            </a:prstGeom>
            <a:solidFill>
              <a:srgbClr val="F20000"/>
            </a:solidFill>
            <a:ln>
              <a:solidFill>
                <a:srgbClr val="C0000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grpSp>
        <p:nvGrpSpPr>
          <p:cNvPr id="42" name="Groupe 41"/>
          <p:cNvGrpSpPr/>
          <p:nvPr/>
        </p:nvGrpSpPr>
        <p:grpSpPr>
          <a:xfrm>
            <a:off x="45988986" y="17558492"/>
            <a:ext cx="2609866" cy="2210055"/>
            <a:chOff x="33867458" y="16468790"/>
            <a:chExt cx="2609865" cy="2210055"/>
          </a:xfrm>
        </p:grpSpPr>
        <p:grpSp>
          <p:nvGrpSpPr>
            <p:cNvPr id="357" name="Groupe 356"/>
            <p:cNvGrpSpPr/>
            <p:nvPr/>
          </p:nvGrpSpPr>
          <p:grpSpPr>
            <a:xfrm>
              <a:off x="34673631" y="18401846"/>
              <a:ext cx="1380919" cy="276999"/>
              <a:chOff x="5158309" y="2230161"/>
              <a:chExt cx="1570967" cy="267564"/>
            </a:xfrm>
          </p:grpSpPr>
          <p:sp>
            <p:nvSpPr>
              <p:cNvPr id="360" name="ZoneTexte 359"/>
              <p:cNvSpPr txBox="1"/>
              <p:nvPr/>
            </p:nvSpPr>
            <p:spPr>
              <a:xfrm>
                <a:off x="5158309" y="2230161"/>
                <a:ext cx="458718" cy="267564"/>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AA</a:t>
                </a:r>
              </a:p>
            </p:txBody>
          </p:sp>
          <p:sp>
            <p:nvSpPr>
              <p:cNvPr id="361" name="ZoneTexte 360"/>
              <p:cNvSpPr txBox="1"/>
              <p:nvPr/>
            </p:nvSpPr>
            <p:spPr>
              <a:xfrm>
                <a:off x="6222141" y="2230161"/>
                <a:ext cx="507135" cy="267564"/>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DD</a:t>
                </a:r>
              </a:p>
            </p:txBody>
          </p:sp>
        </p:grpSp>
        <p:pic>
          <p:nvPicPr>
            <p:cNvPr id="41" name="Picture 6"/>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34143843" y="16468790"/>
              <a:ext cx="2333480" cy="2088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73" name="ZoneTexte 101"/>
            <p:cNvSpPr txBox="1">
              <a:spLocks noChangeArrowheads="1"/>
            </p:cNvSpPr>
            <p:nvPr/>
          </p:nvSpPr>
          <p:spPr bwMode="auto">
            <a:xfrm>
              <a:off x="33899600" y="17417887"/>
              <a:ext cx="57649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5</a:t>
              </a:r>
            </a:p>
          </p:txBody>
        </p:sp>
        <p:sp>
          <p:nvSpPr>
            <p:cNvPr id="774" name="ZoneTexte 101"/>
            <p:cNvSpPr txBox="1">
              <a:spLocks noChangeArrowheads="1"/>
            </p:cNvSpPr>
            <p:nvPr/>
          </p:nvSpPr>
          <p:spPr bwMode="auto">
            <a:xfrm>
              <a:off x="33899600" y="17826230"/>
              <a:ext cx="57649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2.5</a:t>
              </a:r>
            </a:p>
          </p:txBody>
        </p:sp>
        <p:sp>
          <p:nvSpPr>
            <p:cNvPr id="775" name="ZoneTexte 101"/>
            <p:cNvSpPr txBox="1">
              <a:spLocks noChangeArrowheads="1"/>
            </p:cNvSpPr>
            <p:nvPr/>
          </p:nvSpPr>
          <p:spPr bwMode="auto">
            <a:xfrm>
              <a:off x="33899600" y="16983078"/>
              <a:ext cx="57649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7.5</a:t>
              </a:r>
            </a:p>
          </p:txBody>
        </p:sp>
        <p:sp>
          <p:nvSpPr>
            <p:cNvPr id="776" name="ZoneTexte 101"/>
            <p:cNvSpPr txBox="1">
              <a:spLocks noChangeArrowheads="1"/>
            </p:cNvSpPr>
            <p:nvPr/>
          </p:nvSpPr>
          <p:spPr bwMode="auto">
            <a:xfrm>
              <a:off x="33899600" y="16565134"/>
              <a:ext cx="57649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10</a:t>
              </a:r>
            </a:p>
          </p:txBody>
        </p:sp>
        <p:sp>
          <p:nvSpPr>
            <p:cNvPr id="777" name="Text Box 99"/>
            <p:cNvSpPr txBox="1">
              <a:spLocks noChangeArrowheads="1"/>
            </p:cNvSpPr>
            <p:nvPr/>
          </p:nvSpPr>
          <p:spPr bwMode="auto">
            <a:xfrm rot="16200000">
              <a:off x="33096871" y="17298440"/>
              <a:ext cx="181817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fr-FR" sz="1200" b="1" dirty="0">
                  <a:solidFill>
                    <a:srgbClr val="000000"/>
                  </a:solidFill>
                  <a:latin typeface="Arial" panose="020B0604020202020204" pitchFamily="34" charset="0"/>
                  <a:cs typeface="Arial" panose="020B0604020202020204" pitchFamily="34" charset="0"/>
                </a:rPr>
                <a:t>Seconds</a:t>
              </a:r>
            </a:p>
          </p:txBody>
        </p:sp>
        <p:sp>
          <p:nvSpPr>
            <p:cNvPr id="778" name="ZoneTexte 777"/>
            <p:cNvSpPr txBox="1"/>
            <p:nvPr/>
          </p:nvSpPr>
          <p:spPr>
            <a:xfrm>
              <a:off x="35017092" y="16671527"/>
              <a:ext cx="717731" cy="400110"/>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a:t>
              </a:r>
            </a:p>
          </p:txBody>
        </p:sp>
      </p:grpSp>
      <p:sp>
        <p:nvSpPr>
          <p:cNvPr id="359" name="ZoneTexte 358"/>
          <p:cNvSpPr txBox="1"/>
          <p:nvPr/>
        </p:nvSpPr>
        <p:spPr>
          <a:xfrm>
            <a:off x="46336482" y="17356686"/>
            <a:ext cx="1908258" cy="328065"/>
          </a:xfrm>
          <a:prstGeom prst="rect">
            <a:avLst/>
          </a:prstGeom>
          <a:noFill/>
        </p:spPr>
        <p:txBody>
          <a:bodyPr wrap="square" lIns="81052" tIns="40526" rIns="81052" bIns="40526" rtlCol="0">
            <a:spAutoFit/>
          </a:bodyPr>
          <a:lstStyle/>
          <a:p>
            <a:pPr marL="253288" indent="-253288" algn="ctr">
              <a:buFont typeface="Wingdings" panose="05000000000000000000" pitchFamily="2" charset="2"/>
              <a:buChar char="v"/>
            </a:pPr>
            <a:r>
              <a:rPr lang="en-US" b="1" dirty="0">
                <a:latin typeface="Arial" pitchFamily="34" charset="0"/>
                <a:cs typeface="Arial" pitchFamily="34" charset="0"/>
              </a:rPr>
              <a:t>Time in pause</a:t>
            </a:r>
          </a:p>
        </p:txBody>
      </p:sp>
      <p:sp>
        <p:nvSpPr>
          <p:cNvPr id="403" name="ZoneTexte 402"/>
          <p:cNvSpPr txBox="1"/>
          <p:nvPr/>
        </p:nvSpPr>
        <p:spPr>
          <a:xfrm>
            <a:off x="41981923" y="17137905"/>
            <a:ext cx="3183693" cy="328065"/>
          </a:xfrm>
          <a:prstGeom prst="rect">
            <a:avLst/>
          </a:prstGeom>
          <a:noFill/>
        </p:spPr>
        <p:txBody>
          <a:bodyPr wrap="square" lIns="81052" tIns="40526" rIns="81052" bIns="40526" rtlCol="0">
            <a:spAutoFit/>
          </a:bodyPr>
          <a:lstStyle/>
          <a:p>
            <a:pPr marL="253288" indent="-253288" algn="ctr">
              <a:buFont typeface="Wingdings" panose="05000000000000000000" pitchFamily="2" charset="2"/>
              <a:buChar char="v"/>
            </a:pPr>
            <a:r>
              <a:rPr lang="en-US" b="1" dirty="0">
                <a:latin typeface="Arial" pitchFamily="34" charset="0"/>
                <a:cs typeface="Arial" pitchFamily="34" charset="0"/>
              </a:rPr>
              <a:t>% Time IN / OUT / Pause</a:t>
            </a:r>
          </a:p>
        </p:txBody>
      </p:sp>
      <p:grpSp>
        <p:nvGrpSpPr>
          <p:cNvPr id="90" name="Groupe 89"/>
          <p:cNvGrpSpPr/>
          <p:nvPr/>
        </p:nvGrpSpPr>
        <p:grpSpPr>
          <a:xfrm>
            <a:off x="41612816" y="17393204"/>
            <a:ext cx="4166762" cy="2630859"/>
            <a:chOff x="31757787" y="19224027"/>
            <a:chExt cx="4166762" cy="2630859"/>
          </a:xfrm>
        </p:grpSpPr>
        <p:grpSp>
          <p:nvGrpSpPr>
            <p:cNvPr id="51" name="Groupe 50"/>
            <p:cNvGrpSpPr/>
            <p:nvPr/>
          </p:nvGrpSpPr>
          <p:grpSpPr>
            <a:xfrm>
              <a:off x="31757787" y="19224027"/>
              <a:ext cx="4166762" cy="2260123"/>
              <a:chOff x="36038555" y="19794926"/>
              <a:chExt cx="4166762" cy="2260123"/>
            </a:xfrm>
          </p:grpSpPr>
          <p:pic>
            <p:nvPicPr>
              <p:cNvPr id="50" name="Picture 8"/>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6412552" y="19810324"/>
                <a:ext cx="3792765" cy="224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87" name="ZoneTexte 786"/>
              <p:cNvSpPr txBox="1"/>
              <p:nvPr/>
            </p:nvSpPr>
            <p:spPr>
              <a:xfrm>
                <a:off x="38599788" y="19960692"/>
                <a:ext cx="717731" cy="400110"/>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a:t>
                </a:r>
              </a:p>
            </p:txBody>
          </p:sp>
          <p:sp>
            <p:nvSpPr>
              <p:cNvPr id="788" name="ZoneTexte 787"/>
              <p:cNvSpPr txBox="1"/>
              <p:nvPr/>
            </p:nvSpPr>
            <p:spPr>
              <a:xfrm>
                <a:off x="38473155" y="19794926"/>
                <a:ext cx="717731" cy="400110"/>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a:t>
                </a:r>
              </a:p>
            </p:txBody>
          </p:sp>
          <p:sp>
            <p:nvSpPr>
              <p:cNvPr id="789" name="ZoneTexte 788"/>
              <p:cNvSpPr txBox="1"/>
              <p:nvPr/>
            </p:nvSpPr>
            <p:spPr>
              <a:xfrm>
                <a:off x="37011828" y="20247484"/>
                <a:ext cx="319727" cy="400110"/>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a:t>
                </a:r>
              </a:p>
            </p:txBody>
          </p:sp>
          <p:sp>
            <p:nvSpPr>
              <p:cNvPr id="790" name="Text Box 99"/>
              <p:cNvSpPr txBox="1">
                <a:spLocks noChangeArrowheads="1"/>
              </p:cNvSpPr>
              <p:nvPr/>
            </p:nvSpPr>
            <p:spPr bwMode="auto">
              <a:xfrm rot="16200000">
                <a:off x="35267968" y="20764271"/>
                <a:ext cx="181817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fr-FR" sz="1200" b="1" dirty="0">
                    <a:solidFill>
                      <a:srgbClr val="000000"/>
                    </a:solidFill>
                    <a:latin typeface="Arial" panose="020B0604020202020204" pitchFamily="34" charset="0"/>
                    <a:cs typeface="Arial" panose="020B0604020202020204" pitchFamily="34" charset="0"/>
                  </a:rPr>
                  <a:t>% Time in video</a:t>
                </a:r>
              </a:p>
            </p:txBody>
          </p:sp>
          <p:sp>
            <p:nvSpPr>
              <p:cNvPr id="791" name="ZoneTexte 101"/>
              <p:cNvSpPr txBox="1">
                <a:spLocks noChangeArrowheads="1"/>
              </p:cNvSpPr>
              <p:nvPr/>
            </p:nvSpPr>
            <p:spPr bwMode="auto">
              <a:xfrm>
                <a:off x="36126806" y="21003739"/>
                <a:ext cx="57649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20</a:t>
                </a:r>
              </a:p>
            </p:txBody>
          </p:sp>
          <p:sp>
            <p:nvSpPr>
              <p:cNvPr id="792" name="ZoneTexte 101"/>
              <p:cNvSpPr txBox="1">
                <a:spLocks noChangeArrowheads="1"/>
              </p:cNvSpPr>
              <p:nvPr/>
            </p:nvSpPr>
            <p:spPr bwMode="auto">
              <a:xfrm>
                <a:off x="36126806" y="21373982"/>
                <a:ext cx="57649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10</a:t>
                </a:r>
              </a:p>
            </p:txBody>
          </p:sp>
          <p:sp>
            <p:nvSpPr>
              <p:cNvPr id="793" name="ZoneTexte 101"/>
              <p:cNvSpPr txBox="1">
                <a:spLocks noChangeArrowheads="1"/>
              </p:cNvSpPr>
              <p:nvPr/>
            </p:nvSpPr>
            <p:spPr bwMode="auto">
              <a:xfrm>
                <a:off x="36126806" y="20645130"/>
                <a:ext cx="57649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30</a:t>
                </a:r>
              </a:p>
            </p:txBody>
          </p:sp>
          <p:sp>
            <p:nvSpPr>
              <p:cNvPr id="794" name="ZoneTexte 101"/>
              <p:cNvSpPr txBox="1">
                <a:spLocks noChangeArrowheads="1"/>
              </p:cNvSpPr>
              <p:nvPr/>
            </p:nvSpPr>
            <p:spPr bwMode="auto">
              <a:xfrm>
                <a:off x="36126806" y="20284336"/>
                <a:ext cx="57649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40</a:t>
                </a:r>
              </a:p>
            </p:txBody>
          </p:sp>
          <p:sp>
            <p:nvSpPr>
              <p:cNvPr id="795" name="ZoneTexte 101"/>
              <p:cNvSpPr txBox="1">
                <a:spLocks noChangeArrowheads="1"/>
              </p:cNvSpPr>
              <p:nvPr/>
            </p:nvSpPr>
            <p:spPr bwMode="auto">
              <a:xfrm>
                <a:off x="36124948" y="19916650"/>
                <a:ext cx="57649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50</a:t>
                </a:r>
              </a:p>
            </p:txBody>
          </p:sp>
        </p:grpSp>
        <p:grpSp>
          <p:nvGrpSpPr>
            <p:cNvPr id="362" name="Groupe 361"/>
            <p:cNvGrpSpPr/>
            <p:nvPr/>
          </p:nvGrpSpPr>
          <p:grpSpPr>
            <a:xfrm>
              <a:off x="32315546" y="21337859"/>
              <a:ext cx="3329344" cy="517027"/>
              <a:chOff x="676758" y="2149828"/>
              <a:chExt cx="3583346" cy="492363"/>
            </a:xfrm>
          </p:grpSpPr>
          <p:sp>
            <p:nvSpPr>
              <p:cNvPr id="364" name="ZoneTexte 363"/>
              <p:cNvSpPr txBox="1"/>
              <p:nvPr/>
            </p:nvSpPr>
            <p:spPr>
              <a:xfrm>
                <a:off x="1276771" y="2152036"/>
                <a:ext cx="664270" cy="263785"/>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IN</a:t>
                </a:r>
              </a:p>
            </p:txBody>
          </p:sp>
          <p:sp>
            <p:nvSpPr>
              <p:cNvPr id="365" name="ZoneTexte 364"/>
              <p:cNvSpPr txBox="1"/>
              <p:nvPr/>
            </p:nvSpPr>
            <p:spPr>
              <a:xfrm>
                <a:off x="676758" y="2152036"/>
                <a:ext cx="664269" cy="263785"/>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OUT</a:t>
                </a:r>
              </a:p>
            </p:txBody>
          </p:sp>
          <p:sp>
            <p:nvSpPr>
              <p:cNvPr id="366" name="ZoneTexte 365"/>
              <p:cNvSpPr txBox="1"/>
              <p:nvPr/>
            </p:nvSpPr>
            <p:spPr>
              <a:xfrm>
                <a:off x="1373676" y="2378406"/>
                <a:ext cx="458718" cy="263785"/>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AA</a:t>
                </a:r>
              </a:p>
            </p:txBody>
          </p:sp>
          <p:sp>
            <p:nvSpPr>
              <p:cNvPr id="367" name="ZoneTexte 366"/>
              <p:cNvSpPr txBox="1"/>
              <p:nvPr/>
            </p:nvSpPr>
            <p:spPr>
              <a:xfrm>
                <a:off x="2096659" y="2152036"/>
                <a:ext cx="278996" cy="263785"/>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P</a:t>
                </a:r>
              </a:p>
            </p:txBody>
          </p:sp>
          <p:sp>
            <p:nvSpPr>
              <p:cNvPr id="368" name="ZoneTexte 367"/>
              <p:cNvSpPr txBox="1"/>
              <p:nvPr/>
            </p:nvSpPr>
            <p:spPr>
              <a:xfrm>
                <a:off x="3235063" y="2378405"/>
                <a:ext cx="557846" cy="263785"/>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DD</a:t>
                </a:r>
              </a:p>
            </p:txBody>
          </p:sp>
          <p:sp>
            <p:nvSpPr>
              <p:cNvPr id="369" name="ZoneTexte 368"/>
              <p:cNvSpPr txBox="1"/>
              <p:nvPr/>
            </p:nvSpPr>
            <p:spPr>
              <a:xfrm>
                <a:off x="3164238" y="2149828"/>
                <a:ext cx="664271" cy="263785"/>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IN</a:t>
                </a:r>
              </a:p>
            </p:txBody>
          </p:sp>
          <p:sp>
            <p:nvSpPr>
              <p:cNvPr id="370" name="ZoneTexte 369"/>
              <p:cNvSpPr txBox="1"/>
              <p:nvPr/>
            </p:nvSpPr>
            <p:spPr>
              <a:xfrm>
                <a:off x="2526282" y="2149828"/>
                <a:ext cx="664270" cy="263785"/>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OUT</a:t>
                </a:r>
              </a:p>
            </p:txBody>
          </p:sp>
          <p:sp>
            <p:nvSpPr>
              <p:cNvPr id="371" name="ZoneTexte 370"/>
              <p:cNvSpPr txBox="1"/>
              <p:nvPr/>
            </p:nvSpPr>
            <p:spPr>
              <a:xfrm>
                <a:off x="3995526" y="2149828"/>
                <a:ext cx="264578" cy="263785"/>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P</a:t>
                </a:r>
              </a:p>
            </p:txBody>
          </p:sp>
        </p:grpSp>
        <p:cxnSp>
          <p:nvCxnSpPr>
            <p:cNvPr id="404" name="Connecteur droit 403"/>
            <p:cNvCxnSpPr>
              <a:endCxn id="367" idx="2"/>
            </p:cNvCxnSpPr>
            <p:nvPr/>
          </p:nvCxnSpPr>
          <p:spPr>
            <a:xfrm>
              <a:off x="32518520" y="21616565"/>
              <a:ext cx="1245889" cy="6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6" name="Connecteur droit 405"/>
            <p:cNvCxnSpPr>
              <a:endCxn id="371" idx="2"/>
            </p:cNvCxnSpPr>
            <p:nvPr/>
          </p:nvCxnSpPr>
          <p:spPr>
            <a:xfrm>
              <a:off x="34270916" y="21595591"/>
              <a:ext cx="1251062" cy="192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6" name="ZoneTexte 2025"/>
          <p:cNvSpPr txBox="1">
            <a:spLocks noChangeArrowheads="1"/>
          </p:cNvSpPr>
          <p:nvPr/>
        </p:nvSpPr>
        <p:spPr bwMode="auto">
          <a:xfrm>
            <a:off x="29092120" y="10889507"/>
            <a:ext cx="2543807" cy="523220"/>
          </a:xfrm>
          <a:prstGeom prst="rect">
            <a:avLst/>
          </a:prstGeom>
          <a:noFill/>
          <a:ln w="9525">
            <a:solidFill>
              <a:srgbClr val="C00000"/>
            </a:solidFill>
            <a:miter lim="800000"/>
            <a:headEnd/>
            <a:tailEnd/>
          </a:ln>
        </p:spPr>
        <p:txBody>
          <a:bodyPr wrap="square">
            <a:spAutoFit/>
          </a:bodyPr>
          <a:lstStyle>
            <a:defPPr>
              <a:defRPr lang="fr-FR"/>
            </a:defPPr>
            <a:lvl1pPr algn="ctr">
              <a:defRPr sz="3200" b="1">
                <a:solidFill>
                  <a:srgbClr val="0000FF"/>
                </a:solidFill>
                <a:effectLst>
                  <a:outerShdw blurRad="38100" dist="38100" dir="2700000" algn="tl">
                    <a:srgbClr val="000000">
                      <a:alpha val="43137"/>
                    </a:srgbClr>
                  </a:outerShdw>
                </a:effectLst>
                <a:latin typeface="Arial" pitchFamily="34" charset="0"/>
                <a:cs typeface="Arial" pitchFamily="34" charset="0"/>
              </a:defRPr>
            </a:lvl1pPr>
          </a:lstStyle>
          <a:p>
            <a:r>
              <a:rPr lang="en-US" altLang="fr-FR" sz="2800" dirty="0">
                <a:solidFill>
                  <a:srgbClr val="C00000"/>
                </a:solidFill>
                <a:effectLst/>
              </a:rPr>
              <a:t>LTP </a:t>
            </a:r>
          </a:p>
        </p:txBody>
      </p:sp>
      <p:sp>
        <p:nvSpPr>
          <p:cNvPr id="250" name="ZoneTexte 249"/>
          <p:cNvSpPr txBox="1"/>
          <p:nvPr/>
        </p:nvSpPr>
        <p:spPr>
          <a:xfrm>
            <a:off x="23437528" y="11675540"/>
            <a:ext cx="10469547" cy="523220"/>
          </a:xfrm>
          <a:prstGeom prst="rect">
            <a:avLst/>
          </a:prstGeom>
          <a:noFill/>
          <a:ln w="9525">
            <a:noFill/>
            <a:miter lim="800000"/>
            <a:headEnd/>
            <a:tailEnd/>
          </a:ln>
        </p:spPr>
        <p:txBody>
          <a:bodyPr wrap="square">
            <a:spAutoFit/>
          </a:bodyPr>
          <a:lstStyle>
            <a:defPPr>
              <a:defRPr lang="en-US"/>
            </a:defPPr>
            <a:lvl1pPr marL="457200" indent="-457200" algn="ctr">
              <a:buFont typeface="Wingdings" panose="05000000000000000000" pitchFamily="2" charset="2"/>
              <a:buChar char="Ø"/>
              <a:defRPr sz="2800" b="1">
                <a:solidFill>
                  <a:srgbClr val="C00000"/>
                </a:solidFill>
                <a:effectLst/>
                <a:latin typeface="Arial" pitchFamily="34" charset="0"/>
                <a:cs typeface="Arial" pitchFamily="34" charset="0"/>
              </a:defRPr>
            </a:lvl1pPr>
          </a:lstStyle>
          <a:p>
            <a:r>
              <a:rPr lang="en-US" dirty="0"/>
              <a:t>Externalization of neosynthetized receptors: </a:t>
            </a:r>
            <a:r>
              <a:rPr lang="en-US" sz="1400" dirty="0">
                <a:solidFill>
                  <a:schemeClr val="tx1"/>
                </a:solidFill>
              </a:rPr>
              <a:t>5-20’ post induction</a:t>
            </a:r>
          </a:p>
        </p:txBody>
      </p:sp>
      <p:sp>
        <p:nvSpPr>
          <p:cNvPr id="251" name="ZoneTexte 250"/>
          <p:cNvSpPr txBox="1"/>
          <p:nvPr/>
        </p:nvSpPr>
        <p:spPr>
          <a:xfrm>
            <a:off x="23508599" y="16297022"/>
            <a:ext cx="5129808" cy="523220"/>
          </a:xfrm>
          <a:prstGeom prst="rect">
            <a:avLst/>
          </a:prstGeom>
          <a:noFill/>
          <a:ln w="9525">
            <a:noFill/>
            <a:miter lim="800000"/>
            <a:headEnd/>
            <a:tailEnd/>
          </a:ln>
        </p:spPr>
        <p:txBody>
          <a:bodyPr wrap="square">
            <a:spAutoFit/>
          </a:bodyPr>
          <a:lstStyle>
            <a:defPPr>
              <a:defRPr lang="en-US"/>
            </a:defPPr>
            <a:lvl1pPr marL="457200" indent="-457200" algn="ctr">
              <a:buFont typeface="Wingdings" panose="05000000000000000000" pitchFamily="2" charset="2"/>
              <a:buChar char="Ø"/>
              <a:defRPr sz="2800" b="1">
                <a:solidFill>
                  <a:srgbClr val="C00000"/>
                </a:solidFill>
                <a:effectLst/>
                <a:latin typeface="Arial" pitchFamily="34" charset="0"/>
                <a:cs typeface="Arial" pitchFamily="34" charset="0"/>
              </a:defRPr>
            </a:lvl1pPr>
          </a:lstStyle>
          <a:p>
            <a:r>
              <a:rPr lang="en-US" dirty="0"/>
              <a:t>IC transport: </a:t>
            </a:r>
            <a:r>
              <a:rPr lang="en-US" sz="1400" dirty="0">
                <a:solidFill>
                  <a:schemeClr val="tx1"/>
                </a:solidFill>
              </a:rPr>
              <a:t>20-40’ post induction</a:t>
            </a:r>
            <a:r>
              <a:rPr lang="en-US" dirty="0"/>
              <a:t> </a:t>
            </a:r>
          </a:p>
        </p:txBody>
      </p:sp>
      <p:grpSp>
        <p:nvGrpSpPr>
          <p:cNvPr id="114" name="Groupe 113"/>
          <p:cNvGrpSpPr/>
          <p:nvPr/>
        </p:nvGrpSpPr>
        <p:grpSpPr>
          <a:xfrm>
            <a:off x="31226327" y="17170881"/>
            <a:ext cx="3544248" cy="3538170"/>
            <a:chOff x="20833741" y="18872309"/>
            <a:chExt cx="2688163" cy="2748207"/>
          </a:xfrm>
        </p:grpSpPr>
        <p:pic>
          <p:nvPicPr>
            <p:cNvPr id="252" name="Picture 68"/>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20850829" y="19095584"/>
              <a:ext cx="1298229" cy="2280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3" name="Picture 69"/>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2168235" y="19076224"/>
              <a:ext cx="1353669" cy="2280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8" name="Picture 24"/>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0833741" y="21472025"/>
              <a:ext cx="2533101" cy="148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2" name="ZoneTexte 401"/>
            <p:cNvSpPr txBox="1"/>
            <p:nvPr/>
          </p:nvSpPr>
          <p:spPr>
            <a:xfrm>
              <a:off x="20898338" y="18895841"/>
              <a:ext cx="1098178" cy="207006"/>
            </a:xfrm>
            <a:prstGeom prst="rect">
              <a:avLst/>
            </a:prstGeom>
            <a:noFill/>
          </p:spPr>
          <p:txBody>
            <a:bodyPr wrap="square" lIns="81052" tIns="40526" rIns="81052" bIns="40526" rtlCol="0">
              <a:spAutoFit/>
            </a:bodyPr>
            <a:lstStyle/>
            <a:p>
              <a:pPr algn="ctr"/>
              <a:r>
                <a:rPr lang="en-US" sz="1200" b="1" dirty="0">
                  <a:latin typeface="Arial" panose="020B0604020202020204" pitchFamily="34" charset="0"/>
                  <a:cs typeface="Arial" panose="020B0604020202020204" pitchFamily="34" charset="0"/>
                </a:rPr>
                <a:t>Control</a:t>
              </a:r>
            </a:p>
          </p:txBody>
        </p:sp>
        <p:sp>
          <p:nvSpPr>
            <p:cNvPr id="405" name="ZoneTexte 404"/>
            <p:cNvSpPr txBox="1"/>
            <p:nvPr/>
          </p:nvSpPr>
          <p:spPr>
            <a:xfrm>
              <a:off x="22325132" y="18872309"/>
              <a:ext cx="1098178" cy="207006"/>
            </a:xfrm>
            <a:prstGeom prst="rect">
              <a:avLst/>
            </a:prstGeom>
            <a:noFill/>
          </p:spPr>
          <p:txBody>
            <a:bodyPr wrap="square" lIns="81052" tIns="40526" rIns="81052" bIns="40526" rtlCol="0">
              <a:spAutoFit/>
            </a:bodyPr>
            <a:lstStyle/>
            <a:p>
              <a:pPr algn="ctr"/>
              <a:r>
                <a:rPr lang="en-US" sz="1200" b="1" dirty="0">
                  <a:latin typeface="Arial" panose="020B0604020202020204" pitchFamily="34" charset="0"/>
                  <a:cs typeface="Arial" panose="020B0604020202020204" pitchFamily="34" charset="0"/>
                </a:rPr>
                <a:t>cLTP</a:t>
              </a:r>
            </a:p>
          </p:txBody>
        </p:sp>
      </p:grpSp>
      <p:grpSp>
        <p:nvGrpSpPr>
          <p:cNvPr id="110" name="Groupe 109"/>
          <p:cNvGrpSpPr/>
          <p:nvPr/>
        </p:nvGrpSpPr>
        <p:grpSpPr>
          <a:xfrm>
            <a:off x="34050453" y="13199366"/>
            <a:ext cx="3827752" cy="2518302"/>
            <a:chOff x="25088929" y="13373176"/>
            <a:chExt cx="3827752" cy="2518303"/>
          </a:xfrm>
        </p:grpSpPr>
        <p:pic>
          <p:nvPicPr>
            <p:cNvPr id="105" name="Picture 11"/>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25327578" y="13373176"/>
              <a:ext cx="3340485" cy="2246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97" name="ZoneTexte 101"/>
            <p:cNvSpPr txBox="1">
              <a:spLocks noChangeArrowheads="1"/>
            </p:cNvSpPr>
            <p:nvPr/>
          </p:nvSpPr>
          <p:spPr bwMode="auto">
            <a:xfrm>
              <a:off x="25416013" y="15442198"/>
              <a:ext cx="52059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5</a:t>
              </a:r>
            </a:p>
          </p:txBody>
        </p:sp>
        <p:sp>
          <p:nvSpPr>
            <p:cNvPr id="998" name="ZoneTexte 101"/>
            <p:cNvSpPr txBox="1">
              <a:spLocks noChangeArrowheads="1"/>
            </p:cNvSpPr>
            <p:nvPr/>
          </p:nvSpPr>
          <p:spPr bwMode="auto">
            <a:xfrm>
              <a:off x="27345172" y="15442198"/>
              <a:ext cx="52059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15</a:t>
              </a:r>
            </a:p>
          </p:txBody>
        </p:sp>
        <p:sp>
          <p:nvSpPr>
            <p:cNvPr id="999" name="ZoneTexte 101"/>
            <p:cNvSpPr txBox="1">
              <a:spLocks noChangeArrowheads="1"/>
            </p:cNvSpPr>
            <p:nvPr/>
          </p:nvSpPr>
          <p:spPr bwMode="auto">
            <a:xfrm>
              <a:off x="26383525" y="15442198"/>
              <a:ext cx="52059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10</a:t>
              </a:r>
            </a:p>
          </p:txBody>
        </p:sp>
        <p:sp>
          <p:nvSpPr>
            <p:cNvPr id="1000" name="ZoneTexte 101"/>
            <p:cNvSpPr txBox="1">
              <a:spLocks noChangeArrowheads="1"/>
            </p:cNvSpPr>
            <p:nvPr/>
          </p:nvSpPr>
          <p:spPr bwMode="auto">
            <a:xfrm>
              <a:off x="28315134" y="15442198"/>
              <a:ext cx="52059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20</a:t>
              </a:r>
            </a:p>
          </p:txBody>
        </p:sp>
        <p:sp>
          <p:nvSpPr>
            <p:cNvPr id="1001" name="ZoneTexte 101"/>
            <p:cNvSpPr txBox="1">
              <a:spLocks noChangeArrowheads="1"/>
            </p:cNvSpPr>
            <p:nvPr/>
          </p:nvSpPr>
          <p:spPr bwMode="auto">
            <a:xfrm>
              <a:off x="25109771" y="14022777"/>
              <a:ext cx="52059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3</a:t>
              </a:r>
            </a:p>
          </p:txBody>
        </p:sp>
        <p:sp>
          <p:nvSpPr>
            <p:cNvPr id="1002" name="ZoneTexte 101"/>
            <p:cNvSpPr txBox="1">
              <a:spLocks noChangeArrowheads="1"/>
            </p:cNvSpPr>
            <p:nvPr/>
          </p:nvSpPr>
          <p:spPr bwMode="auto">
            <a:xfrm>
              <a:off x="25109771" y="14578919"/>
              <a:ext cx="52059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2</a:t>
              </a:r>
            </a:p>
          </p:txBody>
        </p:sp>
        <p:sp>
          <p:nvSpPr>
            <p:cNvPr id="1003" name="ZoneTexte 101"/>
            <p:cNvSpPr txBox="1">
              <a:spLocks noChangeArrowheads="1"/>
            </p:cNvSpPr>
            <p:nvPr/>
          </p:nvSpPr>
          <p:spPr bwMode="auto">
            <a:xfrm>
              <a:off x="25109771" y="15127326"/>
              <a:ext cx="52059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1</a:t>
              </a:r>
            </a:p>
          </p:txBody>
        </p:sp>
        <p:sp>
          <p:nvSpPr>
            <p:cNvPr id="1004" name="ZoneTexte 101"/>
            <p:cNvSpPr txBox="1">
              <a:spLocks noChangeArrowheads="1"/>
            </p:cNvSpPr>
            <p:nvPr/>
          </p:nvSpPr>
          <p:spPr bwMode="auto">
            <a:xfrm>
              <a:off x="25109771" y="13495693"/>
              <a:ext cx="52059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4</a:t>
              </a:r>
            </a:p>
          </p:txBody>
        </p:sp>
        <p:sp>
          <p:nvSpPr>
            <p:cNvPr id="1005" name="ZoneTexte 1004"/>
            <p:cNvSpPr txBox="1"/>
            <p:nvPr/>
          </p:nvSpPr>
          <p:spPr>
            <a:xfrm>
              <a:off x="26799740" y="15614480"/>
              <a:ext cx="1876179"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Time: min after LTP-</a:t>
              </a:r>
              <a:r>
                <a:rPr lang="en-US" sz="1200" b="1" dirty="0" err="1">
                  <a:latin typeface="Arial" panose="020B0604020202020204" pitchFamily="34" charset="0"/>
                  <a:cs typeface="Arial" panose="020B0604020202020204" pitchFamily="34" charset="0"/>
                </a:rPr>
                <a:t>Ind</a:t>
              </a:r>
              <a:endParaRPr lang="en-US" sz="1200" b="1" dirty="0">
                <a:latin typeface="Arial" panose="020B0604020202020204" pitchFamily="34" charset="0"/>
                <a:cs typeface="Arial" panose="020B0604020202020204" pitchFamily="34" charset="0"/>
              </a:endParaRPr>
            </a:p>
          </p:txBody>
        </p:sp>
        <p:sp>
          <p:nvSpPr>
            <p:cNvPr id="1006" name="Text Box 99"/>
            <p:cNvSpPr txBox="1">
              <a:spLocks noChangeArrowheads="1"/>
            </p:cNvSpPr>
            <p:nvPr/>
          </p:nvSpPr>
          <p:spPr bwMode="auto">
            <a:xfrm rot="16200000">
              <a:off x="24398430" y="14408080"/>
              <a:ext cx="165799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fr-FR" sz="1200" b="1" dirty="0">
                  <a:solidFill>
                    <a:srgbClr val="000000"/>
                  </a:solidFill>
                  <a:latin typeface="Arial" panose="020B0604020202020204" pitchFamily="34" charset="0"/>
                  <a:cs typeface="Arial" panose="020B0604020202020204" pitchFamily="34" charset="0"/>
                </a:rPr>
                <a:t>Mean intensity (</a:t>
              </a:r>
              <a:r>
                <a:rPr lang="en-US" altLang="fr-FR" sz="1200" b="1" dirty="0" err="1">
                  <a:solidFill>
                    <a:srgbClr val="000000"/>
                  </a:solidFill>
                  <a:latin typeface="Arial" panose="020B0604020202020204" pitchFamily="34" charset="0"/>
                  <a:cs typeface="Arial" panose="020B0604020202020204" pitchFamily="34" charset="0"/>
                </a:rPr>
                <a:t>a.u</a:t>
              </a:r>
              <a:r>
                <a:rPr lang="en-US" altLang="fr-FR" sz="1200" b="1" dirty="0">
                  <a:solidFill>
                    <a:srgbClr val="000000"/>
                  </a:solidFill>
                  <a:latin typeface="Arial" panose="020B0604020202020204" pitchFamily="34" charset="0"/>
                  <a:cs typeface="Arial" panose="020B0604020202020204" pitchFamily="34" charset="0"/>
                </a:rPr>
                <a:t>.)</a:t>
              </a:r>
            </a:p>
          </p:txBody>
        </p:sp>
        <p:sp>
          <p:nvSpPr>
            <p:cNvPr id="1007" name="ZoneTexte 1006"/>
            <p:cNvSpPr txBox="1"/>
            <p:nvPr/>
          </p:nvSpPr>
          <p:spPr>
            <a:xfrm>
              <a:off x="28198950" y="13604658"/>
              <a:ext cx="717731" cy="400110"/>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a:t>
              </a:r>
            </a:p>
          </p:txBody>
        </p:sp>
        <p:sp>
          <p:nvSpPr>
            <p:cNvPr id="1008" name="ZoneTexte 1007"/>
            <p:cNvSpPr txBox="1"/>
            <p:nvPr/>
          </p:nvSpPr>
          <p:spPr>
            <a:xfrm>
              <a:off x="27221424" y="13540964"/>
              <a:ext cx="717731" cy="400110"/>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a:t>
              </a:r>
            </a:p>
          </p:txBody>
        </p:sp>
        <p:sp>
          <p:nvSpPr>
            <p:cNvPr id="1009" name="ZoneTexte 1008"/>
            <p:cNvSpPr txBox="1"/>
            <p:nvPr/>
          </p:nvSpPr>
          <p:spPr>
            <a:xfrm>
              <a:off x="26255917" y="14000319"/>
              <a:ext cx="717731" cy="400110"/>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a:t>
              </a:r>
            </a:p>
          </p:txBody>
        </p:sp>
      </p:grpSp>
      <p:sp>
        <p:nvSpPr>
          <p:cNvPr id="411" name="ZoneTexte 410"/>
          <p:cNvSpPr txBox="1"/>
          <p:nvPr/>
        </p:nvSpPr>
        <p:spPr>
          <a:xfrm>
            <a:off x="34297316" y="13003035"/>
            <a:ext cx="2837152" cy="328065"/>
          </a:xfrm>
          <a:prstGeom prst="rect">
            <a:avLst/>
          </a:prstGeom>
          <a:noFill/>
        </p:spPr>
        <p:txBody>
          <a:bodyPr wrap="square" lIns="81052" tIns="40526" rIns="81052" bIns="40526" rtlCol="0">
            <a:spAutoFit/>
          </a:bodyPr>
          <a:lstStyle>
            <a:defPPr>
              <a:defRPr lang="fr-FR"/>
            </a:defPPr>
            <a:lvl1pPr marL="285750" indent="-285750" algn="ctr">
              <a:buFont typeface="Wingdings" panose="05000000000000000000" pitchFamily="2" charset="2"/>
              <a:buChar char="v"/>
              <a:defRPr sz="1600" b="1">
                <a:latin typeface="Arial" pitchFamily="34" charset="0"/>
                <a:cs typeface="Arial" pitchFamily="34" charset="0"/>
              </a:defRPr>
            </a:lvl1pPr>
          </a:lstStyle>
          <a:p>
            <a:r>
              <a:rPr lang="en-US" dirty="0"/>
              <a:t>Live  Labeling of GluA1</a:t>
            </a:r>
          </a:p>
        </p:txBody>
      </p:sp>
      <p:sp>
        <p:nvSpPr>
          <p:cNvPr id="481" name="ZoneTexte 480"/>
          <p:cNvSpPr txBox="1"/>
          <p:nvPr/>
        </p:nvSpPr>
        <p:spPr>
          <a:xfrm rot="16200000">
            <a:off x="29226976" y="6896967"/>
            <a:ext cx="2118339"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Mean pixel intensity (a. u.)</a:t>
            </a:r>
          </a:p>
        </p:txBody>
      </p:sp>
      <p:sp>
        <p:nvSpPr>
          <p:cNvPr id="482" name="ZoneTexte 481"/>
          <p:cNvSpPr txBox="1"/>
          <p:nvPr/>
        </p:nvSpPr>
        <p:spPr>
          <a:xfrm>
            <a:off x="31630964" y="8292962"/>
            <a:ext cx="2118339"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Time (min.)</a:t>
            </a:r>
          </a:p>
        </p:txBody>
      </p:sp>
      <p:grpSp>
        <p:nvGrpSpPr>
          <p:cNvPr id="6" name="Groupe 5"/>
          <p:cNvGrpSpPr/>
          <p:nvPr/>
        </p:nvGrpSpPr>
        <p:grpSpPr>
          <a:xfrm>
            <a:off x="17556898" y="5319115"/>
            <a:ext cx="4799625" cy="4693706"/>
            <a:chOff x="12687649" y="5007256"/>
            <a:chExt cx="4799625" cy="4693706"/>
          </a:xfrm>
        </p:grpSpPr>
        <p:sp>
          <p:nvSpPr>
            <p:cNvPr id="457" name="Rectangle 456"/>
            <p:cNvSpPr/>
            <p:nvPr/>
          </p:nvSpPr>
          <p:spPr>
            <a:xfrm>
              <a:off x="12687649" y="5007256"/>
              <a:ext cx="4799625" cy="469370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fr-FR" sz="1400">
                <a:solidFill>
                  <a:prstClr val="white"/>
                </a:solidFill>
                <a:latin typeface="Arial" panose="020B0604020202020204" pitchFamily="34" charset="0"/>
                <a:cs typeface="Arial" panose="020B0604020202020204" pitchFamily="34" charset="0"/>
              </a:endParaRPr>
            </a:p>
          </p:txBody>
        </p:sp>
        <p:sp>
          <p:nvSpPr>
            <p:cNvPr id="458" name="Forme libre 457"/>
            <p:cNvSpPr/>
            <p:nvPr/>
          </p:nvSpPr>
          <p:spPr>
            <a:xfrm>
              <a:off x="13315543" y="8416974"/>
              <a:ext cx="3497613" cy="830727"/>
            </a:xfrm>
            <a:custGeom>
              <a:avLst/>
              <a:gdLst>
                <a:gd name="connsiteX0" fmla="*/ 239183 w 4629150"/>
                <a:gd name="connsiteY0" fmla="*/ 226483 h 1174750"/>
                <a:gd name="connsiteX1" fmla="*/ 874183 w 4629150"/>
                <a:gd name="connsiteY1" fmla="*/ 86783 h 1174750"/>
                <a:gd name="connsiteX2" fmla="*/ 1661583 w 4629150"/>
                <a:gd name="connsiteY2" fmla="*/ 35983 h 1174750"/>
                <a:gd name="connsiteX3" fmla="*/ 2664883 w 4629150"/>
                <a:gd name="connsiteY3" fmla="*/ 10583 h 1174750"/>
                <a:gd name="connsiteX4" fmla="*/ 3985683 w 4629150"/>
                <a:gd name="connsiteY4" fmla="*/ 99483 h 1174750"/>
                <a:gd name="connsiteX5" fmla="*/ 4404783 w 4629150"/>
                <a:gd name="connsiteY5" fmla="*/ 556683 h 1174750"/>
                <a:gd name="connsiteX6" fmla="*/ 4341283 w 4629150"/>
                <a:gd name="connsiteY6" fmla="*/ 1064683 h 1174750"/>
                <a:gd name="connsiteX7" fmla="*/ 2677583 w 4629150"/>
                <a:gd name="connsiteY7" fmla="*/ 1128183 h 1174750"/>
                <a:gd name="connsiteX8" fmla="*/ 1280583 w 4629150"/>
                <a:gd name="connsiteY8" fmla="*/ 1166283 h 1174750"/>
                <a:gd name="connsiteX9" fmla="*/ 569383 w 4629150"/>
                <a:gd name="connsiteY9" fmla="*/ 1077383 h 1174750"/>
                <a:gd name="connsiteX10" fmla="*/ 61383 w 4629150"/>
                <a:gd name="connsiteY10" fmla="*/ 670983 h 1174750"/>
                <a:gd name="connsiteX11" fmla="*/ 239183 w 4629150"/>
                <a:gd name="connsiteY11" fmla="*/ 226483 h 117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29150" h="1174750">
                  <a:moveTo>
                    <a:pt x="239183" y="226483"/>
                  </a:moveTo>
                  <a:cubicBezTo>
                    <a:pt x="374650" y="129116"/>
                    <a:pt x="637116" y="118533"/>
                    <a:pt x="874183" y="86783"/>
                  </a:cubicBezTo>
                  <a:cubicBezTo>
                    <a:pt x="1111250" y="55033"/>
                    <a:pt x="1363133" y="48683"/>
                    <a:pt x="1661583" y="35983"/>
                  </a:cubicBezTo>
                  <a:cubicBezTo>
                    <a:pt x="1960033" y="23283"/>
                    <a:pt x="2277533" y="0"/>
                    <a:pt x="2664883" y="10583"/>
                  </a:cubicBezTo>
                  <a:cubicBezTo>
                    <a:pt x="3052233" y="21166"/>
                    <a:pt x="3695700" y="8466"/>
                    <a:pt x="3985683" y="99483"/>
                  </a:cubicBezTo>
                  <a:cubicBezTo>
                    <a:pt x="4275666" y="190500"/>
                    <a:pt x="4345516" y="395816"/>
                    <a:pt x="4404783" y="556683"/>
                  </a:cubicBezTo>
                  <a:cubicBezTo>
                    <a:pt x="4464050" y="717550"/>
                    <a:pt x="4629150" y="969433"/>
                    <a:pt x="4341283" y="1064683"/>
                  </a:cubicBezTo>
                  <a:cubicBezTo>
                    <a:pt x="4053416" y="1159933"/>
                    <a:pt x="2677583" y="1128183"/>
                    <a:pt x="2677583" y="1128183"/>
                  </a:cubicBezTo>
                  <a:cubicBezTo>
                    <a:pt x="2167466" y="1145116"/>
                    <a:pt x="1631950" y="1174750"/>
                    <a:pt x="1280583" y="1166283"/>
                  </a:cubicBezTo>
                  <a:cubicBezTo>
                    <a:pt x="929216" y="1157816"/>
                    <a:pt x="772583" y="1159933"/>
                    <a:pt x="569383" y="1077383"/>
                  </a:cubicBezTo>
                  <a:cubicBezTo>
                    <a:pt x="366183" y="994833"/>
                    <a:pt x="122766" y="810683"/>
                    <a:pt x="61383" y="670983"/>
                  </a:cubicBezTo>
                  <a:cubicBezTo>
                    <a:pt x="0" y="531283"/>
                    <a:pt x="103716" y="323850"/>
                    <a:pt x="239183" y="226483"/>
                  </a:cubicBezTo>
                  <a:close/>
                </a:path>
              </a:pathLst>
            </a:custGeom>
            <a:solidFill>
              <a:srgbClr val="ECF5FE"/>
            </a:solidFill>
            <a:ln w="31750" cmpd="db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400">
                <a:solidFill>
                  <a:prstClr val="white"/>
                </a:solidFill>
                <a:latin typeface="Arial" panose="020B0604020202020204" pitchFamily="34" charset="0"/>
                <a:cs typeface="Arial" panose="020B0604020202020204" pitchFamily="34" charset="0"/>
              </a:endParaRPr>
            </a:p>
          </p:txBody>
        </p:sp>
        <p:sp>
          <p:nvSpPr>
            <p:cNvPr id="459" name="Forme libre 458"/>
            <p:cNvSpPr/>
            <p:nvPr/>
          </p:nvSpPr>
          <p:spPr>
            <a:xfrm>
              <a:off x="13149207" y="6886624"/>
              <a:ext cx="3663950" cy="725488"/>
            </a:xfrm>
            <a:custGeom>
              <a:avLst/>
              <a:gdLst>
                <a:gd name="connsiteX0" fmla="*/ 1071418 w 4388813"/>
                <a:gd name="connsiteY0" fmla="*/ 612678 h 726593"/>
                <a:gd name="connsiteX1" fmla="*/ 1228436 w 4388813"/>
                <a:gd name="connsiteY1" fmla="*/ 594206 h 726593"/>
                <a:gd name="connsiteX2" fmla="*/ 2225964 w 4388813"/>
                <a:gd name="connsiteY2" fmla="*/ 529551 h 726593"/>
                <a:gd name="connsiteX3" fmla="*/ 3500582 w 4388813"/>
                <a:gd name="connsiteY3" fmla="*/ 649624 h 726593"/>
                <a:gd name="connsiteX4" fmla="*/ 4100946 w 4388813"/>
                <a:gd name="connsiteY4" fmla="*/ 677333 h 726593"/>
                <a:gd name="connsiteX5" fmla="*/ 4387273 w 4388813"/>
                <a:gd name="connsiteY5" fmla="*/ 409478 h 726593"/>
                <a:gd name="connsiteX6" fmla="*/ 4091709 w 4388813"/>
                <a:gd name="connsiteY6" fmla="*/ 215515 h 726593"/>
                <a:gd name="connsiteX7" fmla="*/ 2770909 w 4388813"/>
                <a:gd name="connsiteY7" fmla="*/ 21551 h 726593"/>
                <a:gd name="connsiteX8" fmla="*/ 1237673 w 4388813"/>
                <a:gd name="connsiteY8" fmla="*/ 86206 h 726593"/>
                <a:gd name="connsiteX9" fmla="*/ 157018 w 4388813"/>
                <a:gd name="connsiteY9" fmla="*/ 317115 h 726593"/>
                <a:gd name="connsiteX10" fmla="*/ 295564 w 4388813"/>
                <a:gd name="connsiteY10" fmla="*/ 677333 h 726593"/>
                <a:gd name="connsiteX11" fmla="*/ 1071418 w 4388813"/>
                <a:gd name="connsiteY11" fmla="*/ 612678 h 726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88813" h="726593">
                  <a:moveTo>
                    <a:pt x="1071418" y="612678"/>
                  </a:moveTo>
                  <a:cubicBezTo>
                    <a:pt x="1226897" y="598824"/>
                    <a:pt x="1228436" y="594206"/>
                    <a:pt x="1228436" y="594206"/>
                  </a:cubicBezTo>
                  <a:cubicBezTo>
                    <a:pt x="1420860" y="580351"/>
                    <a:pt x="1847273" y="520315"/>
                    <a:pt x="2225964" y="529551"/>
                  </a:cubicBezTo>
                  <a:cubicBezTo>
                    <a:pt x="2604655" y="538787"/>
                    <a:pt x="3188085" y="624994"/>
                    <a:pt x="3500582" y="649624"/>
                  </a:cubicBezTo>
                  <a:cubicBezTo>
                    <a:pt x="3813079" y="674254"/>
                    <a:pt x="3953164" y="717357"/>
                    <a:pt x="4100946" y="677333"/>
                  </a:cubicBezTo>
                  <a:cubicBezTo>
                    <a:pt x="4248728" y="637309"/>
                    <a:pt x="4388813" y="486448"/>
                    <a:pt x="4387273" y="409478"/>
                  </a:cubicBezTo>
                  <a:cubicBezTo>
                    <a:pt x="4385733" y="332508"/>
                    <a:pt x="4361103" y="280169"/>
                    <a:pt x="4091709" y="215515"/>
                  </a:cubicBezTo>
                  <a:cubicBezTo>
                    <a:pt x="3822315" y="150861"/>
                    <a:pt x="3246582" y="43102"/>
                    <a:pt x="2770909" y="21551"/>
                  </a:cubicBezTo>
                  <a:cubicBezTo>
                    <a:pt x="2295236" y="0"/>
                    <a:pt x="1673322" y="36945"/>
                    <a:pt x="1237673" y="86206"/>
                  </a:cubicBezTo>
                  <a:cubicBezTo>
                    <a:pt x="802025" y="135467"/>
                    <a:pt x="314036" y="218594"/>
                    <a:pt x="157018" y="317115"/>
                  </a:cubicBezTo>
                  <a:cubicBezTo>
                    <a:pt x="0" y="415636"/>
                    <a:pt x="140085" y="628073"/>
                    <a:pt x="295564" y="677333"/>
                  </a:cubicBezTo>
                  <a:cubicBezTo>
                    <a:pt x="451043" y="726593"/>
                    <a:pt x="915939" y="626533"/>
                    <a:pt x="1071418" y="612678"/>
                  </a:cubicBezTo>
                  <a:close/>
                </a:path>
              </a:pathLst>
            </a:custGeom>
            <a:solidFill>
              <a:srgbClr val="FFFFCC"/>
            </a:solidFill>
            <a:ln cmpd="dbl">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400">
                <a:solidFill>
                  <a:prstClr val="white"/>
                </a:solidFill>
                <a:latin typeface="Arial" panose="020B0604020202020204" pitchFamily="34" charset="0"/>
                <a:cs typeface="Arial" panose="020B0604020202020204" pitchFamily="34" charset="0"/>
              </a:endParaRPr>
            </a:p>
          </p:txBody>
        </p:sp>
        <p:sp>
          <p:nvSpPr>
            <p:cNvPr id="460" name="Forme libre 459"/>
            <p:cNvSpPr/>
            <p:nvPr/>
          </p:nvSpPr>
          <p:spPr>
            <a:xfrm>
              <a:off x="13644805" y="5475734"/>
              <a:ext cx="3063142" cy="51499"/>
            </a:xfrm>
            <a:custGeom>
              <a:avLst/>
              <a:gdLst>
                <a:gd name="connsiteX0" fmla="*/ 0 w 4498109"/>
                <a:gd name="connsiteY0" fmla="*/ 147782 h 193964"/>
                <a:gd name="connsiteX1" fmla="*/ 1006764 w 4498109"/>
                <a:gd name="connsiteY1" fmla="*/ 18473 h 193964"/>
                <a:gd name="connsiteX2" fmla="*/ 2142836 w 4498109"/>
                <a:gd name="connsiteY2" fmla="*/ 36946 h 193964"/>
                <a:gd name="connsiteX3" fmla="*/ 2918691 w 4498109"/>
                <a:gd name="connsiteY3" fmla="*/ 36946 h 193964"/>
                <a:gd name="connsiteX4" fmla="*/ 4498109 w 4498109"/>
                <a:gd name="connsiteY4" fmla="*/ 193964 h 193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8109" h="193964">
                  <a:moveTo>
                    <a:pt x="0" y="147782"/>
                  </a:moveTo>
                  <a:cubicBezTo>
                    <a:pt x="324812" y="92364"/>
                    <a:pt x="649625" y="36946"/>
                    <a:pt x="1006764" y="18473"/>
                  </a:cubicBezTo>
                  <a:cubicBezTo>
                    <a:pt x="1363903" y="0"/>
                    <a:pt x="2142836" y="36946"/>
                    <a:pt x="2142836" y="36946"/>
                  </a:cubicBezTo>
                  <a:cubicBezTo>
                    <a:pt x="2461490" y="40025"/>
                    <a:pt x="2526145" y="10776"/>
                    <a:pt x="2918691" y="36946"/>
                  </a:cubicBezTo>
                  <a:cubicBezTo>
                    <a:pt x="3311237" y="63116"/>
                    <a:pt x="3904673" y="128540"/>
                    <a:pt x="4498109" y="193964"/>
                  </a:cubicBezTo>
                </a:path>
              </a:pathLst>
            </a:custGeom>
            <a:ln w="38100" cmpd="dbl">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sz="1400">
                <a:solidFill>
                  <a:prstClr val="black"/>
                </a:solidFill>
                <a:latin typeface="Arial" panose="020B0604020202020204" pitchFamily="34" charset="0"/>
                <a:cs typeface="Arial" panose="020B0604020202020204" pitchFamily="34" charset="0"/>
              </a:endParaRPr>
            </a:p>
          </p:txBody>
        </p:sp>
        <p:sp>
          <p:nvSpPr>
            <p:cNvPr id="461" name="Ellipse 460"/>
            <p:cNvSpPr/>
            <p:nvPr/>
          </p:nvSpPr>
          <p:spPr>
            <a:xfrm>
              <a:off x="15740006" y="7100937"/>
              <a:ext cx="46038" cy="46037"/>
            </a:xfrm>
            <a:prstGeom prst="ellipse">
              <a:avLst/>
            </a:prstGeom>
            <a:solidFill>
              <a:srgbClr val="EA15EF"/>
            </a:solidFill>
            <a:ln>
              <a:solidFill>
                <a:srgbClr val="EA15E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400">
                <a:solidFill>
                  <a:prstClr val="white"/>
                </a:solidFill>
                <a:latin typeface="Arial" panose="020B0604020202020204" pitchFamily="34" charset="0"/>
                <a:cs typeface="Arial" panose="020B0604020202020204" pitchFamily="34" charset="0"/>
              </a:endParaRPr>
            </a:p>
          </p:txBody>
        </p:sp>
        <p:sp>
          <p:nvSpPr>
            <p:cNvPr id="462" name="Ellipse 461"/>
            <p:cNvSpPr/>
            <p:nvPr/>
          </p:nvSpPr>
          <p:spPr>
            <a:xfrm>
              <a:off x="15892406" y="7253337"/>
              <a:ext cx="46038" cy="46037"/>
            </a:xfrm>
            <a:prstGeom prst="ellipse">
              <a:avLst/>
            </a:prstGeom>
            <a:solidFill>
              <a:srgbClr val="FF0000"/>
            </a:solidFill>
            <a:ln>
              <a:solidFill>
                <a:srgbClr val="EA15E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400">
                <a:solidFill>
                  <a:prstClr val="white"/>
                </a:solidFill>
                <a:latin typeface="Arial" panose="020B0604020202020204" pitchFamily="34" charset="0"/>
                <a:cs typeface="Arial" panose="020B0604020202020204" pitchFamily="34" charset="0"/>
              </a:endParaRPr>
            </a:p>
          </p:txBody>
        </p:sp>
        <p:sp>
          <p:nvSpPr>
            <p:cNvPr id="463" name="Ellipse 462"/>
            <p:cNvSpPr/>
            <p:nvPr/>
          </p:nvSpPr>
          <p:spPr>
            <a:xfrm>
              <a:off x="16044806" y="7100937"/>
              <a:ext cx="46038" cy="46037"/>
            </a:xfrm>
            <a:prstGeom prst="ellipse">
              <a:avLst/>
            </a:prstGeom>
            <a:solidFill>
              <a:srgbClr val="FF0000"/>
            </a:solidFill>
            <a:ln>
              <a:solidFill>
                <a:srgbClr val="EA15E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400">
                <a:solidFill>
                  <a:prstClr val="white"/>
                </a:solidFill>
                <a:latin typeface="Arial" panose="020B0604020202020204" pitchFamily="34" charset="0"/>
                <a:cs typeface="Arial" panose="020B0604020202020204" pitchFamily="34" charset="0"/>
              </a:endParaRPr>
            </a:p>
          </p:txBody>
        </p:sp>
        <p:sp>
          <p:nvSpPr>
            <p:cNvPr id="464" name="Ellipse 463"/>
            <p:cNvSpPr/>
            <p:nvPr/>
          </p:nvSpPr>
          <p:spPr>
            <a:xfrm>
              <a:off x="16197206" y="7253337"/>
              <a:ext cx="46038" cy="46037"/>
            </a:xfrm>
            <a:prstGeom prst="ellipse">
              <a:avLst/>
            </a:prstGeom>
            <a:solidFill>
              <a:srgbClr val="FF0000"/>
            </a:solidFill>
            <a:ln>
              <a:solidFill>
                <a:srgbClr val="EA15E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400">
                <a:solidFill>
                  <a:prstClr val="white"/>
                </a:solidFill>
                <a:latin typeface="Arial" panose="020B0604020202020204" pitchFamily="34" charset="0"/>
                <a:cs typeface="Arial" panose="020B0604020202020204" pitchFamily="34" charset="0"/>
              </a:endParaRPr>
            </a:p>
          </p:txBody>
        </p:sp>
        <p:sp>
          <p:nvSpPr>
            <p:cNvPr id="465" name="ZoneTexte 464"/>
            <p:cNvSpPr txBox="1">
              <a:spLocks noChangeArrowheads="1"/>
            </p:cNvSpPr>
            <p:nvPr/>
          </p:nvSpPr>
          <p:spPr bwMode="auto">
            <a:xfrm>
              <a:off x="16136857" y="9293853"/>
              <a:ext cx="1006618" cy="307777"/>
            </a:xfrm>
            <a:prstGeom prst="rect">
              <a:avLst/>
            </a:prstGeom>
            <a:noFill/>
            <a:ln w="9525">
              <a:noFill/>
              <a:miter lim="800000"/>
              <a:headEnd/>
              <a:tailEnd/>
            </a:ln>
          </p:spPr>
          <p:txBody>
            <a:bodyPr wrap="square">
              <a:spAutoFit/>
            </a:bodyPr>
            <a:lstStyle/>
            <a:p>
              <a:pPr algn="ctr"/>
              <a:r>
                <a:rPr lang="fr-FR" sz="1400" b="1" dirty="0">
                  <a:solidFill>
                    <a:srgbClr val="FF0000"/>
                  </a:solidFill>
                  <a:latin typeface="Arial" panose="020B0604020202020204" pitchFamily="34" charset="0"/>
                  <a:cs typeface="Arial" panose="020B0604020202020204" pitchFamily="34" charset="0"/>
                </a:rPr>
                <a:t>+ Ligand </a:t>
              </a:r>
            </a:p>
          </p:txBody>
        </p:sp>
        <p:grpSp>
          <p:nvGrpSpPr>
            <p:cNvPr id="466" name="Groupe 349"/>
            <p:cNvGrpSpPr>
              <a:grpSpLocks/>
            </p:cNvGrpSpPr>
            <p:nvPr/>
          </p:nvGrpSpPr>
          <p:grpSpPr bwMode="auto">
            <a:xfrm>
              <a:off x="15462194" y="8764619"/>
              <a:ext cx="647700" cy="657613"/>
              <a:chOff x="6372200" y="5301737"/>
              <a:chExt cx="648072" cy="657993"/>
            </a:xfrm>
          </p:grpSpPr>
          <p:sp>
            <p:nvSpPr>
              <p:cNvPr id="467" name="Ellipse 466"/>
              <p:cNvSpPr/>
              <p:nvPr/>
            </p:nvSpPr>
            <p:spPr>
              <a:xfrm>
                <a:off x="6443678" y="5373216"/>
                <a:ext cx="73067" cy="71478"/>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400">
                  <a:solidFill>
                    <a:prstClr val="white"/>
                  </a:solidFill>
                  <a:latin typeface="Arial" panose="020B0604020202020204" pitchFamily="34" charset="0"/>
                  <a:cs typeface="Arial" panose="020B0604020202020204" pitchFamily="34" charset="0"/>
                </a:endParaRPr>
              </a:p>
            </p:txBody>
          </p:sp>
          <p:sp>
            <p:nvSpPr>
              <p:cNvPr id="468" name="Ellipse 467"/>
              <p:cNvSpPr/>
              <p:nvPr/>
            </p:nvSpPr>
            <p:spPr>
              <a:xfrm>
                <a:off x="6443678" y="5525704"/>
                <a:ext cx="73067" cy="71478"/>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400">
                  <a:solidFill>
                    <a:prstClr val="white"/>
                  </a:solidFill>
                  <a:latin typeface="Arial" panose="020B0604020202020204" pitchFamily="34" charset="0"/>
                  <a:cs typeface="Arial" panose="020B0604020202020204" pitchFamily="34" charset="0"/>
                </a:endParaRPr>
              </a:p>
            </p:txBody>
          </p:sp>
          <p:sp>
            <p:nvSpPr>
              <p:cNvPr id="469" name="Ellipse 468"/>
              <p:cNvSpPr/>
              <p:nvPr/>
            </p:nvSpPr>
            <p:spPr>
              <a:xfrm>
                <a:off x="6659702" y="5444694"/>
                <a:ext cx="73067" cy="7306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400">
                  <a:solidFill>
                    <a:prstClr val="white"/>
                  </a:solidFill>
                  <a:latin typeface="Arial" panose="020B0604020202020204" pitchFamily="34" charset="0"/>
                  <a:cs typeface="Arial" panose="020B0604020202020204" pitchFamily="34" charset="0"/>
                </a:endParaRPr>
              </a:p>
            </p:txBody>
          </p:sp>
          <p:sp>
            <p:nvSpPr>
              <p:cNvPr id="470" name="Ellipse 469"/>
              <p:cNvSpPr/>
              <p:nvPr/>
            </p:nvSpPr>
            <p:spPr>
              <a:xfrm>
                <a:off x="6596166" y="5589240"/>
                <a:ext cx="73067" cy="71478"/>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400">
                  <a:solidFill>
                    <a:prstClr val="white"/>
                  </a:solidFill>
                  <a:latin typeface="Arial" panose="020B0604020202020204" pitchFamily="34" charset="0"/>
                  <a:cs typeface="Arial" panose="020B0604020202020204" pitchFamily="34" charset="0"/>
                </a:endParaRPr>
              </a:p>
            </p:txBody>
          </p:sp>
          <p:sp>
            <p:nvSpPr>
              <p:cNvPr id="471" name="Ellipse 470"/>
              <p:cNvSpPr/>
              <p:nvPr/>
            </p:nvSpPr>
            <p:spPr>
              <a:xfrm>
                <a:off x="6732769" y="5301737"/>
                <a:ext cx="71479" cy="714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400">
                  <a:solidFill>
                    <a:prstClr val="white"/>
                  </a:solidFill>
                  <a:latin typeface="Arial" panose="020B0604020202020204" pitchFamily="34" charset="0"/>
                  <a:cs typeface="Arial" panose="020B0604020202020204" pitchFamily="34" charset="0"/>
                </a:endParaRPr>
              </a:p>
            </p:txBody>
          </p:sp>
          <p:sp>
            <p:nvSpPr>
              <p:cNvPr id="472" name="Ellipse 471"/>
              <p:cNvSpPr/>
              <p:nvPr/>
            </p:nvSpPr>
            <p:spPr>
              <a:xfrm>
                <a:off x="6732769" y="5589240"/>
                <a:ext cx="71479" cy="71478"/>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400">
                  <a:solidFill>
                    <a:prstClr val="white"/>
                  </a:solidFill>
                  <a:latin typeface="Arial" panose="020B0604020202020204" pitchFamily="34" charset="0"/>
                  <a:cs typeface="Arial" panose="020B0604020202020204" pitchFamily="34" charset="0"/>
                </a:endParaRPr>
              </a:p>
            </p:txBody>
          </p:sp>
          <p:sp>
            <p:nvSpPr>
              <p:cNvPr id="473" name="Ellipse 472"/>
              <p:cNvSpPr/>
              <p:nvPr/>
            </p:nvSpPr>
            <p:spPr>
              <a:xfrm>
                <a:off x="6659702" y="5888251"/>
                <a:ext cx="73067" cy="714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400">
                  <a:solidFill>
                    <a:prstClr val="white"/>
                  </a:solidFill>
                  <a:latin typeface="Arial" panose="020B0604020202020204" pitchFamily="34" charset="0"/>
                  <a:cs typeface="Arial" panose="020B0604020202020204" pitchFamily="34" charset="0"/>
                </a:endParaRPr>
              </a:p>
            </p:txBody>
          </p:sp>
          <p:sp>
            <p:nvSpPr>
              <p:cNvPr id="474" name="Ellipse 473"/>
              <p:cNvSpPr/>
              <p:nvPr/>
            </p:nvSpPr>
            <p:spPr>
              <a:xfrm>
                <a:off x="6948793" y="5832657"/>
                <a:ext cx="71479" cy="71478"/>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400">
                  <a:solidFill>
                    <a:prstClr val="white"/>
                  </a:solidFill>
                  <a:latin typeface="Arial" panose="020B0604020202020204" pitchFamily="34" charset="0"/>
                  <a:cs typeface="Arial" panose="020B0604020202020204" pitchFamily="34" charset="0"/>
                </a:endParaRPr>
              </a:p>
            </p:txBody>
          </p:sp>
          <p:sp>
            <p:nvSpPr>
              <p:cNvPr id="475" name="Ellipse 474"/>
              <p:cNvSpPr/>
              <p:nvPr/>
            </p:nvSpPr>
            <p:spPr>
              <a:xfrm>
                <a:off x="6804248" y="5444694"/>
                <a:ext cx="71478" cy="7306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400">
                  <a:solidFill>
                    <a:prstClr val="white"/>
                  </a:solidFill>
                  <a:latin typeface="Arial" panose="020B0604020202020204" pitchFamily="34" charset="0"/>
                  <a:cs typeface="Arial" panose="020B0604020202020204" pitchFamily="34" charset="0"/>
                </a:endParaRPr>
              </a:p>
            </p:txBody>
          </p:sp>
          <p:sp>
            <p:nvSpPr>
              <p:cNvPr id="476" name="Ellipse 475"/>
              <p:cNvSpPr/>
              <p:nvPr/>
            </p:nvSpPr>
            <p:spPr>
              <a:xfrm>
                <a:off x="6804248" y="5888251"/>
                <a:ext cx="71478" cy="714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400">
                  <a:solidFill>
                    <a:prstClr val="white"/>
                  </a:solidFill>
                  <a:latin typeface="Arial" panose="020B0604020202020204" pitchFamily="34" charset="0"/>
                  <a:cs typeface="Arial" panose="020B0604020202020204" pitchFamily="34" charset="0"/>
                </a:endParaRPr>
              </a:p>
            </p:txBody>
          </p:sp>
          <p:sp>
            <p:nvSpPr>
              <p:cNvPr id="477" name="Ellipse 476"/>
              <p:cNvSpPr/>
              <p:nvPr/>
            </p:nvSpPr>
            <p:spPr>
              <a:xfrm>
                <a:off x="6516745" y="5888251"/>
                <a:ext cx="71479" cy="714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400">
                  <a:solidFill>
                    <a:prstClr val="white"/>
                  </a:solidFill>
                  <a:latin typeface="Arial" panose="020B0604020202020204" pitchFamily="34" charset="0"/>
                  <a:cs typeface="Arial" panose="020B0604020202020204" pitchFamily="34" charset="0"/>
                </a:endParaRPr>
              </a:p>
            </p:txBody>
          </p:sp>
          <p:sp>
            <p:nvSpPr>
              <p:cNvPr id="478" name="Ellipse 477"/>
              <p:cNvSpPr/>
              <p:nvPr/>
            </p:nvSpPr>
            <p:spPr>
              <a:xfrm>
                <a:off x="6372200" y="5888251"/>
                <a:ext cx="71478" cy="714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400">
                  <a:solidFill>
                    <a:prstClr val="white"/>
                  </a:solidFill>
                  <a:latin typeface="Arial" panose="020B0604020202020204" pitchFamily="34" charset="0"/>
                  <a:cs typeface="Arial" panose="020B0604020202020204" pitchFamily="34" charset="0"/>
                </a:endParaRPr>
              </a:p>
            </p:txBody>
          </p:sp>
        </p:grpSp>
        <p:sp>
          <p:nvSpPr>
            <p:cNvPr id="479" name="Ellipse 478"/>
            <p:cNvSpPr/>
            <p:nvPr/>
          </p:nvSpPr>
          <p:spPr>
            <a:xfrm>
              <a:off x="16349606" y="7102524"/>
              <a:ext cx="46038" cy="46038"/>
            </a:xfrm>
            <a:prstGeom prst="ellipse">
              <a:avLst/>
            </a:prstGeom>
            <a:solidFill>
              <a:srgbClr val="FF0000"/>
            </a:solidFill>
            <a:ln>
              <a:solidFill>
                <a:srgbClr val="EA15E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400">
                <a:solidFill>
                  <a:prstClr val="white"/>
                </a:solidFill>
                <a:latin typeface="Arial" panose="020B0604020202020204" pitchFamily="34" charset="0"/>
                <a:cs typeface="Arial" panose="020B0604020202020204" pitchFamily="34" charset="0"/>
              </a:endParaRPr>
            </a:p>
          </p:txBody>
        </p:sp>
        <p:sp>
          <p:nvSpPr>
            <p:cNvPr id="480" name="Ellipse 479"/>
            <p:cNvSpPr/>
            <p:nvPr/>
          </p:nvSpPr>
          <p:spPr>
            <a:xfrm>
              <a:off x="16349606" y="7318424"/>
              <a:ext cx="46038" cy="46038"/>
            </a:xfrm>
            <a:prstGeom prst="ellipse">
              <a:avLst/>
            </a:prstGeom>
            <a:solidFill>
              <a:srgbClr val="FF0000"/>
            </a:solidFill>
            <a:ln>
              <a:solidFill>
                <a:srgbClr val="EA15E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400">
                <a:solidFill>
                  <a:prstClr val="white"/>
                </a:solidFill>
                <a:latin typeface="Arial" panose="020B0604020202020204" pitchFamily="34" charset="0"/>
                <a:cs typeface="Arial" panose="020B0604020202020204" pitchFamily="34" charset="0"/>
              </a:endParaRPr>
            </a:p>
          </p:txBody>
        </p:sp>
        <p:sp>
          <p:nvSpPr>
            <p:cNvPr id="483" name="Ellipse 482"/>
            <p:cNvSpPr/>
            <p:nvPr/>
          </p:nvSpPr>
          <p:spPr>
            <a:xfrm>
              <a:off x="16560744" y="7405737"/>
              <a:ext cx="44450" cy="46037"/>
            </a:xfrm>
            <a:prstGeom prst="ellipse">
              <a:avLst/>
            </a:prstGeom>
            <a:solidFill>
              <a:srgbClr val="FF0000"/>
            </a:solidFill>
            <a:ln>
              <a:solidFill>
                <a:srgbClr val="EA15E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400">
                <a:solidFill>
                  <a:prstClr val="white"/>
                </a:solidFill>
                <a:latin typeface="Arial" panose="020B0604020202020204" pitchFamily="34" charset="0"/>
                <a:cs typeface="Arial" panose="020B0604020202020204" pitchFamily="34" charset="0"/>
              </a:endParaRPr>
            </a:p>
          </p:txBody>
        </p:sp>
        <p:sp>
          <p:nvSpPr>
            <p:cNvPr id="484" name="Ellipse 483"/>
            <p:cNvSpPr/>
            <p:nvPr/>
          </p:nvSpPr>
          <p:spPr>
            <a:xfrm>
              <a:off x="16560744" y="7200949"/>
              <a:ext cx="44450" cy="46038"/>
            </a:xfrm>
            <a:prstGeom prst="ellipse">
              <a:avLst/>
            </a:prstGeom>
            <a:solidFill>
              <a:srgbClr val="FF0000"/>
            </a:solidFill>
            <a:ln>
              <a:solidFill>
                <a:srgbClr val="EA15E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400">
                <a:solidFill>
                  <a:prstClr val="white"/>
                </a:solidFill>
                <a:latin typeface="Arial" panose="020B0604020202020204" pitchFamily="34" charset="0"/>
                <a:cs typeface="Arial" panose="020B0604020202020204" pitchFamily="34" charset="0"/>
              </a:endParaRPr>
            </a:p>
          </p:txBody>
        </p:sp>
        <p:sp>
          <p:nvSpPr>
            <p:cNvPr id="485" name="ZoneTexte 119"/>
            <p:cNvSpPr txBox="1">
              <a:spLocks noChangeArrowheads="1"/>
            </p:cNvSpPr>
            <p:nvPr/>
          </p:nvSpPr>
          <p:spPr bwMode="auto">
            <a:xfrm>
              <a:off x="15029275" y="6354269"/>
              <a:ext cx="2018361" cy="523220"/>
            </a:xfrm>
            <a:prstGeom prst="rect">
              <a:avLst/>
            </a:prstGeom>
            <a:noFill/>
            <a:ln w="9525">
              <a:noFill/>
              <a:miter lim="800000"/>
              <a:headEnd/>
              <a:tailEnd/>
            </a:ln>
          </p:spPr>
          <p:txBody>
            <a:bodyPr wrap="square">
              <a:spAutoFit/>
            </a:bodyPr>
            <a:lstStyle/>
            <a:p>
              <a:pPr algn="ctr"/>
              <a:r>
                <a:rPr lang="fr-FR" sz="1400" b="1" dirty="0" err="1">
                  <a:solidFill>
                    <a:srgbClr val="EF4BF3"/>
                  </a:solidFill>
                  <a:latin typeface="Arial" panose="020B0604020202020204" pitchFamily="34" charset="0"/>
                  <a:cs typeface="Arial" panose="020B0604020202020204" pitchFamily="34" charset="0"/>
                </a:rPr>
                <a:t>Endogenous</a:t>
              </a:r>
              <a:r>
                <a:rPr lang="fr-FR" sz="1400" b="1" dirty="0">
                  <a:solidFill>
                    <a:srgbClr val="EF4BF3"/>
                  </a:solidFill>
                  <a:latin typeface="Arial" panose="020B0604020202020204" pitchFamily="34" charset="0"/>
                  <a:cs typeface="Arial" panose="020B0604020202020204" pitchFamily="34" charset="0"/>
                </a:rPr>
                <a:t> </a:t>
              </a:r>
              <a:r>
                <a:rPr lang="fr-FR" sz="1400" b="1" dirty="0" err="1">
                  <a:solidFill>
                    <a:srgbClr val="EF4BF3"/>
                  </a:solidFill>
                  <a:latin typeface="Arial" panose="020B0604020202020204" pitchFamily="34" charset="0"/>
                  <a:cs typeface="Arial" panose="020B0604020202020204" pitchFamily="34" charset="0"/>
                </a:rPr>
                <a:t>protease</a:t>
              </a:r>
              <a:r>
                <a:rPr lang="fr-FR" sz="1400" b="1" dirty="0">
                  <a:solidFill>
                    <a:srgbClr val="EF4BF3"/>
                  </a:solidFill>
                  <a:latin typeface="Arial" panose="020B0604020202020204" pitchFamily="34" charset="0"/>
                  <a:cs typeface="Arial" panose="020B0604020202020204" pitchFamily="34" charset="0"/>
                </a:rPr>
                <a:t>: Furin</a:t>
              </a:r>
            </a:p>
          </p:txBody>
        </p:sp>
        <p:grpSp>
          <p:nvGrpSpPr>
            <p:cNvPr id="486" name="Groupe 133"/>
            <p:cNvGrpSpPr>
              <a:grpSpLocks/>
            </p:cNvGrpSpPr>
            <p:nvPr/>
          </p:nvGrpSpPr>
          <p:grpSpPr bwMode="auto">
            <a:xfrm>
              <a:off x="14373169" y="8288387"/>
              <a:ext cx="201612" cy="590550"/>
              <a:chOff x="4355976" y="5390976"/>
              <a:chExt cx="201166" cy="590724"/>
            </a:xfrm>
          </p:grpSpPr>
          <p:grpSp>
            <p:nvGrpSpPr>
              <p:cNvPr id="487" name="Groupe 49"/>
              <p:cNvGrpSpPr>
                <a:grpSpLocks/>
              </p:cNvGrpSpPr>
              <p:nvPr/>
            </p:nvGrpSpPr>
            <p:grpSpPr bwMode="auto">
              <a:xfrm>
                <a:off x="4355976" y="5390976"/>
                <a:ext cx="201166" cy="342280"/>
                <a:chOff x="4514850" y="4005263"/>
                <a:chExt cx="369888" cy="846137"/>
              </a:xfrm>
            </p:grpSpPr>
            <p:sp>
              <p:nvSpPr>
                <p:cNvPr id="489" name="Ellipse 488"/>
                <p:cNvSpPr/>
                <p:nvPr/>
              </p:nvSpPr>
              <p:spPr>
                <a:xfrm>
                  <a:off x="4587662" y="4005263"/>
                  <a:ext cx="215526" cy="79296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solidFill>
                      <a:prstClr val="white"/>
                    </a:solidFill>
                    <a:latin typeface="Arial" panose="020B0604020202020204" pitchFamily="34" charset="0"/>
                    <a:cs typeface="Arial" panose="020B0604020202020204" pitchFamily="34" charset="0"/>
                  </a:endParaRPr>
                </a:p>
              </p:txBody>
            </p:sp>
            <p:sp>
              <p:nvSpPr>
                <p:cNvPr id="490" name="Ellipse 489"/>
                <p:cNvSpPr/>
                <p:nvPr/>
              </p:nvSpPr>
              <p:spPr>
                <a:xfrm>
                  <a:off x="4514850" y="4032741"/>
                  <a:ext cx="218437" cy="79296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solidFill>
                      <a:prstClr val="white"/>
                    </a:solidFill>
                    <a:latin typeface="Arial" panose="020B0604020202020204" pitchFamily="34" charset="0"/>
                    <a:cs typeface="Arial" panose="020B0604020202020204" pitchFamily="34" charset="0"/>
                  </a:endParaRPr>
                </a:p>
              </p:txBody>
            </p:sp>
            <p:sp>
              <p:nvSpPr>
                <p:cNvPr id="491" name="Ellipse 490"/>
                <p:cNvSpPr/>
                <p:nvPr/>
              </p:nvSpPr>
              <p:spPr>
                <a:xfrm>
                  <a:off x="4666301" y="4032741"/>
                  <a:ext cx="218437" cy="79296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solidFill>
                      <a:prstClr val="white"/>
                    </a:solidFill>
                    <a:latin typeface="Arial" panose="020B0604020202020204" pitchFamily="34" charset="0"/>
                    <a:cs typeface="Arial" panose="020B0604020202020204" pitchFamily="34" charset="0"/>
                  </a:endParaRPr>
                </a:p>
              </p:txBody>
            </p:sp>
            <p:sp>
              <p:nvSpPr>
                <p:cNvPr id="492" name="Ellipse 491"/>
                <p:cNvSpPr/>
                <p:nvPr/>
              </p:nvSpPr>
              <p:spPr>
                <a:xfrm>
                  <a:off x="4587662" y="4060221"/>
                  <a:ext cx="215526" cy="79296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solidFill>
                      <a:prstClr val="white"/>
                    </a:solidFill>
                    <a:latin typeface="Arial" panose="020B0604020202020204" pitchFamily="34" charset="0"/>
                    <a:cs typeface="Arial" panose="020B0604020202020204" pitchFamily="34" charset="0"/>
                  </a:endParaRPr>
                </a:p>
              </p:txBody>
            </p:sp>
          </p:grpSp>
          <p:sp>
            <p:nvSpPr>
              <p:cNvPr id="488" name="Forme libre 487"/>
              <p:cNvSpPr/>
              <p:nvPr/>
            </p:nvSpPr>
            <p:spPr>
              <a:xfrm>
                <a:off x="4457351" y="5733977"/>
                <a:ext cx="19008" cy="247723"/>
              </a:xfrm>
              <a:custGeom>
                <a:avLst/>
                <a:gdLst>
                  <a:gd name="connsiteX0" fmla="*/ 0 w 19050"/>
                  <a:gd name="connsiteY0" fmla="*/ 0 h 247650"/>
                  <a:gd name="connsiteX1" fmla="*/ 19050 w 19050"/>
                  <a:gd name="connsiteY1" fmla="*/ 247650 h 247650"/>
                </a:gdLst>
                <a:ahLst/>
                <a:cxnLst>
                  <a:cxn ang="0">
                    <a:pos x="connsiteX0" y="connsiteY0"/>
                  </a:cxn>
                  <a:cxn ang="0">
                    <a:pos x="connsiteX1" y="connsiteY1"/>
                  </a:cxn>
                </a:cxnLst>
                <a:rect l="l" t="t" r="r" b="b"/>
                <a:pathLst>
                  <a:path w="19050" h="247650">
                    <a:moveTo>
                      <a:pt x="0" y="0"/>
                    </a:moveTo>
                    <a:lnTo>
                      <a:pt x="19050" y="247650"/>
                    </a:lnTo>
                  </a:path>
                </a:pathLst>
              </a:custGeom>
              <a:solidFill>
                <a:srgbClr val="00B0F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solidFill>
                    <a:prstClr val="white"/>
                  </a:solidFill>
                  <a:latin typeface="Arial" panose="020B0604020202020204" pitchFamily="34" charset="0"/>
                  <a:cs typeface="Arial" panose="020B0604020202020204" pitchFamily="34" charset="0"/>
                </a:endParaRPr>
              </a:p>
            </p:txBody>
          </p:sp>
        </p:grpSp>
        <p:grpSp>
          <p:nvGrpSpPr>
            <p:cNvPr id="493" name="Groupe 134"/>
            <p:cNvGrpSpPr>
              <a:grpSpLocks/>
            </p:cNvGrpSpPr>
            <p:nvPr/>
          </p:nvGrpSpPr>
          <p:grpSpPr bwMode="auto">
            <a:xfrm>
              <a:off x="14589069" y="8270924"/>
              <a:ext cx="201612" cy="590550"/>
              <a:chOff x="4355976" y="5390976"/>
              <a:chExt cx="201166" cy="590724"/>
            </a:xfrm>
          </p:grpSpPr>
          <p:grpSp>
            <p:nvGrpSpPr>
              <p:cNvPr id="494" name="Groupe 49"/>
              <p:cNvGrpSpPr>
                <a:grpSpLocks/>
              </p:cNvGrpSpPr>
              <p:nvPr/>
            </p:nvGrpSpPr>
            <p:grpSpPr bwMode="auto">
              <a:xfrm>
                <a:off x="4355976" y="5390976"/>
                <a:ext cx="201166" cy="342280"/>
                <a:chOff x="4514850" y="4005263"/>
                <a:chExt cx="369888" cy="846137"/>
              </a:xfrm>
            </p:grpSpPr>
            <p:sp>
              <p:nvSpPr>
                <p:cNvPr id="496" name="Ellipse 495"/>
                <p:cNvSpPr/>
                <p:nvPr/>
              </p:nvSpPr>
              <p:spPr>
                <a:xfrm>
                  <a:off x="4587662" y="4005263"/>
                  <a:ext cx="215526" cy="79296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solidFill>
                      <a:prstClr val="white"/>
                    </a:solidFill>
                    <a:latin typeface="Arial" panose="020B0604020202020204" pitchFamily="34" charset="0"/>
                    <a:cs typeface="Arial" panose="020B0604020202020204" pitchFamily="34" charset="0"/>
                  </a:endParaRPr>
                </a:p>
              </p:txBody>
            </p:sp>
            <p:sp>
              <p:nvSpPr>
                <p:cNvPr id="497" name="Ellipse 496"/>
                <p:cNvSpPr/>
                <p:nvPr/>
              </p:nvSpPr>
              <p:spPr>
                <a:xfrm>
                  <a:off x="4514850" y="4032743"/>
                  <a:ext cx="218437" cy="79296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solidFill>
                      <a:prstClr val="white"/>
                    </a:solidFill>
                    <a:latin typeface="Arial" panose="020B0604020202020204" pitchFamily="34" charset="0"/>
                    <a:cs typeface="Arial" panose="020B0604020202020204" pitchFamily="34" charset="0"/>
                  </a:endParaRPr>
                </a:p>
              </p:txBody>
            </p:sp>
            <p:sp>
              <p:nvSpPr>
                <p:cNvPr id="498" name="Ellipse 497"/>
                <p:cNvSpPr/>
                <p:nvPr/>
              </p:nvSpPr>
              <p:spPr>
                <a:xfrm>
                  <a:off x="4666301" y="4032743"/>
                  <a:ext cx="218437" cy="79296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solidFill>
                      <a:prstClr val="white"/>
                    </a:solidFill>
                    <a:latin typeface="Arial" panose="020B0604020202020204" pitchFamily="34" charset="0"/>
                    <a:cs typeface="Arial" panose="020B0604020202020204" pitchFamily="34" charset="0"/>
                  </a:endParaRPr>
                </a:p>
              </p:txBody>
            </p:sp>
            <p:sp>
              <p:nvSpPr>
                <p:cNvPr id="499" name="Ellipse 498"/>
                <p:cNvSpPr/>
                <p:nvPr/>
              </p:nvSpPr>
              <p:spPr>
                <a:xfrm>
                  <a:off x="4587662" y="4060221"/>
                  <a:ext cx="215526" cy="79296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solidFill>
                      <a:prstClr val="white"/>
                    </a:solidFill>
                    <a:latin typeface="Arial" panose="020B0604020202020204" pitchFamily="34" charset="0"/>
                    <a:cs typeface="Arial" panose="020B0604020202020204" pitchFamily="34" charset="0"/>
                  </a:endParaRPr>
                </a:p>
              </p:txBody>
            </p:sp>
          </p:grpSp>
          <p:sp>
            <p:nvSpPr>
              <p:cNvPr id="495" name="Forme libre 494"/>
              <p:cNvSpPr/>
              <p:nvPr/>
            </p:nvSpPr>
            <p:spPr>
              <a:xfrm>
                <a:off x="4457351" y="5733977"/>
                <a:ext cx="19008" cy="247723"/>
              </a:xfrm>
              <a:custGeom>
                <a:avLst/>
                <a:gdLst>
                  <a:gd name="connsiteX0" fmla="*/ 0 w 19050"/>
                  <a:gd name="connsiteY0" fmla="*/ 0 h 247650"/>
                  <a:gd name="connsiteX1" fmla="*/ 19050 w 19050"/>
                  <a:gd name="connsiteY1" fmla="*/ 247650 h 247650"/>
                </a:gdLst>
                <a:ahLst/>
                <a:cxnLst>
                  <a:cxn ang="0">
                    <a:pos x="connsiteX0" y="connsiteY0"/>
                  </a:cxn>
                  <a:cxn ang="0">
                    <a:pos x="connsiteX1" y="connsiteY1"/>
                  </a:cxn>
                </a:cxnLst>
                <a:rect l="l" t="t" r="r" b="b"/>
                <a:pathLst>
                  <a:path w="19050" h="247650">
                    <a:moveTo>
                      <a:pt x="0" y="0"/>
                    </a:moveTo>
                    <a:lnTo>
                      <a:pt x="19050" y="247650"/>
                    </a:lnTo>
                  </a:path>
                </a:pathLst>
              </a:custGeom>
              <a:solidFill>
                <a:srgbClr val="00B0F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solidFill>
                    <a:prstClr val="white"/>
                  </a:solidFill>
                  <a:latin typeface="Arial" panose="020B0604020202020204" pitchFamily="34" charset="0"/>
                  <a:cs typeface="Arial" panose="020B0604020202020204" pitchFamily="34" charset="0"/>
                </a:endParaRPr>
              </a:p>
            </p:txBody>
          </p:sp>
        </p:grpSp>
        <p:grpSp>
          <p:nvGrpSpPr>
            <p:cNvPr id="500" name="Groupe 141"/>
            <p:cNvGrpSpPr>
              <a:grpSpLocks/>
            </p:cNvGrpSpPr>
            <p:nvPr/>
          </p:nvGrpSpPr>
          <p:grpSpPr bwMode="auto">
            <a:xfrm>
              <a:off x="14733531" y="8270924"/>
              <a:ext cx="200025" cy="590550"/>
              <a:chOff x="4355976" y="5390976"/>
              <a:chExt cx="201166" cy="590724"/>
            </a:xfrm>
          </p:grpSpPr>
          <p:grpSp>
            <p:nvGrpSpPr>
              <p:cNvPr id="501" name="Groupe 49"/>
              <p:cNvGrpSpPr>
                <a:grpSpLocks/>
              </p:cNvGrpSpPr>
              <p:nvPr/>
            </p:nvGrpSpPr>
            <p:grpSpPr bwMode="auto">
              <a:xfrm>
                <a:off x="4355976" y="5390976"/>
                <a:ext cx="201166" cy="342280"/>
                <a:chOff x="4514850" y="4005263"/>
                <a:chExt cx="369888" cy="846137"/>
              </a:xfrm>
            </p:grpSpPr>
            <p:sp>
              <p:nvSpPr>
                <p:cNvPr id="503" name="Ellipse 502"/>
                <p:cNvSpPr/>
                <p:nvPr/>
              </p:nvSpPr>
              <p:spPr>
                <a:xfrm>
                  <a:off x="4588241" y="4005263"/>
                  <a:ext cx="214299" cy="79296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solidFill>
                      <a:prstClr val="white"/>
                    </a:solidFill>
                    <a:latin typeface="Arial" panose="020B0604020202020204" pitchFamily="34" charset="0"/>
                    <a:cs typeface="Arial" panose="020B0604020202020204" pitchFamily="34" charset="0"/>
                  </a:endParaRPr>
                </a:p>
              </p:txBody>
            </p:sp>
            <p:sp>
              <p:nvSpPr>
                <p:cNvPr id="504" name="Ellipse 503"/>
                <p:cNvSpPr/>
                <p:nvPr/>
              </p:nvSpPr>
              <p:spPr>
                <a:xfrm>
                  <a:off x="4514850" y="4032743"/>
                  <a:ext cx="217236" cy="79296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solidFill>
                      <a:prstClr val="white"/>
                    </a:solidFill>
                    <a:latin typeface="Arial" panose="020B0604020202020204" pitchFamily="34" charset="0"/>
                    <a:cs typeface="Arial" panose="020B0604020202020204" pitchFamily="34" charset="0"/>
                  </a:endParaRPr>
                </a:p>
              </p:txBody>
            </p:sp>
            <p:sp>
              <p:nvSpPr>
                <p:cNvPr id="505" name="Ellipse 504"/>
                <p:cNvSpPr/>
                <p:nvPr/>
              </p:nvSpPr>
              <p:spPr>
                <a:xfrm>
                  <a:off x="4667502" y="4032743"/>
                  <a:ext cx="217236" cy="79296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solidFill>
                      <a:prstClr val="white"/>
                    </a:solidFill>
                    <a:latin typeface="Arial" panose="020B0604020202020204" pitchFamily="34" charset="0"/>
                    <a:cs typeface="Arial" panose="020B0604020202020204" pitchFamily="34" charset="0"/>
                  </a:endParaRPr>
                </a:p>
              </p:txBody>
            </p:sp>
            <p:sp>
              <p:nvSpPr>
                <p:cNvPr id="506" name="Ellipse 505"/>
                <p:cNvSpPr/>
                <p:nvPr/>
              </p:nvSpPr>
              <p:spPr>
                <a:xfrm>
                  <a:off x="4588241" y="4060221"/>
                  <a:ext cx="214299" cy="79296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solidFill>
                      <a:prstClr val="white"/>
                    </a:solidFill>
                    <a:latin typeface="Arial" panose="020B0604020202020204" pitchFamily="34" charset="0"/>
                    <a:cs typeface="Arial" panose="020B0604020202020204" pitchFamily="34" charset="0"/>
                  </a:endParaRPr>
                </a:p>
              </p:txBody>
            </p:sp>
          </p:grpSp>
          <p:sp>
            <p:nvSpPr>
              <p:cNvPr id="502" name="Forme libre 501"/>
              <p:cNvSpPr/>
              <p:nvPr/>
            </p:nvSpPr>
            <p:spPr>
              <a:xfrm>
                <a:off x="4458156" y="5733977"/>
                <a:ext cx="19159" cy="247723"/>
              </a:xfrm>
              <a:custGeom>
                <a:avLst/>
                <a:gdLst>
                  <a:gd name="connsiteX0" fmla="*/ 0 w 19050"/>
                  <a:gd name="connsiteY0" fmla="*/ 0 h 247650"/>
                  <a:gd name="connsiteX1" fmla="*/ 19050 w 19050"/>
                  <a:gd name="connsiteY1" fmla="*/ 247650 h 247650"/>
                </a:gdLst>
                <a:ahLst/>
                <a:cxnLst>
                  <a:cxn ang="0">
                    <a:pos x="connsiteX0" y="connsiteY0"/>
                  </a:cxn>
                  <a:cxn ang="0">
                    <a:pos x="connsiteX1" y="connsiteY1"/>
                  </a:cxn>
                </a:cxnLst>
                <a:rect l="l" t="t" r="r" b="b"/>
                <a:pathLst>
                  <a:path w="19050" h="247650">
                    <a:moveTo>
                      <a:pt x="0" y="0"/>
                    </a:moveTo>
                    <a:lnTo>
                      <a:pt x="19050" y="247650"/>
                    </a:lnTo>
                  </a:path>
                </a:pathLst>
              </a:custGeom>
              <a:solidFill>
                <a:srgbClr val="00B0F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solidFill>
                    <a:prstClr val="white"/>
                  </a:solidFill>
                  <a:latin typeface="Arial" panose="020B0604020202020204" pitchFamily="34" charset="0"/>
                  <a:cs typeface="Arial" panose="020B0604020202020204" pitchFamily="34" charset="0"/>
                </a:endParaRPr>
              </a:p>
            </p:txBody>
          </p:sp>
        </p:grpSp>
        <p:grpSp>
          <p:nvGrpSpPr>
            <p:cNvPr id="507" name="Groupe 148"/>
            <p:cNvGrpSpPr>
              <a:grpSpLocks/>
            </p:cNvGrpSpPr>
            <p:nvPr/>
          </p:nvGrpSpPr>
          <p:grpSpPr bwMode="auto">
            <a:xfrm>
              <a:off x="14876406" y="8270924"/>
              <a:ext cx="201613" cy="590550"/>
              <a:chOff x="4355976" y="5390976"/>
              <a:chExt cx="201166" cy="590724"/>
            </a:xfrm>
          </p:grpSpPr>
          <p:grpSp>
            <p:nvGrpSpPr>
              <p:cNvPr id="508" name="Groupe 49"/>
              <p:cNvGrpSpPr>
                <a:grpSpLocks/>
              </p:cNvGrpSpPr>
              <p:nvPr/>
            </p:nvGrpSpPr>
            <p:grpSpPr bwMode="auto">
              <a:xfrm>
                <a:off x="4355976" y="5390976"/>
                <a:ext cx="201166" cy="342280"/>
                <a:chOff x="4514850" y="4005263"/>
                <a:chExt cx="369888" cy="846137"/>
              </a:xfrm>
            </p:grpSpPr>
            <p:sp>
              <p:nvSpPr>
                <p:cNvPr id="510" name="Ellipse 509"/>
                <p:cNvSpPr/>
                <p:nvPr/>
              </p:nvSpPr>
              <p:spPr>
                <a:xfrm>
                  <a:off x="4587663" y="4005263"/>
                  <a:ext cx="215525" cy="79296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solidFill>
                      <a:prstClr val="white"/>
                    </a:solidFill>
                    <a:latin typeface="Arial" panose="020B0604020202020204" pitchFamily="34" charset="0"/>
                    <a:cs typeface="Arial" panose="020B0604020202020204" pitchFamily="34" charset="0"/>
                  </a:endParaRPr>
                </a:p>
              </p:txBody>
            </p:sp>
            <p:sp>
              <p:nvSpPr>
                <p:cNvPr id="511" name="Ellipse 510"/>
                <p:cNvSpPr/>
                <p:nvPr/>
              </p:nvSpPr>
              <p:spPr>
                <a:xfrm>
                  <a:off x="4514850" y="4032743"/>
                  <a:ext cx="218438" cy="79296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solidFill>
                      <a:prstClr val="white"/>
                    </a:solidFill>
                    <a:latin typeface="Arial" panose="020B0604020202020204" pitchFamily="34" charset="0"/>
                    <a:cs typeface="Arial" panose="020B0604020202020204" pitchFamily="34" charset="0"/>
                  </a:endParaRPr>
                </a:p>
              </p:txBody>
            </p:sp>
            <p:sp>
              <p:nvSpPr>
                <p:cNvPr id="512" name="Ellipse 511"/>
                <p:cNvSpPr/>
                <p:nvPr/>
              </p:nvSpPr>
              <p:spPr>
                <a:xfrm>
                  <a:off x="4666300" y="4032743"/>
                  <a:ext cx="218438" cy="79296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solidFill>
                      <a:prstClr val="white"/>
                    </a:solidFill>
                    <a:latin typeface="Arial" panose="020B0604020202020204" pitchFamily="34" charset="0"/>
                    <a:cs typeface="Arial" panose="020B0604020202020204" pitchFamily="34" charset="0"/>
                  </a:endParaRPr>
                </a:p>
              </p:txBody>
            </p:sp>
            <p:sp>
              <p:nvSpPr>
                <p:cNvPr id="513" name="Ellipse 512"/>
                <p:cNvSpPr/>
                <p:nvPr/>
              </p:nvSpPr>
              <p:spPr>
                <a:xfrm>
                  <a:off x="4587663" y="4060221"/>
                  <a:ext cx="215525" cy="79296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solidFill>
                      <a:prstClr val="white"/>
                    </a:solidFill>
                    <a:latin typeface="Arial" panose="020B0604020202020204" pitchFamily="34" charset="0"/>
                    <a:cs typeface="Arial" panose="020B0604020202020204" pitchFamily="34" charset="0"/>
                  </a:endParaRPr>
                </a:p>
              </p:txBody>
            </p:sp>
          </p:grpSp>
          <p:sp>
            <p:nvSpPr>
              <p:cNvPr id="509" name="Forme libre 508"/>
              <p:cNvSpPr/>
              <p:nvPr/>
            </p:nvSpPr>
            <p:spPr>
              <a:xfrm>
                <a:off x="4457351" y="5733977"/>
                <a:ext cx="19008" cy="247723"/>
              </a:xfrm>
              <a:custGeom>
                <a:avLst/>
                <a:gdLst>
                  <a:gd name="connsiteX0" fmla="*/ 0 w 19050"/>
                  <a:gd name="connsiteY0" fmla="*/ 0 h 247650"/>
                  <a:gd name="connsiteX1" fmla="*/ 19050 w 19050"/>
                  <a:gd name="connsiteY1" fmla="*/ 247650 h 247650"/>
                </a:gdLst>
                <a:ahLst/>
                <a:cxnLst>
                  <a:cxn ang="0">
                    <a:pos x="connsiteX0" y="connsiteY0"/>
                  </a:cxn>
                  <a:cxn ang="0">
                    <a:pos x="connsiteX1" y="connsiteY1"/>
                  </a:cxn>
                </a:cxnLst>
                <a:rect l="l" t="t" r="r" b="b"/>
                <a:pathLst>
                  <a:path w="19050" h="247650">
                    <a:moveTo>
                      <a:pt x="0" y="0"/>
                    </a:moveTo>
                    <a:lnTo>
                      <a:pt x="19050" y="247650"/>
                    </a:lnTo>
                  </a:path>
                </a:pathLst>
              </a:custGeom>
              <a:solidFill>
                <a:srgbClr val="00B0F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solidFill>
                    <a:prstClr val="white"/>
                  </a:solidFill>
                  <a:latin typeface="Arial" panose="020B0604020202020204" pitchFamily="34" charset="0"/>
                  <a:cs typeface="Arial" panose="020B0604020202020204" pitchFamily="34" charset="0"/>
                </a:endParaRPr>
              </a:p>
            </p:txBody>
          </p:sp>
        </p:grpSp>
        <p:grpSp>
          <p:nvGrpSpPr>
            <p:cNvPr id="514" name="Groupe 155"/>
            <p:cNvGrpSpPr>
              <a:grpSpLocks/>
            </p:cNvGrpSpPr>
            <p:nvPr/>
          </p:nvGrpSpPr>
          <p:grpSpPr bwMode="auto">
            <a:xfrm>
              <a:off x="14157269" y="8270924"/>
              <a:ext cx="201612" cy="590550"/>
              <a:chOff x="4355976" y="5390976"/>
              <a:chExt cx="201166" cy="590724"/>
            </a:xfrm>
          </p:grpSpPr>
          <p:grpSp>
            <p:nvGrpSpPr>
              <p:cNvPr id="515" name="Groupe 49"/>
              <p:cNvGrpSpPr>
                <a:grpSpLocks/>
              </p:cNvGrpSpPr>
              <p:nvPr/>
            </p:nvGrpSpPr>
            <p:grpSpPr bwMode="auto">
              <a:xfrm>
                <a:off x="4355976" y="5390976"/>
                <a:ext cx="201166" cy="342280"/>
                <a:chOff x="4514850" y="4005263"/>
                <a:chExt cx="369888" cy="846137"/>
              </a:xfrm>
            </p:grpSpPr>
            <p:sp>
              <p:nvSpPr>
                <p:cNvPr id="517" name="Ellipse 516"/>
                <p:cNvSpPr/>
                <p:nvPr/>
              </p:nvSpPr>
              <p:spPr>
                <a:xfrm>
                  <a:off x="4587662" y="4005263"/>
                  <a:ext cx="215526" cy="79296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solidFill>
                      <a:prstClr val="white"/>
                    </a:solidFill>
                    <a:latin typeface="Arial" panose="020B0604020202020204" pitchFamily="34" charset="0"/>
                    <a:cs typeface="Arial" panose="020B0604020202020204" pitchFamily="34" charset="0"/>
                  </a:endParaRPr>
                </a:p>
              </p:txBody>
            </p:sp>
            <p:sp>
              <p:nvSpPr>
                <p:cNvPr id="518" name="Ellipse 517"/>
                <p:cNvSpPr/>
                <p:nvPr/>
              </p:nvSpPr>
              <p:spPr>
                <a:xfrm>
                  <a:off x="4514850" y="4032743"/>
                  <a:ext cx="218437" cy="79296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solidFill>
                      <a:prstClr val="white"/>
                    </a:solidFill>
                    <a:latin typeface="Arial" panose="020B0604020202020204" pitchFamily="34" charset="0"/>
                    <a:cs typeface="Arial" panose="020B0604020202020204" pitchFamily="34" charset="0"/>
                  </a:endParaRPr>
                </a:p>
              </p:txBody>
            </p:sp>
            <p:sp>
              <p:nvSpPr>
                <p:cNvPr id="519" name="Ellipse 518"/>
                <p:cNvSpPr/>
                <p:nvPr/>
              </p:nvSpPr>
              <p:spPr>
                <a:xfrm>
                  <a:off x="4666301" y="4032743"/>
                  <a:ext cx="218437" cy="79296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solidFill>
                      <a:prstClr val="white"/>
                    </a:solidFill>
                    <a:latin typeface="Arial" panose="020B0604020202020204" pitchFamily="34" charset="0"/>
                    <a:cs typeface="Arial" panose="020B0604020202020204" pitchFamily="34" charset="0"/>
                  </a:endParaRPr>
                </a:p>
              </p:txBody>
            </p:sp>
            <p:sp>
              <p:nvSpPr>
                <p:cNvPr id="520" name="Ellipse 519"/>
                <p:cNvSpPr/>
                <p:nvPr/>
              </p:nvSpPr>
              <p:spPr>
                <a:xfrm>
                  <a:off x="4587662" y="4060221"/>
                  <a:ext cx="215526" cy="79296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solidFill>
                      <a:prstClr val="white"/>
                    </a:solidFill>
                    <a:latin typeface="Arial" panose="020B0604020202020204" pitchFamily="34" charset="0"/>
                    <a:cs typeface="Arial" panose="020B0604020202020204" pitchFamily="34" charset="0"/>
                  </a:endParaRPr>
                </a:p>
              </p:txBody>
            </p:sp>
          </p:grpSp>
          <p:sp>
            <p:nvSpPr>
              <p:cNvPr id="516" name="Forme libre 515"/>
              <p:cNvSpPr/>
              <p:nvPr/>
            </p:nvSpPr>
            <p:spPr>
              <a:xfrm>
                <a:off x="4457351" y="5733977"/>
                <a:ext cx="19008" cy="247723"/>
              </a:xfrm>
              <a:custGeom>
                <a:avLst/>
                <a:gdLst>
                  <a:gd name="connsiteX0" fmla="*/ 0 w 19050"/>
                  <a:gd name="connsiteY0" fmla="*/ 0 h 247650"/>
                  <a:gd name="connsiteX1" fmla="*/ 19050 w 19050"/>
                  <a:gd name="connsiteY1" fmla="*/ 247650 h 247650"/>
                </a:gdLst>
                <a:ahLst/>
                <a:cxnLst>
                  <a:cxn ang="0">
                    <a:pos x="connsiteX0" y="connsiteY0"/>
                  </a:cxn>
                  <a:cxn ang="0">
                    <a:pos x="connsiteX1" y="connsiteY1"/>
                  </a:cxn>
                </a:cxnLst>
                <a:rect l="l" t="t" r="r" b="b"/>
                <a:pathLst>
                  <a:path w="19050" h="247650">
                    <a:moveTo>
                      <a:pt x="0" y="0"/>
                    </a:moveTo>
                    <a:lnTo>
                      <a:pt x="19050" y="247650"/>
                    </a:lnTo>
                  </a:path>
                </a:pathLst>
              </a:custGeom>
              <a:solidFill>
                <a:srgbClr val="00B0F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solidFill>
                    <a:prstClr val="white"/>
                  </a:solidFill>
                  <a:latin typeface="Arial" panose="020B0604020202020204" pitchFamily="34" charset="0"/>
                  <a:cs typeface="Arial" panose="020B0604020202020204" pitchFamily="34" charset="0"/>
                </a:endParaRPr>
              </a:p>
            </p:txBody>
          </p:sp>
        </p:grpSp>
        <p:sp>
          <p:nvSpPr>
            <p:cNvPr id="521" name="Forme libre 520"/>
            <p:cNvSpPr/>
            <p:nvPr/>
          </p:nvSpPr>
          <p:spPr>
            <a:xfrm>
              <a:off x="14239819" y="8847187"/>
              <a:ext cx="488950" cy="279400"/>
            </a:xfrm>
            <a:custGeom>
              <a:avLst/>
              <a:gdLst>
                <a:gd name="connsiteX0" fmla="*/ 31750 w 488950"/>
                <a:gd name="connsiteY0" fmla="*/ 0 h 279400"/>
                <a:gd name="connsiteX1" fmla="*/ 76200 w 488950"/>
                <a:gd name="connsiteY1" fmla="*/ 234950 h 279400"/>
                <a:gd name="connsiteX2" fmla="*/ 488950 w 488950"/>
                <a:gd name="connsiteY2" fmla="*/ 266700 h 279400"/>
              </a:gdLst>
              <a:ahLst/>
              <a:cxnLst>
                <a:cxn ang="0">
                  <a:pos x="connsiteX0" y="connsiteY0"/>
                </a:cxn>
                <a:cxn ang="0">
                  <a:pos x="connsiteX1" y="connsiteY1"/>
                </a:cxn>
                <a:cxn ang="0">
                  <a:pos x="connsiteX2" y="connsiteY2"/>
                </a:cxn>
              </a:cxnLst>
              <a:rect l="l" t="t" r="r" b="b"/>
              <a:pathLst>
                <a:path w="488950" h="279400">
                  <a:moveTo>
                    <a:pt x="31750" y="0"/>
                  </a:moveTo>
                  <a:cubicBezTo>
                    <a:pt x="15875" y="95250"/>
                    <a:pt x="0" y="190500"/>
                    <a:pt x="76200" y="234950"/>
                  </a:cubicBezTo>
                  <a:cubicBezTo>
                    <a:pt x="152400" y="279400"/>
                    <a:pt x="320675" y="273050"/>
                    <a:pt x="488950" y="266700"/>
                  </a:cubicBezTo>
                </a:path>
              </a:pathLst>
            </a:custGeom>
            <a:ln>
              <a:solidFill>
                <a:schemeClr val="accent6"/>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sz="1400">
                <a:solidFill>
                  <a:prstClr val="black"/>
                </a:solidFill>
                <a:latin typeface="Arial" panose="020B0604020202020204" pitchFamily="34" charset="0"/>
                <a:cs typeface="Arial" panose="020B0604020202020204" pitchFamily="34" charset="0"/>
              </a:endParaRPr>
            </a:p>
          </p:txBody>
        </p:sp>
        <p:sp>
          <p:nvSpPr>
            <p:cNvPr id="522" name="Forme libre 521"/>
            <p:cNvSpPr/>
            <p:nvPr/>
          </p:nvSpPr>
          <p:spPr>
            <a:xfrm>
              <a:off x="14493819" y="8878937"/>
              <a:ext cx="88900" cy="323850"/>
            </a:xfrm>
            <a:custGeom>
              <a:avLst/>
              <a:gdLst>
                <a:gd name="connsiteX0" fmla="*/ 0 w 88900"/>
                <a:gd name="connsiteY0" fmla="*/ 0 h 323850"/>
                <a:gd name="connsiteX1" fmla="*/ 44450 w 88900"/>
                <a:gd name="connsiteY1" fmla="*/ 196850 h 323850"/>
                <a:gd name="connsiteX2" fmla="*/ 88900 w 88900"/>
                <a:gd name="connsiteY2" fmla="*/ 323850 h 323850"/>
              </a:gdLst>
              <a:ahLst/>
              <a:cxnLst>
                <a:cxn ang="0">
                  <a:pos x="connsiteX0" y="connsiteY0"/>
                </a:cxn>
                <a:cxn ang="0">
                  <a:pos x="connsiteX1" y="connsiteY1"/>
                </a:cxn>
                <a:cxn ang="0">
                  <a:pos x="connsiteX2" y="connsiteY2"/>
                </a:cxn>
              </a:cxnLst>
              <a:rect l="l" t="t" r="r" b="b"/>
              <a:pathLst>
                <a:path w="88900" h="323850">
                  <a:moveTo>
                    <a:pt x="0" y="0"/>
                  </a:moveTo>
                  <a:cubicBezTo>
                    <a:pt x="14816" y="71437"/>
                    <a:pt x="29633" y="142875"/>
                    <a:pt x="44450" y="196850"/>
                  </a:cubicBezTo>
                  <a:cubicBezTo>
                    <a:pt x="59267" y="250825"/>
                    <a:pt x="74083" y="287337"/>
                    <a:pt x="88900" y="323850"/>
                  </a:cubicBezTo>
                </a:path>
              </a:pathLst>
            </a:custGeom>
            <a:ln>
              <a:solidFill>
                <a:schemeClr val="accent6"/>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sz="1400">
                <a:solidFill>
                  <a:prstClr val="black"/>
                </a:solidFill>
                <a:latin typeface="Arial" panose="020B0604020202020204" pitchFamily="34" charset="0"/>
                <a:cs typeface="Arial" panose="020B0604020202020204" pitchFamily="34" charset="0"/>
              </a:endParaRPr>
            </a:p>
          </p:txBody>
        </p:sp>
        <p:sp>
          <p:nvSpPr>
            <p:cNvPr id="523" name="Forme libre 522"/>
            <p:cNvSpPr/>
            <p:nvPr/>
          </p:nvSpPr>
          <p:spPr>
            <a:xfrm>
              <a:off x="14682731" y="8853537"/>
              <a:ext cx="39688" cy="450850"/>
            </a:xfrm>
            <a:custGeom>
              <a:avLst/>
              <a:gdLst>
                <a:gd name="connsiteX0" fmla="*/ 27517 w 40217"/>
                <a:gd name="connsiteY0" fmla="*/ 0 h 450850"/>
                <a:gd name="connsiteX1" fmla="*/ 2117 w 40217"/>
                <a:gd name="connsiteY1" fmla="*/ 247650 h 450850"/>
                <a:gd name="connsiteX2" fmla="*/ 40217 w 40217"/>
                <a:gd name="connsiteY2" fmla="*/ 450850 h 450850"/>
              </a:gdLst>
              <a:ahLst/>
              <a:cxnLst>
                <a:cxn ang="0">
                  <a:pos x="connsiteX0" y="connsiteY0"/>
                </a:cxn>
                <a:cxn ang="0">
                  <a:pos x="connsiteX1" y="connsiteY1"/>
                </a:cxn>
                <a:cxn ang="0">
                  <a:pos x="connsiteX2" y="connsiteY2"/>
                </a:cxn>
              </a:cxnLst>
              <a:rect l="l" t="t" r="r" b="b"/>
              <a:pathLst>
                <a:path w="40217" h="450850">
                  <a:moveTo>
                    <a:pt x="27517" y="0"/>
                  </a:moveTo>
                  <a:cubicBezTo>
                    <a:pt x="13758" y="86254"/>
                    <a:pt x="0" y="172508"/>
                    <a:pt x="2117" y="247650"/>
                  </a:cubicBezTo>
                  <a:cubicBezTo>
                    <a:pt x="4234" y="322792"/>
                    <a:pt x="22225" y="386821"/>
                    <a:pt x="40217" y="450850"/>
                  </a:cubicBezTo>
                </a:path>
              </a:pathLst>
            </a:custGeom>
            <a:ln>
              <a:solidFill>
                <a:schemeClr val="accent6"/>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sz="1400">
                <a:solidFill>
                  <a:prstClr val="black"/>
                </a:solidFill>
                <a:latin typeface="Arial" panose="020B0604020202020204" pitchFamily="34" charset="0"/>
                <a:cs typeface="Arial" panose="020B0604020202020204" pitchFamily="34" charset="0"/>
              </a:endParaRPr>
            </a:p>
          </p:txBody>
        </p:sp>
        <p:sp>
          <p:nvSpPr>
            <p:cNvPr id="524" name="Forme libre 523"/>
            <p:cNvSpPr/>
            <p:nvPr/>
          </p:nvSpPr>
          <p:spPr>
            <a:xfrm>
              <a:off x="14671619" y="8859887"/>
              <a:ext cx="184150" cy="393700"/>
            </a:xfrm>
            <a:custGeom>
              <a:avLst/>
              <a:gdLst>
                <a:gd name="connsiteX0" fmla="*/ 184150 w 184150"/>
                <a:gd name="connsiteY0" fmla="*/ 0 h 393700"/>
                <a:gd name="connsiteX1" fmla="*/ 101600 w 184150"/>
                <a:gd name="connsiteY1" fmla="*/ 323850 h 393700"/>
                <a:gd name="connsiteX2" fmla="*/ 0 w 184150"/>
                <a:gd name="connsiteY2" fmla="*/ 393700 h 393700"/>
              </a:gdLst>
              <a:ahLst/>
              <a:cxnLst>
                <a:cxn ang="0">
                  <a:pos x="connsiteX0" y="connsiteY0"/>
                </a:cxn>
                <a:cxn ang="0">
                  <a:pos x="connsiteX1" y="connsiteY1"/>
                </a:cxn>
                <a:cxn ang="0">
                  <a:pos x="connsiteX2" y="connsiteY2"/>
                </a:cxn>
              </a:cxnLst>
              <a:rect l="l" t="t" r="r" b="b"/>
              <a:pathLst>
                <a:path w="184150" h="393700">
                  <a:moveTo>
                    <a:pt x="184150" y="0"/>
                  </a:moveTo>
                  <a:cubicBezTo>
                    <a:pt x="158221" y="129116"/>
                    <a:pt x="132292" y="258233"/>
                    <a:pt x="101600" y="323850"/>
                  </a:cubicBezTo>
                  <a:cubicBezTo>
                    <a:pt x="70908" y="389467"/>
                    <a:pt x="35454" y="391583"/>
                    <a:pt x="0" y="393700"/>
                  </a:cubicBezTo>
                </a:path>
              </a:pathLst>
            </a:custGeom>
            <a:ln>
              <a:solidFill>
                <a:schemeClr val="accent6"/>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sz="1400">
                <a:solidFill>
                  <a:prstClr val="black"/>
                </a:solidFill>
                <a:latin typeface="Arial" panose="020B0604020202020204" pitchFamily="34" charset="0"/>
                <a:cs typeface="Arial" panose="020B0604020202020204" pitchFamily="34" charset="0"/>
              </a:endParaRPr>
            </a:p>
          </p:txBody>
        </p:sp>
        <p:sp>
          <p:nvSpPr>
            <p:cNvPr id="525" name="Forme libre 524"/>
            <p:cNvSpPr/>
            <p:nvPr/>
          </p:nvSpPr>
          <p:spPr>
            <a:xfrm>
              <a:off x="14576369" y="8859887"/>
              <a:ext cx="414337" cy="393700"/>
            </a:xfrm>
            <a:custGeom>
              <a:avLst/>
              <a:gdLst>
                <a:gd name="connsiteX0" fmla="*/ 412750 w 414867"/>
                <a:gd name="connsiteY0" fmla="*/ 0 h 393700"/>
                <a:gd name="connsiteX1" fmla="*/ 381000 w 414867"/>
                <a:gd name="connsiteY1" fmla="*/ 190500 h 393700"/>
                <a:gd name="connsiteX2" fmla="*/ 209550 w 414867"/>
                <a:gd name="connsiteY2" fmla="*/ 330200 h 393700"/>
                <a:gd name="connsiteX3" fmla="*/ 0 w 414867"/>
                <a:gd name="connsiteY3" fmla="*/ 393700 h 393700"/>
              </a:gdLst>
              <a:ahLst/>
              <a:cxnLst>
                <a:cxn ang="0">
                  <a:pos x="connsiteX0" y="connsiteY0"/>
                </a:cxn>
                <a:cxn ang="0">
                  <a:pos x="connsiteX1" y="connsiteY1"/>
                </a:cxn>
                <a:cxn ang="0">
                  <a:pos x="connsiteX2" y="connsiteY2"/>
                </a:cxn>
                <a:cxn ang="0">
                  <a:pos x="connsiteX3" y="connsiteY3"/>
                </a:cxn>
              </a:cxnLst>
              <a:rect l="l" t="t" r="r" b="b"/>
              <a:pathLst>
                <a:path w="414867" h="393700">
                  <a:moveTo>
                    <a:pt x="412750" y="0"/>
                  </a:moveTo>
                  <a:cubicBezTo>
                    <a:pt x="413808" y="67733"/>
                    <a:pt x="414867" y="135467"/>
                    <a:pt x="381000" y="190500"/>
                  </a:cubicBezTo>
                  <a:cubicBezTo>
                    <a:pt x="347133" y="245533"/>
                    <a:pt x="273050" y="296333"/>
                    <a:pt x="209550" y="330200"/>
                  </a:cubicBezTo>
                  <a:cubicBezTo>
                    <a:pt x="146050" y="364067"/>
                    <a:pt x="73025" y="378883"/>
                    <a:pt x="0" y="393700"/>
                  </a:cubicBezTo>
                </a:path>
              </a:pathLst>
            </a:custGeom>
            <a:ln>
              <a:solidFill>
                <a:schemeClr val="accent6"/>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sz="1400">
                <a:solidFill>
                  <a:prstClr val="black"/>
                </a:solidFill>
                <a:latin typeface="Arial" panose="020B0604020202020204" pitchFamily="34" charset="0"/>
                <a:cs typeface="Arial" panose="020B0604020202020204" pitchFamily="34" charset="0"/>
              </a:endParaRPr>
            </a:p>
          </p:txBody>
        </p:sp>
        <p:sp>
          <p:nvSpPr>
            <p:cNvPr id="526" name="Ellipse 525"/>
            <p:cNvSpPr/>
            <p:nvPr/>
          </p:nvSpPr>
          <p:spPr bwMode="auto">
            <a:xfrm>
              <a:off x="14230294" y="8991649"/>
              <a:ext cx="71437" cy="71438"/>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400">
                <a:solidFill>
                  <a:prstClr val="white"/>
                </a:solidFill>
                <a:latin typeface="Arial" panose="020B0604020202020204" pitchFamily="34" charset="0"/>
                <a:cs typeface="Arial" panose="020B0604020202020204" pitchFamily="34" charset="0"/>
              </a:endParaRPr>
            </a:p>
          </p:txBody>
        </p:sp>
        <p:sp>
          <p:nvSpPr>
            <p:cNvPr id="527" name="Ellipse 526"/>
            <p:cNvSpPr/>
            <p:nvPr/>
          </p:nvSpPr>
          <p:spPr bwMode="auto">
            <a:xfrm>
              <a:off x="14517631" y="8990062"/>
              <a:ext cx="71438" cy="7143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400">
                <a:solidFill>
                  <a:prstClr val="white"/>
                </a:solidFill>
                <a:latin typeface="Arial" panose="020B0604020202020204" pitchFamily="34" charset="0"/>
                <a:cs typeface="Arial" panose="020B0604020202020204" pitchFamily="34" charset="0"/>
              </a:endParaRPr>
            </a:p>
          </p:txBody>
        </p:sp>
        <p:sp>
          <p:nvSpPr>
            <p:cNvPr id="528" name="Ellipse 527"/>
            <p:cNvSpPr/>
            <p:nvPr/>
          </p:nvSpPr>
          <p:spPr bwMode="auto">
            <a:xfrm>
              <a:off x="14660506" y="9063087"/>
              <a:ext cx="71438" cy="7143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400">
                <a:solidFill>
                  <a:prstClr val="white"/>
                </a:solidFill>
                <a:latin typeface="Arial" panose="020B0604020202020204" pitchFamily="34" charset="0"/>
                <a:cs typeface="Arial" panose="020B0604020202020204" pitchFamily="34" charset="0"/>
              </a:endParaRPr>
            </a:p>
          </p:txBody>
        </p:sp>
        <p:sp>
          <p:nvSpPr>
            <p:cNvPr id="529" name="Ellipse 528"/>
            <p:cNvSpPr/>
            <p:nvPr/>
          </p:nvSpPr>
          <p:spPr bwMode="auto">
            <a:xfrm>
              <a:off x="14804969" y="8990062"/>
              <a:ext cx="71437" cy="7143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400">
                <a:solidFill>
                  <a:prstClr val="white"/>
                </a:solidFill>
                <a:latin typeface="Arial" panose="020B0604020202020204" pitchFamily="34" charset="0"/>
                <a:cs typeface="Arial" panose="020B0604020202020204" pitchFamily="34" charset="0"/>
              </a:endParaRPr>
            </a:p>
          </p:txBody>
        </p:sp>
        <p:sp>
          <p:nvSpPr>
            <p:cNvPr id="530" name="Ellipse 529"/>
            <p:cNvSpPr/>
            <p:nvPr/>
          </p:nvSpPr>
          <p:spPr bwMode="auto">
            <a:xfrm>
              <a:off x="14804969" y="9134524"/>
              <a:ext cx="71437" cy="71438"/>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400">
                <a:solidFill>
                  <a:prstClr val="white"/>
                </a:solidFill>
                <a:latin typeface="Arial" panose="020B0604020202020204" pitchFamily="34" charset="0"/>
                <a:cs typeface="Arial" panose="020B0604020202020204" pitchFamily="34" charset="0"/>
              </a:endParaRPr>
            </a:p>
          </p:txBody>
        </p:sp>
        <p:sp>
          <p:nvSpPr>
            <p:cNvPr id="531" name="Forme libre 530"/>
            <p:cNvSpPr/>
            <p:nvPr/>
          </p:nvSpPr>
          <p:spPr>
            <a:xfrm>
              <a:off x="14274744" y="8859887"/>
              <a:ext cx="0" cy="490537"/>
            </a:xfrm>
            <a:custGeom>
              <a:avLst/>
              <a:gdLst>
                <a:gd name="connsiteX0" fmla="*/ 0 w 0"/>
                <a:gd name="connsiteY0" fmla="*/ 0 h 490538"/>
                <a:gd name="connsiteX1" fmla="*/ 0 w 0"/>
                <a:gd name="connsiteY1" fmla="*/ 490538 h 490538"/>
              </a:gdLst>
              <a:ahLst/>
              <a:cxnLst>
                <a:cxn ang="0">
                  <a:pos x="connsiteX0" y="connsiteY0"/>
                </a:cxn>
                <a:cxn ang="0">
                  <a:pos x="connsiteX1" y="connsiteY1"/>
                </a:cxn>
              </a:cxnLst>
              <a:rect l="l" t="t" r="r" b="b"/>
              <a:pathLst>
                <a:path h="490538">
                  <a:moveTo>
                    <a:pt x="0" y="0"/>
                  </a:moveTo>
                  <a:lnTo>
                    <a:pt x="0" y="490538"/>
                  </a:lnTo>
                </a:path>
              </a:pathLst>
            </a:custGeom>
            <a:ln>
              <a:solidFill>
                <a:schemeClr val="accent6"/>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sz="1400">
                <a:solidFill>
                  <a:prstClr val="black"/>
                </a:solidFill>
                <a:latin typeface="Arial" panose="020B0604020202020204" pitchFamily="34" charset="0"/>
                <a:cs typeface="Arial" panose="020B0604020202020204" pitchFamily="34" charset="0"/>
              </a:endParaRPr>
            </a:p>
          </p:txBody>
        </p:sp>
        <p:sp>
          <p:nvSpPr>
            <p:cNvPr id="532" name="Ellipse 531"/>
            <p:cNvSpPr/>
            <p:nvPr/>
          </p:nvSpPr>
          <p:spPr bwMode="auto">
            <a:xfrm>
              <a:off x="14228706" y="9134524"/>
              <a:ext cx="71438" cy="71438"/>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400">
                <a:solidFill>
                  <a:prstClr val="white"/>
                </a:solidFill>
                <a:latin typeface="Arial" panose="020B0604020202020204" pitchFamily="34" charset="0"/>
                <a:cs typeface="Arial" panose="020B0604020202020204" pitchFamily="34" charset="0"/>
              </a:endParaRPr>
            </a:p>
          </p:txBody>
        </p:sp>
        <p:sp>
          <p:nvSpPr>
            <p:cNvPr id="533" name="Forme libre 532"/>
            <p:cNvSpPr/>
            <p:nvPr/>
          </p:nvSpPr>
          <p:spPr>
            <a:xfrm>
              <a:off x="14711306" y="8858299"/>
              <a:ext cx="11113" cy="530225"/>
            </a:xfrm>
            <a:custGeom>
              <a:avLst/>
              <a:gdLst>
                <a:gd name="connsiteX0" fmla="*/ 0 w 11906"/>
                <a:gd name="connsiteY0" fmla="*/ 0 h 531019"/>
                <a:gd name="connsiteX1" fmla="*/ 11906 w 11906"/>
                <a:gd name="connsiteY1" fmla="*/ 531019 h 531019"/>
              </a:gdLst>
              <a:ahLst/>
              <a:cxnLst>
                <a:cxn ang="0">
                  <a:pos x="connsiteX0" y="connsiteY0"/>
                </a:cxn>
                <a:cxn ang="0">
                  <a:pos x="connsiteX1" y="connsiteY1"/>
                </a:cxn>
              </a:cxnLst>
              <a:rect l="l" t="t" r="r" b="b"/>
              <a:pathLst>
                <a:path w="11906" h="531019">
                  <a:moveTo>
                    <a:pt x="0" y="0"/>
                  </a:moveTo>
                  <a:lnTo>
                    <a:pt x="11906" y="531019"/>
                  </a:lnTo>
                </a:path>
              </a:pathLst>
            </a:custGeom>
            <a:ln>
              <a:solidFill>
                <a:schemeClr val="accent6"/>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sz="1400">
                <a:solidFill>
                  <a:prstClr val="black"/>
                </a:solidFill>
                <a:latin typeface="Arial" panose="020B0604020202020204" pitchFamily="34" charset="0"/>
                <a:cs typeface="Arial" panose="020B0604020202020204" pitchFamily="34" charset="0"/>
              </a:endParaRPr>
            </a:p>
          </p:txBody>
        </p:sp>
        <p:sp>
          <p:nvSpPr>
            <p:cNvPr id="534" name="Ellipse 533"/>
            <p:cNvSpPr/>
            <p:nvPr/>
          </p:nvSpPr>
          <p:spPr bwMode="auto">
            <a:xfrm>
              <a:off x="14660506" y="9205962"/>
              <a:ext cx="71438" cy="7143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400">
                <a:solidFill>
                  <a:prstClr val="white"/>
                </a:solidFill>
                <a:latin typeface="Arial" panose="020B0604020202020204" pitchFamily="34" charset="0"/>
                <a:cs typeface="Arial" panose="020B0604020202020204" pitchFamily="34" charset="0"/>
              </a:endParaRPr>
            </a:p>
          </p:txBody>
        </p:sp>
        <p:sp>
          <p:nvSpPr>
            <p:cNvPr id="535" name="Forme libre 534"/>
            <p:cNvSpPr/>
            <p:nvPr/>
          </p:nvSpPr>
          <p:spPr>
            <a:xfrm>
              <a:off x="14997056" y="8864649"/>
              <a:ext cx="19050" cy="542925"/>
            </a:xfrm>
            <a:custGeom>
              <a:avLst/>
              <a:gdLst>
                <a:gd name="connsiteX0" fmla="*/ 0 w 19050"/>
                <a:gd name="connsiteY0" fmla="*/ 0 h 542925"/>
                <a:gd name="connsiteX1" fmla="*/ 19050 w 19050"/>
                <a:gd name="connsiteY1" fmla="*/ 542925 h 542925"/>
              </a:gdLst>
              <a:ahLst/>
              <a:cxnLst>
                <a:cxn ang="0">
                  <a:pos x="connsiteX0" y="connsiteY0"/>
                </a:cxn>
                <a:cxn ang="0">
                  <a:pos x="connsiteX1" y="connsiteY1"/>
                </a:cxn>
              </a:cxnLst>
              <a:rect l="l" t="t" r="r" b="b"/>
              <a:pathLst>
                <a:path w="19050" h="542925">
                  <a:moveTo>
                    <a:pt x="0" y="0"/>
                  </a:moveTo>
                  <a:lnTo>
                    <a:pt x="19050" y="542925"/>
                  </a:lnTo>
                </a:path>
              </a:pathLst>
            </a:custGeom>
            <a:ln>
              <a:solidFill>
                <a:schemeClr val="accent6"/>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sz="1400">
                <a:solidFill>
                  <a:prstClr val="black"/>
                </a:solidFill>
                <a:latin typeface="Arial" panose="020B0604020202020204" pitchFamily="34" charset="0"/>
                <a:cs typeface="Arial" panose="020B0604020202020204" pitchFamily="34" charset="0"/>
              </a:endParaRPr>
            </a:p>
          </p:txBody>
        </p:sp>
        <p:sp>
          <p:nvSpPr>
            <p:cNvPr id="536" name="Ellipse 535"/>
            <p:cNvSpPr/>
            <p:nvPr/>
          </p:nvSpPr>
          <p:spPr bwMode="auto">
            <a:xfrm>
              <a:off x="14949431" y="9134524"/>
              <a:ext cx="71438" cy="71438"/>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400">
                <a:solidFill>
                  <a:prstClr val="white"/>
                </a:solidFill>
                <a:latin typeface="Arial" panose="020B0604020202020204" pitchFamily="34" charset="0"/>
                <a:cs typeface="Arial" panose="020B0604020202020204" pitchFamily="34" charset="0"/>
              </a:endParaRPr>
            </a:p>
          </p:txBody>
        </p:sp>
        <p:sp>
          <p:nvSpPr>
            <p:cNvPr id="537" name="Flèche vers le haut 536"/>
            <p:cNvSpPr/>
            <p:nvPr/>
          </p:nvSpPr>
          <p:spPr>
            <a:xfrm>
              <a:off x="14350226" y="7702649"/>
              <a:ext cx="238843" cy="407938"/>
            </a:xfrm>
            <a:prstGeom prst="upArrow">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solidFill>
                  <a:prstClr val="white"/>
                </a:solidFill>
                <a:latin typeface="Arial" panose="020B0604020202020204" pitchFamily="34" charset="0"/>
                <a:cs typeface="Arial" panose="020B0604020202020204" pitchFamily="34" charset="0"/>
              </a:endParaRPr>
            </a:p>
          </p:txBody>
        </p:sp>
        <p:grpSp>
          <p:nvGrpSpPr>
            <p:cNvPr id="538" name="Groupe 197"/>
            <p:cNvGrpSpPr>
              <a:grpSpLocks/>
            </p:cNvGrpSpPr>
            <p:nvPr/>
          </p:nvGrpSpPr>
          <p:grpSpPr bwMode="auto">
            <a:xfrm rot="-10021385">
              <a:off x="14423969" y="7116812"/>
              <a:ext cx="187325" cy="469900"/>
              <a:chOff x="4355976" y="5390976"/>
              <a:chExt cx="201166" cy="590724"/>
            </a:xfrm>
          </p:grpSpPr>
          <p:grpSp>
            <p:nvGrpSpPr>
              <p:cNvPr id="539" name="Groupe 49"/>
              <p:cNvGrpSpPr>
                <a:grpSpLocks/>
              </p:cNvGrpSpPr>
              <p:nvPr/>
            </p:nvGrpSpPr>
            <p:grpSpPr bwMode="auto">
              <a:xfrm>
                <a:off x="4355976" y="5390976"/>
                <a:ext cx="201166" cy="342280"/>
                <a:chOff x="4514850" y="4005263"/>
                <a:chExt cx="369888" cy="846137"/>
              </a:xfrm>
            </p:grpSpPr>
            <p:sp>
              <p:nvSpPr>
                <p:cNvPr id="541" name="Ellipse 540"/>
                <p:cNvSpPr/>
                <p:nvPr/>
              </p:nvSpPr>
              <p:spPr>
                <a:xfrm>
                  <a:off x="4634584" y="4041912"/>
                  <a:ext cx="216289" cy="809087"/>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solidFill>
                      <a:prstClr val="white"/>
                    </a:solidFill>
                    <a:latin typeface="Arial" panose="020B0604020202020204" pitchFamily="34" charset="0"/>
                    <a:cs typeface="Arial" panose="020B0604020202020204" pitchFamily="34" charset="0"/>
                  </a:endParaRPr>
                </a:p>
              </p:txBody>
            </p:sp>
            <p:sp>
              <p:nvSpPr>
                <p:cNvPr id="542" name="Ellipse 541"/>
                <p:cNvSpPr/>
                <p:nvPr/>
              </p:nvSpPr>
              <p:spPr>
                <a:xfrm>
                  <a:off x="4562330" y="4073247"/>
                  <a:ext cx="216289" cy="814019"/>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solidFill>
                      <a:prstClr val="white"/>
                    </a:solidFill>
                    <a:latin typeface="Arial" panose="020B0604020202020204" pitchFamily="34" charset="0"/>
                    <a:cs typeface="Arial" panose="020B0604020202020204" pitchFamily="34" charset="0"/>
                  </a:endParaRPr>
                </a:p>
              </p:txBody>
            </p:sp>
            <p:sp>
              <p:nvSpPr>
                <p:cNvPr id="543" name="Ellipse 542"/>
                <p:cNvSpPr/>
                <p:nvPr/>
              </p:nvSpPr>
              <p:spPr>
                <a:xfrm>
                  <a:off x="4716342" y="4073014"/>
                  <a:ext cx="216289" cy="809087"/>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solidFill>
                      <a:prstClr val="white"/>
                    </a:solidFill>
                    <a:latin typeface="Arial" panose="020B0604020202020204" pitchFamily="34" charset="0"/>
                    <a:cs typeface="Arial" panose="020B0604020202020204" pitchFamily="34" charset="0"/>
                  </a:endParaRPr>
                </a:p>
              </p:txBody>
            </p:sp>
            <p:sp>
              <p:nvSpPr>
                <p:cNvPr id="544" name="Ellipse 543"/>
                <p:cNvSpPr/>
                <p:nvPr/>
              </p:nvSpPr>
              <p:spPr>
                <a:xfrm>
                  <a:off x="4635979" y="4117349"/>
                  <a:ext cx="216291" cy="809087"/>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solidFill>
                      <a:prstClr val="white"/>
                    </a:solidFill>
                    <a:latin typeface="Arial" panose="020B0604020202020204" pitchFamily="34" charset="0"/>
                    <a:cs typeface="Arial" panose="020B0604020202020204" pitchFamily="34" charset="0"/>
                  </a:endParaRPr>
                </a:p>
              </p:txBody>
            </p:sp>
          </p:grpSp>
          <p:sp>
            <p:nvSpPr>
              <p:cNvPr id="540" name="Forme libre 539"/>
              <p:cNvSpPr/>
              <p:nvPr/>
            </p:nvSpPr>
            <p:spPr>
              <a:xfrm>
                <a:off x="4482851" y="5739351"/>
                <a:ext cx="18753" cy="247465"/>
              </a:xfrm>
              <a:custGeom>
                <a:avLst/>
                <a:gdLst>
                  <a:gd name="connsiteX0" fmla="*/ 0 w 19050"/>
                  <a:gd name="connsiteY0" fmla="*/ 0 h 247650"/>
                  <a:gd name="connsiteX1" fmla="*/ 19050 w 19050"/>
                  <a:gd name="connsiteY1" fmla="*/ 247650 h 247650"/>
                </a:gdLst>
                <a:ahLst/>
                <a:cxnLst>
                  <a:cxn ang="0">
                    <a:pos x="connsiteX0" y="connsiteY0"/>
                  </a:cxn>
                  <a:cxn ang="0">
                    <a:pos x="connsiteX1" y="connsiteY1"/>
                  </a:cxn>
                </a:cxnLst>
                <a:rect l="l" t="t" r="r" b="b"/>
                <a:pathLst>
                  <a:path w="19050" h="247650">
                    <a:moveTo>
                      <a:pt x="0" y="0"/>
                    </a:moveTo>
                    <a:lnTo>
                      <a:pt x="19050" y="247650"/>
                    </a:lnTo>
                  </a:path>
                </a:pathLst>
              </a:custGeom>
              <a:solidFill>
                <a:srgbClr val="00B0F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solidFill>
                    <a:prstClr val="white"/>
                  </a:solidFill>
                  <a:latin typeface="Arial" panose="020B0604020202020204" pitchFamily="34" charset="0"/>
                  <a:cs typeface="Arial" panose="020B0604020202020204" pitchFamily="34" charset="0"/>
                </a:endParaRPr>
              </a:p>
            </p:txBody>
          </p:sp>
        </p:grpSp>
        <p:sp>
          <p:nvSpPr>
            <p:cNvPr id="545" name="Forme libre 544"/>
            <p:cNvSpPr/>
            <p:nvPr/>
          </p:nvSpPr>
          <p:spPr>
            <a:xfrm>
              <a:off x="14538269" y="7048549"/>
              <a:ext cx="227012" cy="74613"/>
            </a:xfrm>
            <a:custGeom>
              <a:avLst/>
              <a:gdLst>
                <a:gd name="connsiteX0" fmla="*/ 10583 w 226483"/>
                <a:gd name="connsiteY0" fmla="*/ 75142 h 75142"/>
                <a:gd name="connsiteX1" fmla="*/ 35983 w 226483"/>
                <a:gd name="connsiteY1" fmla="*/ 11642 h 75142"/>
                <a:gd name="connsiteX2" fmla="*/ 226483 w 226483"/>
                <a:gd name="connsiteY2" fmla="*/ 5292 h 75142"/>
              </a:gdLst>
              <a:ahLst/>
              <a:cxnLst>
                <a:cxn ang="0">
                  <a:pos x="connsiteX0" y="connsiteY0"/>
                </a:cxn>
                <a:cxn ang="0">
                  <a:pos x="connsiteX1" y="connsiteY1"/>
                </a:cxn>
                <a:cxn ang="0">
                  <a:pos x="connsiteX2" y="connsiteY2"/>
                </a:cxn>
              </a:cxnLst>
              <a:rect l="l" t="t" r="r" b="b"/>
              <a:pathLst>
                <a:path w="226483" h="75142">
                  <a:moveTo>
                    <a:pt x="10583" y="75142"/>
                  </a:moveTo>
                  <a:cubicBezTo>
                    <a:pt x="5291" y="49213"/>
                    <a:pt x="0" y="23284"/>
                    <a:pt x="35983" y="11642"/>
                  </a:cubicBezTo>
                  <a:cubicBezTo>
                    <a:pt x="71966" y="0"/>
                    <a:pt x="149224" y="2646"/>
                    <a:pt x="226483" y="5292"/>
                  </a:cubicBezTo>
                </a:path>
              </a:pathLst>
            </a:custGeom>
            <a:ln>
              <a:solidFill>
                <a:schemeClr val="accent6"/>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sz="1400">
                <a:solidFill>
                  <a:prstClr val="black"/>
                </a:solidFill>
                <a:latin typeface="Arial" panose="020B0604020202020204" pitchFamily="34" charset="0"/>
                <a:cs typeface="Arial" panose="020B0604020202020204" pitchFamily="34" charset="0"/>
              </a:endParaRPr>
            </a:p>
          </p:txBody>
        </p:sp>
        <p:sp>
          <p:nvSpPr>
            <p:cNvPr id="546" name="Ellipse 545"/>
            <p:cNvSpPr/>
            <p:nvPr/>
          </p:nvSpPr>
          <p:spPr bwMode="auto">
            <a:xfrm>
              <a:off x="14662094" y="7031087"/>
              <a:ext cx="50800" cy="44450"/>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400">
                <a:solidFill>
                  <a:prstClr val="white"/>
                </a:solidFill>
                <a:latin typeface="Arial" panose="020B0604020202020204" pitchFamily="34" charset="0"/>
                <a:cs typeface="Arial" panose="020B0604020202020204" pitchFamily="34" charset="0"/>
              </a:endParaRPr>
            </a:p>
          </p:txBody>
        </p:sp>
        <p:cxnSp>
          <p:nvCxnSpPr>
            <p:cNvPr id="547" name="Connecteur droit avec flèche 546"/>
            <p:cNvCxnSpPr/>
            <p:nvPr/>
          </p:nvCxnSpPr>
          <p:spPr>
            <a:xfrm>
              <a:off x="14446194" y="7102524"/>
              <a:ext cx="215900" cy="71438"/>
            </a:xfrm>
            <a:prstGeom prst="straightConnector1">
              <a:avLst/>
            </a:prstGeom>
            <a:ln w="9525">
              <a:solidFill>
                <a:srgbClr val="EA15EF"/>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48" name="Flèche vers le haut 547"/>
            <p:cNvSpPr/>
            <p:nvPr/>
          </p:nvSpPr>
          <p:spPr>
            <a:xfrm>
              <a:off x="14373169" y="5704976"/>
              <a:ext cx="214312" cy="1110211"/>
            </a:xfrm>
            <a:prstGeom prst="upArrow">
              <a:avLst/>
            </a:prstGeom>
            <a:solidFill>
              <a:schemeClr val="bg1">
                <a:lumMod val="6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solidFill>
                  <a:prstClr val="white"/>
                </a:solidFill>
                <a:latin typeface="Arial" panose="020B0604020202020204" pitchFamily="34" charset="0"/>
                <a:cs typeface="Arial" panose="020B0604020202020204" pitchFamily="34" charset="0"/>
              </a:endParaRPr>
            </a:p>
          </p:txBody>
        </p:sp>
        <p:grpSp>
          <p:nvGrpSpPr>
            <p:cNvPr id="549" name="Groupe 214"/>
            <p:cNvGrpSpPr>
              <a:grpSpLocks/>
            </p:cNvGrpSpPr>
            <p:nvPr/>
          </p:nvGrpSpPr>
          <p:grpSpPr bwMode="auto">
            <a:xfrm rot="-10484891">
              <a:off x="14393948" y="5161488"/>
              <a:ext cx="187325" cy="472981"/>
              <a:chOff x="4355976" y="5390976"/>
              <a:chExt cx="201166" cy="594596"/>
            </a:xfrm>
          </p:grpSpPr>
          <p:grpSp>
            <p:nvGrpSpPr>
              <p:cNvPr id="550" name="Groupe 49"/>
              <p:cNvGrpSpPr>
                <a:grpSpLocks/>
              </p:cNvGrpSpPr>
              <p:nvPr/>
            </p:nvGrpSpPr>
            <p:grpSpPr bwMode="auto">
              <a:xfrm>
                <a:off x="4355976" y="5390976"/>
                <a:ext cx="201166" cy="342280"/>
                <a:chOff x="4514850" y="4005263"/>
                <a:chExt cx="369888" cy="846137"/>
              </a:xfrm>
            </p:grpSpPr>
            <p:sp>
              <p:nvSpPr>
                <p:cNvPr id="552" name="Ellipse 551"/>
                <p:cNvSpPr/>
                <p:nvPr/>
              </p:nvSpPr>
              <p:spPr>
                <a:xfrm>
                  <a:off x="4637311" y="4061694"/>
                  <a:ext cx="216289" cy="809087"/>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solidFill>
                      <a:prstClr val="white"/>
                    </a:solidFill>
                    <a:latin typeface="Arial" panose="020B0604020202020204" pitchFamily="34" charset="0"/>
                    <a:cs typeface="Arial" panose="020B0604020202020204" pitchFamily="34" charset="0"/>
                  </a:endParaRPr>
                </a:p>
              </p:txBody>
            </p:sp>
            <p:sp>
              <p:nvSpPr>
                <p:cNvPr id="553" name="Ellipse 552"/>
                <p:cNvSpPr/>
                <p:nvPr/>
              </p:nvSpPr>
              <p:spPr>
                <a:xfrm>
                  <a:off x="4566089" y="4081906"/>
                  <a:ext cx="216291" cy="809087"/>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solidFill>
                      <a:prstClr val="white"/>
                    </a:solidFill>
                    <a:latin typeface="Arial" panose="020B0604020202020204" pitchFamily="34" charset="0"/>
                    <a:cs typeface="Arial" panose="020B0604020202020204" pitchFamily="34" charset="0"/>
                  </a:endParaRPr>
                </a:p>
              </p:txBody>
            </p:sp>
            <p:sp>
              <p:nvSpPr>
                <p:cNvPr id="554" name="Ellipse 553"/>
                <p:cNvSpPr/>
                <p:nvPr/>
              </p:nvSpPr>
              <p:spPr>
                <a:xfrm>
                  <a:off x="4717355" y="4079861"/>
                  <a:ext cx="216291" cy="818954"/>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solidFill>
                      <a:prstClr val="white"/>
                    </a:solidFill>
                    <a:latin typeface="Arial" panose="020B0604020202020204" pitchFamily="34" charset="0"/>
                    <a:cs typeface="Arial" panose="020B0604020202020204" pitchFamily="34" charset="0"/>
                  </a:endParaRPr>
                </a:p>
              </p:txBody>
            </p:sp>
            <p:sp>
              <p:nvSpPr>
                <p:cNvPr id="555" name="Ellipse 554"/>
                <p:cNvSpPr/>
                <p:nvPr/>
              </p:nvSpPr>
              <p:spPr>
                <a:xfrm>
                  <a:off x="4637918" y="4126010"/>
                  <a:ext cx="216291" cy="809087"/>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solidFill>
                      <a:prstClr val="white"/>
                    </a:solidFill>
                    <a:latin typeface="Arial" panose="020B0604020202020204" pitchFamily="34" charset="0"/>
                    <a:cs typeface="Arial" panose="020B0604020202020204" pitchFamily="34" charset="0"/>
                  </a:endParaRPr>
                </a:p>
              </p:txBody>
            </p:sp>
          </p:grpSp>
          <p:sp>
            <p:nvSpPr>
              <p:cNvPr id="551" name="Forme libre 550"/>
              <p:cNvSpPr/>
              <p:nvPr/>
            </p:nvSpPr>
            <p:spPr>
              <a:xfrm>
                <a:off x="4473802" y="5738107"/>
                <a:ext cx="18753" cy="247465"/>
              </a:xfrm>
              <a:custGeom>
                <a:avLst/>
                <a:gdLst>
                  <a:gd name="connsiteX0" fmla="*/ 0 w 19050"/>
                  <a:gd name="connsiteY0" fmla="*/ 0 h 247650"/>
                  <a:gd name="connsiteX1" fmla="*/ 19050 w 19050"/>
                  <a:gd name="connsiteY1" fmla="*/ 247650 h 247650"/>
                </a:gdLst>
                <a:ahLst/>
                <a:cxnLst>
                  <a:cxn ang="0">
                    <a:pos x="connsiteX0" y="connsiteY0"/>
                  </a:cxn>
                  <a:cxn ang="0">
                    <a:pos x="connsiteX1" y="connsiteY1"/>
                  </a:cxn>
                </a:cxnLst>
                <a:rect l="l" t="t" r="r" b="b"/>
                <a:pathLst>
                  <a:path w="19050" h="247650">
                    <a:moveTo>
                      <a:pt x="0" y="0"/>
                    </a:moveTo>
                    <a:lnTo>
                      <a:pt x="19050" y="247650"/>
                    </a:lnTo>
                  </a:path>
                </a:pathLst>
              </a:custGeom>
              <a:solidFill>
                <a:srgbClr val="00B0F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solidFill>
                    <a:prstClr val="white"/>
                  </a:solidFill>
                  <a:latin typeface="Arial" panose="020B0604020202020204" pitchFamily="34" charset="0"/>
                  <a:cs typeface="Arial" panose="020B0604020202020204" pitchFamily="34" charset="0"/>
                </a:endParaRPr>
              </a:p>
            </p:txBody>
          </p:sp>
        </p:grpSp>
        <p:sp>
          <p:nvSpPr>
            <p:cNvPr id="556" name="ZoneTexte 223"/>
            <p:cNvSpPr txBox="1">
              <a:spLocks noChangeArrowheads="1"/>
            </p:cNvSpPr>
            <p:nvPr/>
          </p:nvSpPr>
          <p:spPr bwMode="auto">
            <a:xfrm>
              <a:off x="13273620" y="5552803"/>
              <a:ext cx="1057105" cy="523220"/>
            </a:xfrm>
            <a:prstGeom prst="rect">
              <a:avLst/>
            </a:prstGeom>
            <a:noFill/>
            <a:ln w="9525">
              <a:noFill/>
              <a:miter lim="800000"/>
              <a:headEnd/>
              <a:tailEnd/>
            </a:ln>
          </p:spPr>
          <p:txBody>
            <a:bodyPr wrap="square">
              <a:spAutoFit/>
            </a:bodyPr>
            <a:lstStyle/>
            <a:p>
              <a:pPr algn="ctr"/>
              <a:r>
                <a:rPr lang="fr-FR" sz="1400" b="1" dirty="0">
                  <a:solidFill>
                    <a:prstClr val="black"/>
                  </a:solidFill>
                  <a:latin typeface="Arial" panose="020B0604020202020204" pitchFamily="34" charset="0"/>
                  <a:cs typeface="Arial" panose="020B0604020202020204" pitchFamily="34" charset="0"/>
                </a:rPr>
                <a:t>Plasma </a:t>
              </a:r>
              <a:r>
                <a:rPr lang="fr-FR" sz="1400" b="1" dirty="0" err="1">
                  <a:solidFill>
                    <a:prstClr val="black"/>
                  </a:solidFill>
                  <a:latin typeface="Arial" panose="020B0604020202020204" pitchFamily="34" charset="0"/>
                  <a:cs typeface="Arial" panose="020B0604020202020204" pitchFamily="34" charset="0"/>
                </a:rPr>
                <a:t>Mbr</a:t>
              </a:r>
              <a:endParaRPr lang="fr-FR" sz="1400" b="1" dirty="0">
                <a:solidFill>
                  <a:prstClr val="black"/>
                </a:solidFill>
                <a:latin typeface="Arial" panose="020B0604020202020204" pitchFamily="34" charset="0"/>
                <a:cs typeface="Arial" panose="020B0604020202020204" pitchFamily="34" charset="0"/>
              </a:endParaRPr>
            </a:p>
          </p:txBody>
        </p:sp>
        <p:sp>
          <p:nvSpPr>
            <p:cNvPr id="557" name="ZoneTexte 224"/>
            <p:cNvSpPr txBox="1">
              <a:spLocks noChangeArrowheads="1"/>
            </p:cNvSpPr>
            <p:nvPr/>
          </p:nvSpPr>
          <p:spPr bwMode="auto">
            <a:xfrm>
              <a:off x="13317435" y="7184290"/>
              <a:ext cx="936625" cy="307777"/>
            </a:xfrm>
            <a:prstGeom prst="rect">
              <a:avLst/>
            </a:prstGeom>
            <a:noFill/>
            <a:ln w="9525">
              <a:noFill/>
              <a:miter lim="800000"/>
              <a:headEnd/>
              <a:tailEnd/>
            </a:ln>
          </p:spPr>
          <p:txBody>
            <a:bodyPr>
              <a:spAutoFit/>
            </a:bodyPr>
            <a:lstStyle/>
            <a:p>
              <a:pPr algn="ctr"/>
              <a:r>
                <a:rPr lang="fr-FR" sz="1400" b="1" dirty="0">
                  <a:solidFill>
                    <a:srgbClr val="00B050"/>
                  </a:solidFill>
                  <a:latin typeface="Arial" panose="020B0604020202020204" pitchFamily="34" charset="0"/>
                  <a:cs typeface="Arial" panose="020B0604020202020204" pitchFamily="34" charset="0"/>
                </a:rPr>
                <a:t>Golgi</a:t>
              </a:r>
            </a:p>
          </p:txBody>
        </p:sp>
        <p:sp>
          <p:nvSpPr>
            <p:cNvPr id="558" name="ZoneTexte 225"/>
            <p:cNvSpPr txBox="1">
              <a:spLocks noChangeArrowheads="1"/>
            </p:cNvSpPr>
            <p:nvPr/>
          </p:nvSpPr>
          <p:spPr bwMode="auto">
            <a:xfrm>
              <a:off x="13205668" y="8672760"/>
              <a:ext cx="1016000" cy="307777"/>
            </a:xfrm>
            <a:prstGeom prst="rect">
              <a:avLst/>
            </a:prstGeom>
            <a:noFill/>
            <a:ln w="9525">
              <a:noFill/>
              <a:miter lim="800000"/>
              <a:headEnd/>
              <a:tailEnd/>
            </a:ln>
          </p:spPr>
          <p:txBody>
            <a:bodyPr>
              <a:spAutoFit/>
            </a:bodyPr>
            <a:lstStyle/>
            <a:p>
              <a:pPr algn="ctr"/>
              <a:r>
                <a:rPr lang="fr-FR" sz="1400" b="1" dirty="0">
                  <a:solidFill>
                    <a:srgbClr val="0070C0"/>
                  </a:solidFill>
                  <a:latin typeface="Arial" panose="020B0604020202020204" pitchFamily="34" charset="0"/>
                  <a:cs typeface="Arial" panose="020B0604020202020204" pitchFamily="34" charset="0"/>
                </a:rPr>
                <a:t>ER</a:t>
              </a:r>
            </a:p>
          </p:txBody>
        </p:sp>
        <p:sp>
          <p:nvSpPr>
            <p:cNvPr id="559" name="ZoneTexte 168"/>
            <p:cNvSpPr txBox="1">
              <a:spLocks noChangeArrowheads="1"/>
            </p:cNvSpPr>
            <p:nvPr/>
          </p:nvSpPr>
          <p:spPr bwMode="auto">
            <a:xfrm>
              <a:off x="16262919" y="5217971"/>
              <a:ext cx="433387" cy="307777"/>
            </a:xfrm>
            <a:prstGeom prst="rect">
              <a:avLst/>
            </a:prstGeom>
            <a:noFill/>
            <a:ln w="9525">
              <a:noFill/>
              <a:miter lim="800000"/>
              <a:headEnd/>
              <a:tailEnd/>
            </a:ln>
          </p:spPr>
          <p:txBody>
            <a:bodyPr>
              <a:spAutoFit/>
            </a:bodyPr>
            <a:lstStyle/>
            <a:p>
              <a:r>
                <a:rPr lang="fr-FR" sz="1400" dirty="0">
                  <a:solidFill>
                    <a:prstClr val="black"/>
                  </a:solidFill>
                  <a:latin typeface="Arial" panose="020B0604020202020204" pitchFamily="34" charset="0"/>
                  <a:cs typeface="Arial" panose="020B0604020202020204" pitchFamily="34" charset="0"/>
                </a:rPr>
                <a:t>EC</a:t>
              </a:r>
            </a:p>
          </p:txBody>
        </p:sp>
        <p:sp>
          <p:nvSpPr>
            <p:cNvPr id="560" name="ZoneTexte 169"/>
            <p:cNvSpPr txBox="1">
              <a:spLocks noChangeArrowheads="1"/>
            </p:cNvSpPr>
            <p:nvPr/>
          </p:nvSpPr>
          <p:spPr bwMode="auto">
            <a:xfrm>
              <a:off x="16262919" y="5559283"/>
              <a:ext cx="433387" cy="307777"/>
            </a:xfrm>
            <a:prstGeom prst="rect">
              <a:avLst/>
            </a:prstGeom>
            <a:noFill/>
            <a:ln w="9525">
              <a:noFill/>
              <a:miter lim="800000"/>
              <a:headEnd/>
              <a:tailEnd/>
            </a:ln>
          </p:spPr>
          <p:txBody>
            <a:bodyPr>
              <a:spAutoFit/>
            </a:bodyPr>
            <a:lstStyle/>
            <a:p>
              <a:r>
                <a:rPr lang="fr-FR" sz="1400">
                  <a:solidFill>
                    <a:prstClr val="black"/>
                  </a:solidFill>
                  <a:latin typeface="Arial" panose="020B0604020202020204" pitchFamily="34" charset="0"/>
                  <a:cs typeface="Arial" panose="020B0604020202020204" pitchFamily="34" charset="0"/>
                </a:rPr>
                <a:t>IC</a:t>
              </a:r>
            </a:p>
          </p:txBody>
        </p:sp>
        <p:sp>
          <p:nvSpPr>
            <p:cNvPr id="561" name="Ellipse 560"/>
            <p:cNvSpPr/>
            <p:nvPr/>
          </p:nvSpPr>
          <p:spPr bwMode="auto">
            <a:xfrm rot="10800000" flipH="1">
              <a:off x="14949431" y="8829724"/>
              <a:ext cx="71438" cy="49213"/>
            </a:xfrm>
            <a:prstGeom prst="ellipse">
              <a:avLst/>
            </a:prstGeom>
            <a:solidFill>
              <a:srgbClr val="EA15EF"/>
            </a:solidFill>
            <a:ln>
              <a:solidFill>
                <a:srgbClr val="EA15E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982241">
                <a:defRPr/>
              </a:pPr>
              <a:endParaRPr lang="fr-FR" sz="1400">
                <a:solidFill>
                  <a:prstClr val="white"/>
                </a:solidFill>
                <a:latin typeface="Arial" panose="020B0604020202020204" pitchFamily="34" charset="0"/>
                <a:cs typeface="Arial" panose="020B0604020202020204" pitchFamily="34" charset="0"/>
              </a:endParaRPr>
            </a:p>
          </p:txBody>
        </p:sp>
        <p:sp>
          <p:nvSpPr>
            <p:cNvPr id="562" name="Ellipse 561"/>
            <p:cNvSpPr/>
            <p:nvPr/>
          </p:nvSpPr>
          <p:spPr bwMode="auto">
            <a:xfrm rot="10800000" flipH="1">
              <a:off x="14804969" y="8829724"/>
              <a:ext cx="71437" cy="49213"/>
            </a:xfrm>
            <a:prstGeom prst="ellipse">
              <a:avLst/>
            </a:prstGeom>
            <a:solidFill>
              <a:srgbClr val="EA15EF"/>
            </a:solidFill>
            <a:ln>
              <a:solidFill>
                <a:srgbClr val="EA15E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982241">
                <a:defRPr/>
              </a:pPr>
              <a:endParaRPr lang="fr-FR" sz="1400">
                <a:solidFill>
                  <a:prstClr val="white"/>
                </a:solidFill>
                <a:latin typeface="Arial" panose="020B0604020202020204" pitchFamily="34" charset="0"/>
                <a:cs typeface="Arial" panose="020B0604020202020204" pitchFamily="34" charset="0"/>
              </a:endParaRPr>
            </a:p>
          </p:txBody>
        </p:sp>
        <p:sp>
          <p:nvSpPr>
            <p:cNvPr id="563" name="Ellipse 562"/>
            <p:cNvSpPr/>
            <p:nvPr/>
          </p:nvSpPr>
          <p:spPr bwMode="auto">
            <a:xfrm rot="10800000" flipH="1">
              <a:off x="14662094" y="8829724"/>
              <a:ext cx="69850" cy="49213"/>
            </a:xfrm>
            <a:prstGeom prst="ellipse">
              <a:avLst/>
            </a:prstGeom>
            <a:solidFill>
              <a:srgbClr val="EA15EF"/>
            </a:solidFill>
            <a:ln>
              <a:solidFill>
                <a:srgbClr val="EA15E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982241">
                <a:defRPr/>
              </a:pPr>
              <a:endParaRPr lang="fr-FR" sz="1400">
                <a:solidFill>
                  <a:prstClr val="white"/>
                </a:solidFill>
                <a:latin typeface="Arial" panose="020B0604020202020204" pitchFamily="34" charset="0"/>
                <a:cs typeface="Arial" panose="020B0604020202020204" pitchFamily="34" charset="0"/>
              </a:endParaRPr>
            </a:p>
          </p:txBody>
        </p:sp>
        <p:sp>
          <p:nvSpPr>
            <p:cNvPr id="564" name="Ellipse 563"/>
            <p:cNvSpPr/>
            <p:nvPr/>
          </p:nvSpPr>
          <p:spPr bwMode="auto">
            <a:xfrm rot="10800000" flipH="1">
              <a:off x="14444606" y="8829724"/>
              <a:ext cx="71438" cy="49213"/>
            </a:xfrm>
            <a:prstGeom prst="ellipse">
              <a:avLst/>
            </a:prstGeom>
            <a:solidFill>
              <a:srgbClr val="EA15EF"/>
            </a:solidFill>
            <a:ln>
              <a:solidFill>
                <a:srgbClr val="EA15E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982241">
                <a:defRPr/>
              </a:pPr>
              <a:endParaRPr lang="fr-FR" sz="1400">
                <a:solidFill>
                  <a:prstClr val="white"/>
                </a:solidFill>
                <a:latin typeface="Arial" panose="020B0604020202020204" pitchFamily="34" charset="0"/>
                <a:cs typeface="Arial" panose="020B0604020202020204" pitchFamily="34" charset="0"/>
              </a:endParaRPr>
            </a:p>
          </p:txBody>
        </p:sp>
        <p:sp>
          <p:nvSpPr>
            <p:cNvPr id="565" name="Ellipse 564"/>
            <p:cNvSpPr/>
            <p:nvPr/>
          </p:nvSpPr>
          <p:spPr bwMode="auto">
            <a:xfrm rot="10800000" flipH="1">
              <a:off x="14228706" y="8829724"/>
              <a:ext cx="71438" cy="49213"/>
            </a:xfrm>
            <a:prstGeom prst="ellipse">
              <a:avLst/>
            </a:prstGeom>
            <a:solidFill>
              <a:srgbClr val="EA15EF"/>
            </a:solidFill>
            <a:ln>
              <a:solidFill>
                <a:srgbClr val="EA15E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982241">
                <a:defRPr/>
              </a:pPr>
              <a:endParaRPr lang="fr-FR" sz="1400">
                <a:solidFill>
                  <a:prstClr val="white"/>
                </a:solidFill>
                <a:latin typeface="Arial" panose="020B0604020202020204" pitchFamily="34" charset="0"/>
                <a:cs typeface="Arial" panose="020B0604020202020204" pitchFamily="34" charset="0"/>
              </a:endParaRPr>
            </a:p>
          </p:txBody>
        </p:sp>
        <p:sp>
          <p:nvSpPr>
            <p:cNvPr id="566" name="Ellipse 565"/>
            <p:cNvSpPr/>
            <p:nvPr/>
          </p:nvSpPr>
          <p:spPr bwMode="auto">
            <a:xfrm rot="10800000" flipH="1">
              <a:off x="14517631" y="7102524"/>
              <a:ext cx="71438" cy="49213"/>
            </a:xfrm>
            <a:prstGeom prst="ellipse">
              <a:avLst/>
            </a:prstGeom>
            <a:solidFill>
              <a:srgbClr val="EA15EF"/>
            </a:solidFill>
            <a:ln>
              <a:solidFill>
                <a:srgbClr val="EA15E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982241">
                <a:defRPr/>
              </a:pPr>
              <a:endParaRPr lang="fr-FR" sz="1400">
                <a:solidFill>
                  <a:prstClr val="white"/>
                </a:solidFill>
                <a:latin typeface="Arial" panose="020B0604020202020204" pitchFamily="34" charset="0"/>
                <a:cs typeface="Arial" panose="020B0604020202020204" pitchFamily="34" charset="0"/>
              </a:endParaRPr>
            </a:p>
          </p:txBody>
        </p:sp>
        <p:grpSp>
          <p:nvGrpSpPr>
            <p:cNvPr id="567" name="Groupe 566"/>
            <p:cNvGrpSpPr/>
            <p:nvPr/>
          </p:nvGrpSpPr>
          <p:grpSpPr>
            <a:xfrm>
              <a:off x="14480228" y="9053006"/>
              <a:ext cx="327414" cy="232507"/>
              <a:chOff x="5983488" y="4895740"/>
              <a:chExt cx="327414" cy="232507"/>
            </a:xfrm>
          </p:grpSpPr>
          <p:grpSp>
            <p:nvGrpSpPr>
              <p:cNvPr id="568" name="Groupe 567"/>
              <p:cNvGrpSpPr/>
              <p:nvPr/>
            </p:nvGrpSpPr>
            <p:grpSpPr>
              <a:xfrm rot="16768181">
                <a:off x="6017120" y="4896909"/>
                <a:ext cx="64953" cy="132218"/>
                <a:chOff x="2660562" y="5128776"/>
                <a:chExt cx="64953" cy="132218"/>
              </a:xfrm>
            </p:grpSpPr>
            <p:sp>
              <p:nvSpPr>
                <p:cNvPr id="582" name="Forme libre 581"/>
                <p:cNvSpPr/>
                <p:nvPr/>
              </p:nvSpPr>
              <p:spPr>
                <a:xfrm rot="4150348">
                  <a:off x="2662410" y="5197889"/>
                  <a:ext cx="65549" cy="60661"/>
                </a:xfrm>
                <a:custGeom>
                  <a:avLst/>
                  <a:gdLst>
                    <a:gd name="connsiteX0" fmla="*/ 264405 w 561860"/>
                    <a:gd name="connsiteY0" fmla="*/ 231355 h 495760"/>
                    <a:gd name="connsiteX1" fmla="*/ 220338 w 561860"/>
                    <a:gd name="connsiteY1" fmla="*/ 176270 h 495760"/>
                    <a:gd name="connsiteX2" fmla="*/ 242371 w 561860"/>
                    <a:gd name="connsiteY2" fmla="*/ 143220 h 495760"/>
                    <a:gd name="connsiteX3" fmla="*/ 308473 w 561860"/>
                    <a:gd name="connsiteY3" fmla="*/ 88135 h 495760"/>
                    <a:gd name="connsiteX4" fmla="*/ 297456 w 561860"/>
                    <a:gd name="connsiteY4" fmla="*/ 55085 h 495760"/>
                    <a:gd name="connsiteX5" fmla="*/ 231354 w 561860"/>
                    <a:gd name="connsiteY5" fmla="*/ 22034 h 495760"/>
                    <a:gd name="connsiteX6" fmla="*/ 198304 w 561860"/>
                    <a:gd name="connsiteY6" fmla="*/ 0 h 495760"/>
                    <a:gd name="connsiteX7" fmla="*/ 132203 w 561860"/>
                    <a:gd name="connsiteY7" fmla="*/ 22034 h 495760"/>
                    <a:gd name="connsiteX8" fmla="*/ 110169 w 561860"/>
                    <a:gd name="connsiteY8" fmla="*/ 55085 h 495760"/>
                    <a:gd name="connsiteX9" fmla="*/ 44068 w 561860"/>
                    <a:gd name="connsiteY9" fmla="*/ 110169 h 495760"/>
                    <a:gd name="connsiteX10" fmla="*/ 22034 w 561860"/>
                    <a:gd name="connsiteY10" fmla="*/ 143220 h 495760"/>
                    <a:gd name="connsiteX11" fmla="*/ 0 w 561860"/>
                    <a:gd name="connsiteY11" fmla="*/ 209321 h 495760"/>
                    <a:gd name="connsiteX12" fmla="*/ 77118 w 561860"/>
                    <a:gd name="connsiteY12" fmla="*/ 429658 h 495760"/>
                    <a:gd name="connsiteX13" fmla="*/ 176270 w 561860"/>
                    <a:gd name="connsiteY13" fmla="*/ 473726 h 495760"/>
                    <a:gd name="connsiteX14" fmla="*/ 209321 w 561860"/>
                    <a:gd name="connsiteY14" fmla="*/ 484743 h 495760"/>
                    <a:gd name="connsiteX15" fmla="*/ 242371 w 561860"/>
                    <a:gd name="connsiteY15" fmla="*/ 495760 h 495760"/>
                    <a:gd name="connsiteX16" fmla="*/ 374574 w 561860"/>
                    <a:gd name="connsiteY16" fmla="*/ 484743 h 495760"/>
                    <a:gd name="connsiteX17" fmla="*/ 440675 w 561860"/>
                    <a:gd name="connsiteY17" fmla="*/ 440675 h 495760"/>
                    <a:gd name="connsiteX18" fmla="*/ 473726 w 561860"/>
                    <a:gd name="connsiteY18" fmla="*/ 418641 h 495760"/>
                    <a:gd name="connsiteX19" fmla="*/ 561860 w 561860"/>
                    <a:gd name="connsiteY19" fmla="*/ 319490 h 495760"/>
                    <a:gd name="connsiteX20" fmla="*/ 539827 w 561860"/>
                    <a:gd name="connsiteY20" fmla="*/ 176270 h 495760"/>
                    <a:gd name="connsiteX21" fmla="*/ 517793 w 561860"/>
                    <a:gd name="connsiteY21" fmla="*/ 143220 h 495760"/>
                    <a:gd name="connsiteX22" fmla="*/ 473726 w 561860"/>
                    <a:gd name="connsiteY22" fmla="*/ 121186 h 495760"/>
                    <a:gd name="connsiteX23" fmla="*/ 418641 w 561860"/>
                    <a:gd name="connsiteY23" fmla="*/ 132203 h 495760"/>
                    <a:gd name="connsiteX24" fmla="*/ 407624 w 561860"/>
                    <a:gd name="connsiteY24" fmla="*/ 165253 h 495760"/>
                    <a:gd name="connsiteX25" fmla="*/ 385591 w 561860"/>
                    <a:gd name="connsiteY25" fmla="*/ 198304 h 495760"/>
                    <a:gd name="connsiteX26" fmla="*/ 374574 w 561860"/>
                    <a:gd name="connsiteY26" fmla="*/ 231355 h 495760"/>
                    <a:gd name="connsiteX27" fmla="*/ 308473 w 561860"/>
                    <a:gd name="connsiteY27" fmla="*/ 253388 h 495760"/>
                    <a:gd name="connsiteX28" fmla="*/ 275422 w 561860"/>
                    <a:gd name="connsiteY28" fmla="*/ 264405 h 495760"/>
                    <a:gd name="connsiteX29" fmla="*/ 264405 w 561860"/>
                    <a:gd name="connsiteY29" fmla="*/ 231355 h 49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1860" h="495760">
                      <a:moveTo>
                        <a:pt x="264405" y="231355"/>
                      </a:moveTo>
                      <a:cubicBezTo>
                        <a:pt x="255224" y="216666"/>
                        <a:pt x="226041" y="199082"/>
                        <a:pt x="220338" y="176270"/>
                      </a:cubicBezTo>
                      <a:cubicBezTo>
                        <a:pt x="217127" y="163425"/>
                        <a:pt x="233895" y="153392"/>
                        <a:pt x="242371" y="143220"/>
                      </a:cubicBezTo>
                      <a:cubicBezTo>
                        <a:pt x="268879" y="111410"/>
                        <a:pt x="275975" y="109800"/>
                        <a:pt x="308473" y="88135"/>
                      </a:cubicBezTo>
                      <a:cubicBezTo>
                        <a:pt x="304801" y="77118"/>
                        <a:pt x="304710" y="64153"/>
                        <a:pt x="297456" y="55085"/>
                      </a:cubicBezTo>
                      <a:cubicBezTo>
                        <a:pt x="281923" y="35670"/>
                        <a:pt x="253127" y="29292"/>
                        <a:pt x="231354" y="22034"/>
                      </a:cubicBezTo>
                      <a:cubicBezTo>
                        <a:pt x="220337" y="14689"/>
                        <a:pt x="211545" y="0"/>
                        <a:pt x="198304" y="0"/>
                      </a:cubicBezTo>
                      <a:cubicBezTo>
                        <a:pt x="175078" y="0"/>
                        <a:pt x="132203" y="22034"/>
                        <a:pt x="132203" y="22034"/>
                      </a:cubicBezTo>
                      <a:cubicBezTo>
                        <a:pt x="124858" y="33051"/>
                        <a:pt x="118646" y="44913"/>
                        <a:pt x="110169" y="55085"/>
                      </a:cubicBezTo>
                      <a:cubicBezTo>
                        <a:pt x="83663" y="86892"/>
                        <a:pt x="76563" y="88505"/>
                        <a:pt x="44068" y="110169"/>
                      </a:cubicBezTo>
                      <a:cubicBezTo>
                        <a:pt x="36723" y="121186"/>
                        <a:pt x="27412" y="131120"/>
                        <a:pt x="22034" y="143220"/>
                      </a:cubicBezTo>
                      <a:cubicBezTo>
                        <a:pt x="12601" y="164444"/>
                        <a:pt x="0" y="209321"/>
                        <a:pt x="0" y="209321"/>
                      </a:cubicBezTo>
                      <a:cubicBezTo>
                        <a:pt x="8996" y="335269"/>
                        <a:pt x="-22866" y="363002"/>
                        <a:pt x="77118" y="429658"/>
                      </a:cubicBezTo>
                      <a:cubicBezTo>
                        <a:pt x="129494" y="464575"/>
                        <a:pt x="97608" y="447505"/>
                        <a:pt x="176270" y="473726"/>
                      </a:cubicBezTo>
                      <a:lnTo>
                        <a:pt x="209321" y="484743"/>
                      </a:lnTo>
                      <a:lnTo>
                        <a:pt x="242371" y="495760"/>
                      </a:lnTo>
                      <a:cubicBezTo>
                        <a:pt x="286439" y="492088"/>
                        <a:pt x="331967" y="496578"/>
                        <a:pt x="374574" y="484743"/>
                      </a:cubicBezTo>
                      <a:cubicBezTo>
                        <a:pt x="400089" y="477655"/>
                        <a:pt x="418641" y="455364"/>
                        <a:pt x="440675" y="440675"/>
                      </a:cubicBezTo>
                      <a:cubicBezTo>
                        <a:pt x="451692" y="433330"/>
                        <a:pt x="464363" y="428004"/>
                        <a:pt x="473726" y="418641"/>
                      </a:cubicBezTo>
                      <a:cubicBezTo>
                        <a:pt x="549189" y="343178"/>
                        <a:pt x="522543" y="378467"/>
                        <a:pt x="561860" y="319490"/>
                      </a:cubicBezTo>
                      <a:cubicBezTo>
                        <a:pt x="558701" y="287894"/>
                        <a:pt x="559679" y="215973"/>
                        <a:pt x="539827" y="176270"/>
                      </a:cubicBezTo>
                      <a:cubicBezTo>
                        <a:pt x="533906" y="164427"/>
                        <a:pt x="527965" y="151696"/>
                        <a:pt x="517793" y="143220"/>
                      </a:cubicBezTo>
                      <a:cubicBezTo>
                        <a:pt x="505177" y="132706"/>
                        <a:pt x="488415" y="128531"/>
                        <a:pt x="473726" y="121186"/>
                      </a:cubicBezTo>
                      <a:cubicBezTo>
                        <a:pt x="455364" y="124858"/>
                        <a:pt x="434221" y="121816"/>
                        <a:pt x="418641" y="132203"/>
                      </a:cubicBezTo>
                      <a:cubicBezTo>
                        <a:pt x="408979" y="138644"/>
                        <a:pt x="412817" y="154866"/>
                        <a:pt x="407624" y="165253"/>
                      </a:cubicBezTo>
                      <a:cubicBezTo>
                        <a:pt x="401703" y="177096"/>
                        <a:pt x="391512" y="186461"/>
                        <a:pt x="385591" y="198304"/>
                      </a:cubicBezTo>
                      <a:cubicBezTo>
                        <a:pt x="380398" y="208691"/>
                        <a:pt x="384024" y="224605"/>
                        <a:pt x="374574" y="231355"/>
                      </a:cubicBezTo>
                      <a:cubicBezTo>
                        <a:pt x="355675" y="244854"/>
                        <a:pt x="330507" y="246044"/>
                        <a:pt x="308473" y="253388"/>
                      </a:cubicBezTo>
                      <a:lnTo>
                        <a:pt x="275422" y="264405"/>
                      </a:lnTo>
                      <a:cubicBezTo>
                        <a:pt x="239774" y="228758"/>
                        <a:pt x="273586" y="246044"/>
                        <a:pt x="264405" y="231355"/>
                      </a:cubicBezTo>
                      <a:close/>
                    </a:path>
                  </a:pathLst>
                </a:custGeom>
                <a:solidFill>
                  <a:srgbClr val="FFC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prstClr val="white"/>
                    </a:solidFill>
                    <a:latin typeface="Arial" panose="020B0604020202020204" pitchFamily="34" charset="0"/>
                    <a:cs typeface="Arial" panose="020B0604020202020204" pitchFamily="34" charset="0"/>
                  </a:endParaRPr>
                </a:p>
              </p:txBody>
            </p:sp>
            <p:sp>
              <p:nvSpPr>
                <p:cNvPr id="583" name="Forme libre 582"/>
                <p:cNvSpPr/>
                <p:nvPr/>
              </p:nvSpPr>
              <p:spPr>
                <a:xfrm rot="4150348">
                  <a:off x="2658118" y="5131220"/>
                  <a:ext cx="65549" cy="60661"/>
                </a:xfrm>
                <a:custGeom>
                  <a:avLst/>
                  <a:gdLst>
                    <a:gd name="connsiteX0" fmla="*/ 264405 w 561860"/>
                    <a:gd name="connsiteY0" fmla="*/ 231355 h 495760"/>
                    <a:gd name="connsiteX1" fmla="*/ 220338 w 561860"/>
                    <a:gd name="connsiteY1" fmla="*/ 176270 h 495760"/>
                    <a:gd name="connsiteX2" fmla="*/ 242371 w 561860"/>
                    <a:gd name="connsiteY2" fmla="*/ 143220 h 495760"/>
                    <a:gd name="connsiteX3" fmla="*/ 308473 w 561860"/>
                    <a:gd name="connsiteY3" fmla="*/ 88135 h 495760"/>
                    <a:gd name="connsiteX4" fmla="*/ 297456 w 561860"/>
                    <a:gd name="connsiteY4" fmla="*/ 55085 h 495760"/>
                    <a:gd name="connsiteX5" fmla="*/ 231354 w 561860"/>
                    <a:gd name="connsiteY5" fmla="*/ 22034 h 495760"/>
                    <a:gd name="connsiteX6" fmla="*/ 198304 w 561860"/>
                    <a:gd name="connsiteY6" fmla="*/ 0 h 495760"/>
                    <a:gd name="connsiteX7" fmla="*/ 132203 w 561860"/>
                    <a:gd name="connsiteY7" fmla="*/ 22034 h 495760"/>
                    <a:gd name="connsiteX8" fmla="*/ 110169 w 561860"/>
                    <a:gd name="connsiteY8" fmla="*/ 55085 h 495760"/>
                    <a:gd name="connsiteX9" fmla="*/ 44068 w 561860"/>
                    <a:gd name="connsiteY9" fmla="*/ 110169 h 495760"/>
                    <a:gd name="connsiteX10" fmla="*/ 22034 w 561860"/>
                    <a:gd name="connsiteY10" fmla="*/ 143220 h 495760"/>
                    <a:gd name="connsiteX11" fmla="*/ 0 w 561860"/>
                    <a:gd name="connsiteY11" fmla="*/ 209321 h 495760"/>
                    <a:gd name="connsiteX12" fmla="*/ 77118 w 561860"/>
                    <a:gd name="connsiteY12" fmla="*/ 429658 h 495760"/>
                    <a:gd name="connsiteX13" fmla="*/ 176270 w 561860"/>
                    <a:gd name="connsiteY13" fmla="*/ 473726 h 495760"/>
                    <a:gd name="connsiteX14" fmla="*/ 209321 w 561860"/>
                    <a:gd name="connsiteY14" fmla="*/ 484743 h 495760"/>
                    <a:gd name="connsiteX15" fmla="*/ 242371 w 561860"/>
                    <a:gd name="connsiteY15" fmla="*/ 495760 h 495760"/>
                    <a:gd name="connsiteX16" fmla="*/ 374574 w 561860"/>
                    <a:gd name="connsiteY16" fmla="*/ 484743 h 495760"/>
                    <a:gd name="connsiteX17" fmla="*/ 440675 w 561860"/>
                    <a:gd name="connsiteY17" fmla="*/ 440675 h 495760"/>
                    <a:gd name="connsiteX18" fmla="*/ 473726 w 561860"/>
                    <a:gd name="connsiteY18" fmla="*/ 418641 h 495760"/>
                    <a:gd name="connsiteX19" fmla="*/ 561860 w 561860"/>
                    <a:gd name="connsiteY19" fmla="*/ 319490 h 495760"/>
                    <a:gd name="connsiteX20" fmla="*/ 539827 w 561860"/>
                    <a:gd name="connsiteY20" fmla="*/ 176270 h 495760"/>
                    <a:gd name="connsiteX21" fmla="*/ 517793 w 561860"/>
                    <a:gd name="connsiteY21" fmla="*/ 143220 h 495760"/>
                    <a:gd name="connsiteX22" fmla="*/ 473726 w 561860"/>
                    <a:gd name="connsiteY22" fmla="*/ 121186 h 495760"/>
                    <a:gd name="connsiteX23" fmla="*/ 418641 w 561860"/>
                    <a:gd name="connsiteY23" fmla="*/ 132203 h 495760"/>
                    <a:gd name="connsiteX24" fmla="*/ 407624 w 561860"/>
                    <a:gd name="connsiteY24" fmla="*/ 165253 h 495760"/>
                    <a:gd name="connsiteX25" fmla="*/ 385591 w 561860"/>
                    <a:gd name="connsiteY25" fmla="*/ 198304 h 495760"/>
                    <a:gd name="connsiteX26" fmla="*/ 374574 w 561860"/>
                    <a:gd name="connsiteY26" fmla="*/ 231355 h 495760"/>
                    <a:gd name="connsiteX27" fmla="*/ 308473 w 561860"/>
                    <a:gd name="connsiteY27" fmla="*/ 253388 h 495760"/>
                    <a:gd name="connsiteX28" fmla="*/ 275422 w 561860"/>
                    <a:gd name="connsiteY28" fmla="*/ 264405 h 495760"/>
                    <a:gd name="connsiteX29" fmla="*/ 264405 w 561860"/>
                    <a:gd name="connsiteY29" fmla="*/ 231355 h 49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1860" h="495760">
                      <a:moveTo>
                        <a:pt x="264405" y="231355"/>
                      </a:moveTo>
                      <a:cubicBezTo>
                        <a:pt x="255224" y="216666"/>
                        <a:pt x="226041" y="199082"/>
                        <a:pt x="220338" y="176270"/>
                      </a:cubicBezTo>
                      <a:cubicBezTo>
                        <a:pt x="217127" y="163425"/>
                        <a:pt x="233895" y="153392"/>
                        <a:pt x="242371" y="143220"/>
                      </a:cubicBezTo>
                      <a:cubicBezTo>
                        <a:pt x="268879" y="111410"/>
                        <a:pt x="275975" y="109800"/>
                        <a:pt x="308473" y="88135"/>
                      </a:cubicBezTo>
                      <a:cubicBezTo>
                        <a:pt x="304801" y="77118"/>
                        <a:pt x="304710" y="64153"/>
                        <a:pt x="297456" y="55085"/>
                      </a:cubicBezTo>
                      <a:cubicBezTo>
                        <a:pt x="281923" y="35670"/>
                        <a:pt x="253127" y="29292"/>
                        <a:pt x="231354" y="22034"/>
                      </a:cubicBezTo>
                      <a:cubicBezTo>
                        <a:pt x="220337" y="14689"/>
                        <a:pt x="211545" y="0"/>
                        <a:pt x="198304" y="0"/>
                      </a:cubicBezTo>
                      <a:cubicBezTo>
                        <a:pt x="175078" y="0"/>
                        <a:pt x="132203" y="22034"/>
                        <a:pt x="132203" y="22034"/>
                      </a:cubicBezTo>
                      <a:cubicBezTo>
                        <a:pt x="124858" y="33051"/>
                        <a:pt x="118646" y="44913"/>
                        <a:pt x="110169" y="55085"/>
                      </a:cubicBezTo>
                      <a:cubicBezTo>
                        <a:pt x="83663" y="86892"/>
                        <a:pt x="76563" y="88505"/>
                        <a:pt x="44068" y="110169"/>
                      </a:cubicBezTo>
                      <a:cubicBezTo>
                        <a:pt x="36723" y="121186"/>
                        <a:pt x="27412" y="131120"/>
                        <a:pt x="22034" y="143220"/>
                      </a:cubicBezTo>
                      <a:cubicBezTo>
                        <a:pt x="12601" y="164444"/>
                        <a:pt x="0" y="209321"/>
                        <a:pt x="0" y="209321"/>
                      </a:cubicBezTo>
                      <a:cubicBezTo>
                        <a:pt x="8996" y="335269"/>
                        <a:pt x="-22866" y="363002"/>
                        <a:pt x="77118" y="429658"/>
                      </a:cubicBezTo>
                      <a:cubicBezTo>
                        <a:pt x="129494" y="464575"/>
                        <a:pt x="97608" y="447505"/>
                        <a:pt x="176270" y="473726"/>
                      </a:cubicBezTo>
                      <a:lnTo>
                        <a:pt x="209321" y="484743"/>
                      </a:lnTo>
                      <a:lnTo>
                        <a:pt x="242371" y="495760"/>
                      </a:lnTo>
                      <a:cubicBezTo>
                        <a:pt x="286439" y="492088"/>
                        <a:pt x="331967" y="496578"/>
                        <a:pt x="374574" y="484743"/>
                      </a:cubicBezTo>
                      <a:cubicBezTo>
                        <a:pt x="400089" y="477655"/>
                        <a:pt x="418641" y="455364"/>
                        <a:pt x="440675" y="440675"/>
                      </a:cubicBezTo>
                      <a:cubicBezTo>
                        <a:pt x="451692" y="433330"/>
                        <a:pt x="464363" y="428004"/>
                        <a:pt x="473726" y="418641"/>
                      </a:cubicBezTo>
                      <a:cubicBezTo>
                        <a:pt x="549189" y="343178"/>
                        <a:pt x="522543" y="378467"/>
                        <a:pt x="561860" y="319490"/>
                      </a:cubicBezTo>
                      <a:cubicBezTo>
                        <a:pt x="558701" y="287894"/>
                        <a:pt x="559679" y="215973"/>
                        <a:pt x="539827" y="176270"/>
                      </a:cubicBezTo>
                      <a:cubicBezTo>
                        <a:pt x="533906" y="164427"/>
                        <a:pt x="527965" y="151696"/>
                        <a:pt x="517793" y="143220"/>
                      </a:cubicBezTo>
                      <a:cubicBezTo>
                        <a:pt x="505177" y="132706"/>
                        <a:pt x="488415" y="128531"/>
                        <a:pt x="473726" y="121186"/>
                      </a:cubicBezTo>
                      <a:cubicBezTo>
                        <a:pt x="455364" y="124858"/>
                        <a:pt x="434221" y="121816"/>
                        <a:pt x="418641" y="132203"/>
                      </a:cubicBezTo>
                      <a:cubicBezTo>
                        <a:pt x="408979" y="138644"/>
                        <a:pt x="412817" y="154866"/>
                        <a:pt x="407624" y="165253"/>
                      </a:cubicBezTo>
                      <a:cubicBezTo>
                        <a:pt x="401703" y="177096"/>
                        <a:pt x="391512" y="186461"/>
                        <a:pt x="385591" y="198304"/>
                      </a:cubicBezTo>
                      <a:cubicBezTo>
                        <a:pt x="380398" y="208691"/>
                        <a:pt x="384024" y="224605"/>
                        <a:pt x="374574" y="231355"/>
                      </a:cubicBezTo>
                      <a:cubicBezTo>
                        <a:pt x="355675" y="244854"/>
                        <a:pt x="330507" y="246044"/>
                        <a:pt x="308473" y="253388"/>
                      </a:cubicBezTo>
                      <a:lnTo>
                        <a:pt x="275422" y="264405"/>
                      </a:lnTo>
                      <a:cubicBezTo>
                        <a:pt x="239774" y="228758"/>
                        <a:pt x="273586" y="246044"/>
                        <a:pt x="264405" y="231355"/>
                      </a:cubicBezTo>
                      <a:close/>
                    </a:path>
                  </a:pathLst>
                </a:custGeom>
                <a:solidFill>
                  <a:srgbClr val="FFC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prstClr val="white"/>
                    </a:solidFill>
                    <a:latin typeface="Arial" panose="020B0604020202020204" pitchFamily="34" charset="0"/>
                    <a:cs typeface="Arial" panose="020B0604020202020204" pitchFamily="34" charset="0"/>
                  </a:endParaRPr>
                </a:p>
              </p:txBody>
            </p:sp>
          </p:grpSp>
          <p:grpSp>
            <p:nvGrpSpPr>
              <p:cNvPr id="569" name="Groupe 568"/>
              <p:cNvGrpSpPr/>
              <p:nvPr/>
            </p:nvGrpSpPr>
            <p:grpSpPr>
              <a:xfrm>
                <a:off x="6022458" y="4895740"/>
                <a:ext cx="288444" cy="232507"/>
                <a:chOff x="6022458" y="4895740"/>
                <a:chExt cx="288444" cy="232507"/>
              </a:xfrm>
            </p:grpSpPr>
            <p:grpSp>
              <p:nvGrpSpPr>
                <p:cNvPr id="570" name="Groupe 569"/>
                <p:cNvGrpSpPr/>
                <p:nvPr/>
              </p:nvGrpSpPr>
              <p:grpSpPr>
                <a:xfrm rot="20527473">
                  <a:off x="6022458" y="4895740"/>
                  <a:ext cx="64953" cy="132218"/>
                  <a:chOff x="2660562" y="5128776"/>
                  <a:chExt cx="64953" cy="132218"/>
                </a:xfrm>
              </p:grpSpPr>
              <p:sp>
                <p:nvSpPr>
                  <p:cNvPr id="580" name="Forme libre 579"/>
                  <p:cNvSpPr/>
                  <p:nvPr/>
                </p:nvSpPr>
                <p:spPr>
                  <a:xfrm rot="4150348">
                    <a:off x="2662410" y="5197889"/>
                    <a:ext cx="65549" cy="60661"/>
                  </a:xfrm>
                  <a:custGeom>
                    <a:avLst/>
                    <a:gdLst>
                      <a:gd name="connsiteX0" fmla="*/ 264405 w 561860"/>
                      <a:gd name="connsiteY0" fmla="*/ 231355 h 495760"/>
                      <a:gd name="connsiteX1" fmla="*/ 220338 w 561860"/>
                      <a:gd name="connsiteY1" fmla="*/ 176270 h 495760"/>
                      <a:gd name="connsiteX2" fmla="*/ 242371 w 561860"/>
                      <a:gd name="connsiteY2" fmla="*/ 143220 h 495760"/>
                      <a:gd name="connsiteX3" fmla="*/ 308473 w 561860"/>
                      <a:gd name="connsiteY3" fmla="*/ 88135 h 495760"/>
                      <a:gd name="connsiteX4" fmla="*/ 297456 w 561860"/>
                      <a:gd name="connsiteY4" fmla="*/ 55085 h 495760"/>
                      <a:gd name="connsiteX5" fmla="*/ 231354 w 561860"/>
                      <a:gd name="connsiteY5" fmla="*/ 22034 h 495760"/>
                      <a:gd name="connsiteX6" fmla="*/ 198304 w 561860"/>
                      <a:gd name="connsiteY6" fmla="*/ 0 h 495760"/>
                      <a:gd name="connsiteX7" fmla="*/ 132203 w 561860"/>
                      <a:gd name="connsiteY7" fmla="*/ 22034 h 495760"/>
                      <a:gd name="connsiteX8" fmla="*/ 110169 w 561860"/>
                      <a:gd name="connsiteY8" fmla="*/ 55085 h 495760"/>
                      <a:gd name="connsiteX9" fmla="*/ 44068 w 561860"/>
                      <a:gd name="connsiteY9" fmla="*/ 110169 h 495760"/>
                      <a:gd name="connsiteX10" fmla="*/ 22034 w 561860"/>
                      <a:gd name="connsiteY10" fmla="*/ 143220 h 495760"/>
                      <a:gd name="connsiteX11" fmla="*/ 0 w 561860"/>
                      <a:gd name="connsiteY11" fmla="*/ 209321 h 495760"/>
                      <a:gd name="connsiteX12" fmla="*/ 77118 w 561860"/>
                      <a:gd name="connsiteY12" fmla="*/ 429658 h 495760"/>
                      <a:gd name="connsiteX13" fmla="*/ 176270 w 561860"/>
                      <a:gd name="connsiteY13" fmla="*/ 473726 h 495760"/>
                      <a:gd name="connsiteX14" fmla="*/ 209321 w 561860"/>
                      <a:gd name="connsiteY14" fmla="*/ 484743 h 495760"/>
                      <a:gd name="connsiteX15" fmla="*/ 242371 w 561860"/>
                      <a:gd name="connsiteY15" fmla="*/ 495760 h 495760"/>
                      <a:gd name="connsiteX16" fmla="*/ 374574 w 561860"/>
                      <a:gd name="connsiteY16" fmla="*/ 484743 h 495760"/>
                      <a:gd name="connsiteX17" fmla="*/ 440675 w 561860"/>
                      <a:gd name="connsiteY17" fmla="*/ 440675 h 495760"/>
                      <a:gd name="connsiteX18" fmla="*/ 473726 w 561860"/>
                      <a:gd name="connsiteY18" fmla="*/ 418641 h 495760"/>
                      <a:gd name="connsiteX19" fmla="*/ 561860 w 561860"/>
                      <a:gd name="connsiteY19" fmla="*/ 319490 h 495760"/>
                      <a:gd name="connsiteX20" fmla="*/ 539827 w 561860"/>
                      <a:gd name="connsiteY20" fmla="*/ 176270 h 495760"/>
                      <a:gd name="connsiteX21" fmla="*/ 517793 w 561860"/>
                      <a:gd name="connsiteY21" fmla="*/ 143220 h 495760"/>
                      <a:gd name="connsiteX22" fmla="*/ 473726 w 561860"/>
                      <a:gd name="connsiteY22" fmla="*/ 121186 h 495760"/>
                      <a:gd name="connsiteX23" fmla="*/ 418641 w 561860"/>
                      <a:gd name="connsiteY23" fmla="*/ 132203 h 495760"/>
                      <a:gd name="connsiteX24" fmla="*/ 407624 w 561860"/>
                      <a:gd name="connsiteY24" fmla="*/ 165253 h 495760"/>
                      <a:gd name="connsiteX25" fmla="*/ 385591 w 561860"/>
                      <a:gd name="connsiteY25" fmla="*/ 198304 h 495760"/>
                      <a:gd name="connsiteX26" fmla="*/ 374574 w 561860"/>
                      <a:gd name="connsiteY26" fmla="*/ 231355 h 495760"/>
                      <a:gd name="connsiteX27" fmla="*/ 308473 w 561860"/>
                      <a:gd name="connsiteY27" fmla="*/ 253388 h 495760"/>
                      <a:gd name="connsiteX28" fmla="*/ 275422 w 561860"/>
                      <a:gd name="connsiteY28" fmla="*/ 264405 h 495760"/>
                      <a:gd name="connsiteX29" fmla="*/ 264405 w 561860"/>
                      <a:gd name="connsiteY29" fmla="*/ 231355 h 49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1860" h="495760">
                        <a:moveTo>
                          <a:pt x="264405" y="231355"/>
                        </a:moveTo>
                        <a:cubicBezTo>
                          <a:pt x="255224" y="216666"/>
                          <a:pt x="226041" y="199082"/>
                          <a:pt x="220338" y="176270"/>
                        </a:cubicBezTo>
                        <a:cubicBezTo>
                          <a:pt x="217127" y="163425"/>
                          <a:pt x="233895" y="153392"/>
                          <a:pt x="242371" y="143220"/>
                        </a:cubicBezTo>
                        <a:cubicBezTo>
                          <a:pt x="268879" y="111410"/>
                          <a:pt x="275975" y="109800"/>
                          <a:pt x="308473" y="88135"/>
                        </a:cubicBezTo>
                        <a:cubicBezTo>
                          <a:pt x="304801" y="77118"/>
                          <a:pt x="304710" y="64153"/>
                          <a:pt x="297456" y="55085"/>
                        </a:cubicBezTo>
                        <a:cubicBezTo>
                          <a:pt x="281923" y="35670"/>
                          <a:pt x="253127" y="29292"/>
                          <a:pt x="231354" y="22034"/>
                        </a:cubicBezTo>
                        <a:cubicBezTo>
                          <a:pt x="220337" y="14689"/>
                          <a:pt x="211545" y="0"/>
                          <a:pt x="198304" y="0"/>
                        </a:cubicBezTo>
                        <a:cubicBezTo>
                          <a:pt x="175078" y="0"/>
                          <a:pt x="132203" y="22034"/>
                          <a:pt x="132203" y="22034"/>
                        </a:cubicBezTo>
                        <a:cubicBezTo>
                          <a:pt x="124858" y="33051"/>
                          <a:pt x="118646" y="44913"/>
                          <a:pt x="110169" y="55085"/>
                        </a:cubicBezTo>
                        <a:cubicBezTo>
                          <a:pt x="83663" y="86892"/>
                          <a:pt x="76563" y="88505"/>
                          <a:pt x="44068" y="110169"/>
                        </a:cubicBezTo>
                        <a:cubicBezTo>
                          <a:pt x="36723" y="121186"/>
                          <a:pt x="27412" y="131120"/>
                          <a:pt x="22034" y="143220"/>
                        </a:cubicBezTo>
                        <a:cubicBezTo>
                          <a:pt x="12601" y="164444"/>
                          <a:pt x="0" y="209321"/>
                          <a:pt x="0" y="209321"/>
                        </a:cubicBezTo>
                        <a:cubicBezTo>
                          <a:pt x="8996" y="335269"/>
                          <a:pt x="-22866" y="363002"/>
                          <a:pt x="77118" y="429658"/>
                        </a:cubicBezTo>
                        <a:cubicBezTo>
                          <a:pt x="129494" y="464575"/>
                          <a:pt x="97608" y="447505"/>
                          <a:pt x="176270" y="473726"/>
                        </a:cubicBezTo>
                        <a:lnTo>
                          <a:pt x="209321" y="484743"/>
                        </a:lnTo>
                        <a:lnTo>
                          <a:pt x="242371" y="495760"/>
                        </a:lnTo>
                        <a:cubicBezTo>
                          <a:pt x="286439" y="492088"/>
                          <a:pt x="331967" y="496578"/>
                          <a:pt x="374574" y="484743"/>
                        </a:cubicBezTo>
                        <a:cubicBezTo>
                          <a:pt x="400089" y="477655"/>
                          <a:pt x="418641" y="455364"/>
                          <a:pt x="440675" y="440675"/>
                        </a:cubicBezTo>
                        <a:cubicBezTo>
                          <a:pt x="451692" y="433330"/>
                          <a:pt x="464363" y="428004"/>
                          <a:pt x="473726" y="418641"/>
                        </a:cubicBezTo>
                        <a:cubicBezTo>
                          <a:pt x="549189" y="343178"/>
                          <a:pt x="522543" y="378467"/>
                          <a:pt x="561860" y="319490"/>
                        </a:cubicBezTo>
                        <a:cubicBezTo>
                          <a:pt x="558701" y="287894"/>
                          <a:pt x="559679" y="215973"/>
                          <a:pt x="539827" y="176270"/>
                        </a:cubicBezTo>
                        <a:cubicBezTo>
                          <a:pt x="533906" y="164427"/>
                          <a:pt x="527965" y="151696"/>
                          <a:pt x="517793" y="143220"/>
                        </a:cubicBezTo>
                        <a:cubicBezTo>
                          <a:pt x="505177" y="132706"/>
                          <a:pt x="488415" y="128531"/>
                          <a:pt x="473726" y="121186"/>
                        </a:cubicBezTo>
                        <a:cubicBezTo>
                          <a:pt x="455364" y="124858"/>
                          <a:pt x="434221" y="121816"/>
                          <a:pt x="418641" y="132203"/>
                        </a:cubicBezTo>
                        <a:cubicBezTo>
                          <a:pt x="408979" y="138644"/>
                          <a:pt x="412817" y="154866"/>
                          <a:pt x="407624" y="165253"/>
                        </a:cubicBezTo>
                        <a:cubicBezTo>
                          <a:pt x="401703" y="177096"/>
                          <a:pt x="391512" y="186461"/>
                          <a:pt x="385591" y="198304"/>
                        </a:cubicBezTo>
                        <a:cubicBezTo>
                          <a:pt x="380398" y="208691"/>
                          <a:pt x="384024" y="224605"/>
                          <a:pt x="374574" y="231355"/>
                        </a:cubicBezTo>
                        <a:cubicBezTo>
                          <a:pt x="355675" y="244854"/>
                          <a:pt x="330507" y="246044"/>
                          <a:pt x="308473" y="253388"/>
                        </a:cubicBezTo>
                        <a:lnTo>
                          <a:pt x="275422" y="264405"/>
                        </a:lnTo>
                        <a:cubicBezTo>
                          <a:pt x="239774" y="228758"/>
                          <a:pt x="273586" y="246044"/>
                          <a:pt x="264405" y="231355"/>
                        </a:cubicBezTo>
                        <a:close/>
                      </a:path>
                    </a:pathLst>
                  </a:custGeom>
                  <a:solidFill>
                    <a:srgbClr val="FFC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prstClr val="white"/>
                      </a:solidFill>
                      <a:latin typeface="Arial" panose="020B0604020202020204" pitchFamily="34" charset="0"/>
                      <a:cs typeface="Arial" panose="020B0604020202020204" pitchFamily="34" charset="0"/>
                    </a:endParaRPr>
                  </a:p>
                </p:txBody>
              </p:sp>
              <p:sp>
                <p:nvSpPr>
                  <p:cNvPr id="581" name="Forme libre 580"/>
                  <p:cNvSpPr/>
                  <p:nvPr/>
                </p:nvSpPr>
                <p:spPr>
                  <a:xfrm rot="4150348">
                    <a:off x="2658118" y="5131220"/>
                    <a:ext cx="65549" cy="60661"/>
                  </a:xfrm>
                  <a:custGeom>
                    <a:avLst/>
                    <a:gdLst>
                      <a:gd name="connsiteX0" fmla="*/ 264405 w 561860"/>
                      <a:gd name="connsiteY0" fmla="*/ 231355 h 495760"/>
                      <a:gd name="connsiteX1" fmla="*/ 220338 w 561860"/>
                      <a:gd name="connsiteY1" fmla="*/ 176270 h 495760"/>
                      <a:gd name="connsiteX2" fmla="*/ 242371 w 561860"/>
                      <a:gd name="connsiteY2" fmla="*/ 143220 h 495760"/>
                      <a:gd name="connsiteX3" fmla="*/ 308473 w 561860"/>
                      <a:gd name="connsiteY3" fmla="*/ 88135 h 495760"/>
                      <a:gd name="connsiteX4" fmla="*/ 297456 w 561860"/>
                      <a:gd name="connsiteY4" fmla="*/ 55085 h 495760"/>
                      <a:gd name="connsiteX5" fmla="*/ 231354 w 561860"/>
                      <a:gd name="connsiteY5" fmla="*/ 22034 h 495760"/>
                      <a:gd name="connsiteX6" fmla="*/ 198304 w 561860"/>
                      <a:gd name="connsiteY6" fmla="*/ 0 h 495760"/>
                      <a:gd name="connsiteX7" fmla="*/ 132203 w 561860"/>
                      <a:gd name="connsiteY7" fmla="*/ 22034 h 495760"/>
                      <a:gd name="connsiteX8" fmla="*/ 110169 w 561860"/>
                      <a:gd name="connsiteY8" fmla="*/ 55085 h 495760"/>
                      <a:gd name="connsiteX9" fmla="*/ 44068 w 561860"/>
                      <a:gd name="connsiteY9" fmla="*/ 110169 h 495760"/>
                      <a:gd name="connsiteX10" fmla="*/ 22034 w 561860"/>
                      <a:gd name="connsiteY10" fmla="*/ 143220 h 495760"/>
                      <a:gd name="connsiteX11" fmla="*/ 0 w 561860"/>
                      <a:gd name="connsiteY11" fmla="*/ 209321 h 495760"/>
                      <a:gd name="connsiteX12" fmla="*/ 77118 w 561860"/>
                      <a:gd name="connsiteY12" fmla="*/ 429658 h 495760"/>
                      <a:gd name="connsiteX13" fmla="*/ 176270 w 561860"/>
                      <a:gd name="connsiteY13" fmla="*/ 473726 h 495760"/>
                      <a:gd name="connsiteX14" fmla="*/ 209321 w 561860"/>
                      <a:gd name="connsiteY14" fmla="*/ 484743 h 495760"/>
                      <a:gd name="connsiteX15" fmla="*/ 242371 w 561860"/>
                      <a:gd name="connsiteY15" fmla="*/ 495760 h 495760"/>
                      <a:gd name="connsiteX16" fmla="*/ 374574 w 561860"/>
                      <a:gd name="connsiteY16" fmla="*/ 484743 h 495760"/>
                      <a:gd name="connsiteX17" fmla="*/ 440675 w 561860"/>
                      <a:gd name="connsiteY17" fmla="*/ 440675 h 495760"/>
                      <a:gd name="connsiteX18" fmla="*/ 473726 w 561860"/>
                      <a:gd name="connsiteY18" fmla="*/ 418641 h 495760"/>
                      <a:gd name="connsiteX19" fmla="*/ 561860 w 561860"/>
                      <a:gd name="connsiteY19" fmla="*/ 319490 h 495760"/>
                      <a:gd name="connsiteX20" fmla="*/ 539827 w 561860"/>
                      <a:gd name="connsiteY20" fmla="*/ 176270 h 495760"/>
                      <a:gd name="connsiteX21" fmla="*/ 517793 w 561860"/>
                      <a:gd name="connsiteY21" fmla="*/ 143220 h 495760"/>
                      <a:gd name="connsiteX22" fmla="*/ 473726 w 561860"/>
                      <a:gd name="connsiteY22" fmla="*/ 121186 h 495760"/>
                      <a:gd name="connsiteX23" fmla="*/ 418641 w 561860"/>
                      <a:gd name="connsiteY23" fmla="*/ 132203 h 495760"/>
                      <a:gd name="connsiteX24" fmla="*/ 407624 w 561860"/>
                      <a:gd name="connsiteY24" fmla="*/ 165253 h 495760"/>
                      <a:gd name="connsiteX25" fmla="*/ 385591 w 561860"/>
                      <a:gd name="connsiteY25" fmla="*/ 198304 h 495760"/>
                      <a:gd name="connsiteX26" fmla="*/ 374574 w 561860"/>
                      <a:gd name="connsiteY26" fmla="*/ 231355 h 495760"/>
                      <a:gd name="connsiteX27" fmla="*/ 308473 w 561860"/>
                      <a:gd name="connsiteY27" fmla="*/ 253388 h 495760"/>
                      <a:gd name="connsiteX28" fmla="*/ 275422 w 561860"/>
                      <a:gd name="connsiteY28" fmla="*/ 264405 h 495760"/>
                      <a:gd name="connsiteX29" fmla="*/ 264405 w 561860"/>
                      <a:gd name="connsiteY29" fmla="*/ 231355 h 49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1860" h="495760">
                        <a:moveTo>
                          <a:pt x="264405" y="231355"/>
                        </a:moveTo>
                        <a:cubicBezTo>
                          <a:pt x="255224" y="216666"/>
                          <a:pt x="226041" y="199082"/>
                          <a:pt x="220338" y="176270"/>
                        </a:cubicBezTo>
                        <a:cubicBezTo>
                          <a:pt x="217127" y="163425"/>
                          <a:pt x="233895" y="153392"/>
                          <a:pt x="242371" y="143220"/>
                        </a:cubicBezTo>
                        <a:cubicBezTo>
                          <a:pt x="268879" y="111410"/>
                          <a:pt x="275975" y="109800"/>
                          <a:pt x="308473" y="88135"/>
                        </a:cubicBezTo>
                        <a:cubicBezTo>
                          <a:pt x="304801" y="77118"/>
                          <a:pt x="304710" y="64153"/>
                          <a:pt x="297456" y="55085"/>
                        </a:cubicBezTo>
                        <a:cubicBezTo>
                          <a:pt x="281923" y="35670"/>
                          <a:pt x="253127" y="29292"/>
                          <a:pt x="231354" y="22034"/>
                        </a:cubicBezTo>
                        <a:cubicBezTo>
                          <a:pt x="220337" y="14689"/>
                          <a:pt x="211545" y="0"/>
                          <a:pt x="198304" y="0"/>
                        </a:cubicBezTo>
                        <a:cubicBezTo>
                          <a:pt x="175078" y="0"/>
                          <a:pt x="132203" y="22034"/>
                          <a:pt x="132203" y="22034"/>
                        </a:cubicBezTo>
                        <a:cubicBezTo>
                          <a:pt x="124858" y="33051"/>
                          <a:pt x="118646" y="44913"/>
                          <a:pt x="110169" y="55085"/>
                        </a:cubicBezTo>
                        <a:cubicBezTo>
                          <a:pt x="83663" y="86892"/>
                          <a:pt x="76563" y="88505"/>
                          <a:pt x="44068" y="110169"/>
                        </a:cubicBezTo>
                        <a:cubicBezTo>
                          <a:pt x="36723" y="121186"/>
                          <a:pt x="27412" y="131120"/>
                          <a:pt x="22034" y="143220"/>
                        </a:cubicBezTo>
                        <a:cubicBezTo>
                          <a:pt x="12601" y="164444"/>
                          <a:pt x="0" y="209321"/>
                          <a:pt x="0" y="209321"/>
                        </a:cubicBezTo>
                        <a:cubicBezTo>
                          <a:pt x="8996" y="335269"/>
                          <a:pt x="-22866" y="363002"/>
                          <a:pt x="77118" y="429658"/>
                        </a:cubicBezTo>
                        <a:cubicBezTo>
                          <a:pt x="129494" y="464575"/>
                          <a:pt x="97608" y="447505"/>
                          <a:pt x="176270" y="473726"/>
                        </a:cubicBezTo>
                        <a:lnTo>
                          <a:pt x="209321" y="484743"/>
                        </a:lnTo>
                        <a:lnTo>
                          <a:pt x="242371" y="495760"/>
                        </a:lnTo>
                        <a:cubicBezTo>
                          <a:pt x="286439" y="492088"/>
                          <a:pt x="331967" y="496578"/>
                          <a:pt x="374574" y="484743"/>
                        </a:cubicBezTo>
                        <a:cubicBezTo>
                          <a:pt x="400089" y="477655"/>
                          <a:pt x="418641" y="455364"/>
                          <a:pt x="440675" y="440675"/>
                        </a:cubicBezTo>
                        <a:cubicBezTo>
                          <a:pt x="451692" y="433330"/>
                          <a:pt x="464363" y="428004"/>
                          <a:pt x="473726" y="418641"/>
                        </a:cubicBezTo>
                        <a:cubicBezTo>
                          <a:pt x="549189" y="343178"/>
                          <a:pt x="522543" y="378467"/>
                          <a:pt x="561860" y="319490"/>
                        </a:cubicBezTo>
                        <a:cubicBezTo>
                          <a:pt x="558701" y="287894"/>
                          <a:pt x="559679" y="215973"/>
                          <a:pt x="539827" y="176270"/>
                        </a:cubicBezTo>
                        <a:cubicBezTo>
                          <a:pt x="533906" y="164427"/>
                          <a:pt x="527965" y="151696"/>
                          <a:pt x="517793" y="143220"/>
                        </a:cubicBezTo>
                        <a:cubicBezTo>
                          <a:pt x="505177" y="132706"/>
                          <a:pt x="488415" y="128531"/>
                          <a:pt x="473726" y="121186"/>
                        </a:cubicBezTo>
                        <a:cubicBezTo>
                          <a:pt x="455364" y="124858"/>
                          <a:pt x="434221" y="121816"/>
                          <a:pt x="418641" y="132203"/>
                        </a:cubicBezTo>
                        <a:cubicBezTo>
                          <a:pt x="408979" y="138644"/>
                          <a:pt x="412817" y="154866"/>
                          <a:pt x="407624" y="165253"/>
                        </a:cubicBezTo>
                        <a:cubicBezTo>
                          <a:pt x="401703" y="177096"/>
                          <a:pt x="391512" y="186461"/>
                          <a:pt x="385591" y="198304"/>
                        </a:cubicBezTo>
                        <a:cubicBezTo>
                          <a:pt x="380398" y="208691"/>
                          <a:pt x="384024" y="224605"/>
                          <a:pt x="374574" y="231355"/>
                        </a:cubicBezTo>
                        <a:cubicBezTo>
                          <a:pt x="355675" y="244854"/>
                          <a:pt x="330507" y="246044"/>
                          <a:pt x="308473" y="253388"/>
                        </a:cubicBezTo>
                        <a:lnTo>
                          <a:pt x="275422" y="264405"/>
                        </a:lnTo>
                        <a:cubicBezTo>
                          <a:pt x="239774" y="228758"/>
                          <a:pt x="273586" y="246044"/>
                          <a:pt x="264405" y="231355"/>
                        </a:cubicBezTo>
                        <a:close/>
                      </a:path>
                    </a:pathLst>
                  </a:custGeom>
                  <a:solidFill>
                    <a:srgbClr val="FFC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prstClr val="white"/>
                      </a:solidFill>
                      <a:latin typeface="Arial" panose="020B0604020202020204" pitchFamily="34" charset="0"/>
                      <a:cs typeface="Arial" panose="020B0604020202020204" pitchFamily="34" charset="0"/>
                    </a:endParaRPr>
                  </a:p>
                </p:txBody>
              </p:sp>
            </p:grpSp>
            <p:grpSp>
              <p:nvGrpSpPr>
                <p:cNvPr id="571" name="Groupe 570"/>
                <p:cNvGrpSpPr/>
                <p:nvPr/>
              </p:nvGrpSpPr>
              <p:grpSpPr>
                <a:xfrm rot="1224078">
                  <a:off x="6245949" y="4973319"/>
                  <a:ext cx="64953" cy="132218"/>
                  <a:chOff x="2660562" y="5128776"/>
                  <a:chExt cx="64953" cy="132218"/>
                </a:xfrm>
              </p:grpSpPr>
              <p:sp>
                <p:nvSpPr>
                  <p:cNvPr id="578" name="Forme libre 577"/>
                  <p:cNvSpPr/>
                  <p:nvPr/>
                </p:nvSpPr>
                <p:spPr>
                  <a:xfrm rot="4150348">
                    <a:off x="2662410" y="5197889"/>
                    <a:ext cx="65549" cy="60661"/>
                  </a:xfrm>
                  <a:custGeom>
                    <a:avLst/>
                    <a:gdLst>
                      <a:gd name="connsiteX0" fmla="*/ 264405 w 561860"/>
                      <a:gd name="connsiteY0" fmla="*/ 231355 h 495760"/>
                      <a:gd name="connsiteX1" fmla="*/ 220338 w 561860"/>
                      <a:gd name="connsiteY1" fmla="*/ 176270 h 495760"/>
                      <a:gd name="connsiteX2" fmla="*/ 242371 w 561860"/>
                      <a:gd name="connsiteY2" fmla="*/ 143220 h 495760"/>
                      <a:gd name="connsiteX3" fmla="*/ 308473 w 561860"/>
                      <a:gd name="connsiteY3" fmla="*/ 88135 h 495760"/>
                      <a:gd name="connsiteX4" fmla="*/ 297456 w 561860"/>
                      <a:gd name="connsiteY4" fmla="*/ 55085 h 495760"/>
                      <a:gd name="connsiteX5" fmla="*/ 231354 w 561860"/>
                      <a:gd name="connsiteY5" fmla="*/ 22034 h 495760"/>
                      <a:gd name="connsiteX6" fmla="*/ 198304 w 561860"/>
                      <a:gd name="connsiteY6" fmla="*/ 0 h 495760"/>
                      <a:gd name="connsiteX7" fmla="*/ 132203 w 561860"/>
                      <a:gd name="connsiteY7" fmla="*/ 22034 h 495760"/>
                      <a:gd name="connsiteX8" fmla="*/ 110169 w 561860"/>
                      <a:gd name="connsiteY8" fmla="*/ 55085 h 495760"/>
                      <a:gd name="connsiteX9" fmla="*/ 44068 w 561860"/>
                      <a:gd name="connsiteY9" fmla="*/ 110169 h 495760"/>
                      <a:gd name="connsiteX10" fmla="*/ 22034 w 561860"/>
                      <a:gd name="connsiteY10" fmla="*/ 143220 h 495760"/>
                      <a:gd name="connsiteX11" fmla="*/ 0 w 561860"/>
                      <a:gd name="connsiteY11" fmla="*/ 209321 h 495760"/>
                      <a:gd name="connsiteX12" fmla="*/ 77118 w 561860"/>
                      <a:gd name="connsiteY12" fmla="*/ 429658 h 495760"/>
                      <a:gd name="connsiteX13" fmla="*/ 176270 w 561860"/>
                      <a:gd name="connsiteY13" fmla="*/ 473726 h 495760"/>
                      <a:gd name="connsiteX14" fmla="*/ 209321 w 561860"/>
                      <a:gd name="connsiteY14" fmla="*/ 484743 h 495760"/>
                      <a:gd name="connsiteX15" fmla="*/ 242371 w 561860"/>
                      <a:gd name="connsiteY15" fmla="*/ 495760 h 495760"/>
                      <a:gd name="connsiteX16" fmla="*/ 374574 w 561860"/>
                      <a:gd name="connsiteY16" fmla="*/ 484743 h 495760"/>
                      <a:gd name="connsiteX17" fmla="*/ 440675 w 561860"/>
                      <a:gd name="connsiteY17" fmla="*/ 440675 h 495760"/>
                      <a:gd name="connsiteX18" fmla="*/ 473726 w 561860"/>
                      <a:gd name="connsiteY18" fmla="*/ 418641 h 495760"/>
                      <a:gd name="connsiteX19" fmla="*/ 561860 w 561860"/>
                      <a:gd name="connsiteY19" fmla="*/ 319490 h 495760"/>
                      <a:gd name="connsiteX20" fmla="*/ 539827 w 561860"/>
                      <a:gd name="connsiteY20" fmla="*/ 176270 h 495760"/>
                      <a:gd name="connsiteX21" fmla="*/ 517793 w 561860"/>
                      <a:gd name="connsiteY21" fmla="*/ 143220 h 495760"/>
                      <a:gd name="connsiteX22" fmla="*/ 473726 w 561860"/>
                      <a:gd name="connsiteY22" fmla="*/ 121186 h 495760"/>
                      <a:gd name="connsiteX23" fmla="*/ 418641 w 561860"/>
                      <a:gd name="connsiteY23" fmla="*/ 132203 h 495760"/>
                      <a:gd name="connsiteX24" fmla="*/ 407624 w 561860"/>
                      <a:gd name="connsiteY24" fmla="*/ 165253 h 495760"/>
                      <a:gd name="connsiteX25" fmla="*/ 385591 w 561860"/>
                      <a:gd name="connsiteY25" fmla="*/ 198304 h 495760"/>
                      <a:gd name="connsiteX26" fmla="*/ 374574 w 561860"/>
                      <a:gd name="connsiteY26" fmla="*/ 231355 h 495760"/>
                      <a:gd name="connsiteX27" fmla="*/ 308473 w 561860"/>
                      <a:gd name="connsiteY27" fmla="*/ 253388 h 495760"/>
                      <a:gd name="connsiteX28" fmla="*/ 275422 w 561860"/>
                      <a:gd name="connsiteY28" fmla="*/ 264405 h 495760"/>
                      <a:gd name="connsiteX29" fmla="*/ 264405 w 561860"/>
                      <a:gd name="connsiteY29" fmla="*/ 231355 h 49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1860" h="495760">
                        <a:moveTo>
                          <a:pt x="264405" y="231355"/>
                        </a:moveTo>
                        <a:cubicBezTo>
                          <a:pt x="255224" y="216666"/>
                          <a:pt x="226041" y="199082"/>
                          <a:pt x="220338" y="176270"/>
                        </a:cubicBezTo>
                        <a:cubicBezTo>
                          <a:pt x="217127" y="163425"/>
                          <a:pt x="233895" y="153392"/>
                          <a:pt x="242371" y="143220"/>
                        </a:cubicBezTo>
                        <a:cubicBezTo>
                          <a:pt x="268879" y="111410"/>
                          <a:pt x="275975" y="109800"/>
                          <a:pt x="308473" y="88135"/>
                        </a:cubicBezTo>
                        <a:cubicBezTo>
                          <a:pt x="304801" y="77118"/>
                          <a:pt x="304710" y="64153"/>
                          <a:pt x="297456" y="55085"/>
                        </a:cubicBezTo>
                        <a:cubicBezTo>
                          <a:pt x="281923" y="35670"/>
                          <a:pt x="253127" y="29292"/>
                          <a:pt x="231354" y="22034"/>
                        </a:cubicBezTo>
                        <a:cubicBezTo>
                          <a:pt x="220337" y="14689"/>
                          <a:pt x="211545" y="0"/>
                          <a:pt x="198304" y="0"/>
                        </a:cubicBezTo>
                        <a:cubicBezTo>
                          <a:pt x="175078" y="0"/>
                          <a:pt x="132203" y="22034"/>
                          <a:pt x="132203" y="22034"/>
                        </a:cubicBezTo>
                        <a:cubicBezTo>
                          <a:pt x="124858" y="33051"/>
                          <a:pt x="118646" y="44913"/>
                          <a:pt x="110169" y="55085"/>
                        </a:cubicBezTo>
                        <a:cubicBezTo>
                          <a:pt x="83663" y="86892"/>
                          <a:pt x="76563" y="88505"/>
                          <a:pt x="44068" y="110169"/>
                        </a:cubicBezTo>
                        <a:cubicBezTo>
                          <a:pt x="36723" y="121186"/>
                          <a:pt x="27412" y="131120"/>
                          <a:pt x="22034" y="143220"/>
                        </a:cubicBezTo>
                        <a:cubicBezTo>
                          <a:pt x="12601" y="164444"/>
                          <a:pt x="0" y="209321"/>
                          <a:pt x="0" y="209321"/>
                        </a:cubicBezTo>
                        <a:cubicBezTo>
                          <a:pt x="8996" y="335269"/>
                          <a:pt x="-22866" y="363002"/>
                          <a:pt x="77118" y="429658"/>
                        </a:cubicBezTo>
                        <a:cubicBezTo>
                          <a:pt x="129494" y="464575"/>
                          <a:pt x="97608" y="447505"/>
                          <a:pt x="176270" y="473726"/>
                        </a:cubicBezTo>
                        <a:lnTo>
                          <a:pt x="209321" y="484743"/>
                        </a:lnTo>
                        <a:lnTo>
                          <a:pt x="242371" y="495760"/>
                        </a:lnTo>
                        <a:cubicBezTo>
                          <a:pt x="286439" y="492088"/>
                          <a:pt x="331967" y="496578"/>
                          <a:pt x="374574" y="484743"/>
                        </a:cubicBezTo>
                        <a:cubicBezTo>
                          <a:pt x="400089" y="477655"/>
                          <a:pt x="418641" y="455364"/>
                          <a:pt x="440675" y="440675"/>
                        </a:cubicBezTo>
                        <a:cubicBezTo>
                          <a:pt x="451692" y="433330"/>
                          <a:pt x="464363" y="428004"/>
                          <a:pt x="473726" y="418641"/>
                        </a:cubicBezTo>
                        <a:cubicBezTo>
                          <a:pt x="549189" y="343178"/>
                          <a:pt x="522543" y="378467"/>
                          <a:pt x="561860" y="319490"/>
                        </a:cubicBezTo>
                        <a:cubicBezTo>
                          <a:pt x="558701" y="287894"/>
                          <a:pt x="559679" y="215973"/>
                          <a:pt x="539827" y="176270"/>
                        </a:cubicBezTo>
                        <a:cubicBezTo>
                          <a:pt x="533906" y="164427"/>
                          <a:pt x="527965" y="151696"/>
                          <a:pt x="517793" y="143220"/>
                        </a:cubicBezTo>
                        <a:cubicBezTo>
                          <a:pt x="505177" y="132706"/>
                          <a:pt x="488415" y="128531"/>
                          <a:pt x="473726" y="121186"/>
                        </a:cubicBezTo>
                        <a:cubicBezTo>
                          <a:pt x="455364" y="124858"/>
                          <a:pt x="434221" y="121816"/>
                          <a:pt x="418641" y="132203"/>
                        </a:cubicBezTo>
                        <a:cubicBezTo>
                          <a:pt x="408979" y="138644"/>
                          <a:pt x="412817" y="154866"/>
                          <a:pt x="407624" y="165253"/>
                        </a:cubicBezTo>
                        <a:cubicBezTo>
                          <a:pt x="401703" y="177096"/>
                          <a:pt x="391512" y="186461"/>
                          <a:pt x="385591" y="198304"/>
                        </a:cubicBezTo>
                        <a:cubicBezTo>
                          <a:pt x="380398" y="208691"/>
                          <a:pt x="384024" y="224605"/>
                          <a:pt x="374574" y="231355"/>
                        </a:cubicBezTo>
                        <a:cubicBezTo>
                          <a:pt x="355675" y="244854"/>
                          <a:pt x="330507" y="246044"/>
                          <a:pt x="308473" y="253388"/>
                        </a:cubicBezTo>
                        <a:lnTo>
                          <a:pt x="275422" y="264405"/>
                        </a:lnTo>
                        <a:cubicBezTo>
                          <a:pt x="239774" y="228758"/>
                          <a:pt x="273586" y="246044"/>
                          <a:pt x="264405" y="231355"/>
                        </a:cubicBezTo>
                        <a:close/>
                      </a:path>
                    </a:pathLst>
                  </a:custGeom>
                  <a:solidFill>
                    <a:srgbClr val="FFC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prstClr val="white"/>
                      </a:solidFill>
                      <a:latin typeface="Arial" panose="020B0604020202020204" pitchFamily="34" charset="0"/>
                      <a:cs typeface="Arial" panose="020B0604020202020204" pitchFamily="34" charset="0"/>
                    </a:endParaRPr>
                  </a:p>
                </p:txBody>
              </p:sp>
              <p:sp>
                <p:nvSpPr>
                  <p:cNvPr id="579" name="Forme libre 578"/>
                  <p:cNvSpPr/>
                  <p:nvPr/>
                </p:nvSpPr>
                <p:spPr>
                  <a:xfrm rot="4150348">
                    <a:off x="2658118" y="5131220"/>
                    <a:ext cx="65549" cy="60661"/>
                  </a:xfrm>
                  <a:custGeom>
                    <a:avLst/>
                    <a:gdLst>
                      <a:gd name="connsiteX0" fmla="*/ 264405 w 561860"/>
                      <a:gd name="connsiteY0" fmla="*/ 231355 h 495760"/>
                      <a:gd name="connsiteX1" fmla="*/ 220338 w 561860"/>
                      <a:gd name="connsiteY1" fmla="*/ 176270 h 495760"/>
                      <a:gd name="connsiteX2" fmla="*/ 242371 w 561860"/>
                      <a:gd name="connsiteY2" fmla="*/ 143220 h 495760"/>
                      <a:gd name="connsiteX3" fmla="*/ 308473 w 561860"/>
                      <a:gd name="connsiteY3" fmla="*/ 88135 h 495760"/>
                      <a:gd name="connsiteX4" fmla="*/ 297456 w 561860"/>
                      <a:gd name="connsiteY4" fmla="*/ 55085 h 495760"/>
                      <a:gd name="connsiteX5" fmla="*/ 231354 w 561860"/>
                      <a:gd name="connsiteY5" fmla="*/ 22034 h 495760"/>
                      <a:gd name="connsiteX6" fmla="*/ 198304 w 561860"/>
                      <a:gd name="connsiteY6" fmla="*/ 0 h 495760"/>
                      <a:gd name="connsiteX7" fmla="*/ 132203 w 561860"/>
                      <a:gd name="connsiteY7" fmla="*/ 22034 h 495760"/>
                      <a:gd name="connsiteX8" fmla="*/ 110169 w 561860"/>
                      <a:gd name="connsiteY8" fmla="*/ 55085 h 495760"/>
                      <a:gd name="connsiteX9" fmla="*/ 44068 w 561860"/>
                      <a:gd name="connsiteY9" fmla="*/ 110169 h 495760"/>
                      <a:gd name="connsiteX10" fmla="*/ 22034 w 561860"/>
                      <a:gd name="connsiteY10" fmla="*/ 143220 h 495760"/>
                      <a:gd name="connsiteX11" fmla="*/ 0 w 561860"/>
                      <a:gd name="connsiteY11" fmla="*/ 209321 h 495760"/>
                      <a:gd name="connsiteX12" fmla="*/ 77118 w 561860"/>
                      <a:gd name="connsiteY12" fmla="*/ 429658 h 495760"/>
                      <a:gd name="connsiteX13" fmla="*/ 176270 w 561860"/>
                      <a:gd name="connsiteY13" fmla="*/ 473726 h 495760"/>
                      <a:gd name="connsiteX14" fmla="*/ 209321 w 561860"/>
                      <a:gd name="connsiteY14" fmla="*/ 484743 h 495760"/>
                      <a:gd name="connsiteX15" fmla="*/ 242371 w 561860"/>
                      <a:gd name="connsiteY15" fmla="*/ 495760 h 495760"/>
                      <a:gd name="connsiteX16" fmla="*/ 374574 w 561860"/>
                      <a:gd name="connsiteY16" fmla="*/ 484743 h 495760"/>
                      <a:gd name="connsiteX17" fmla="*/ 440675 w 561860"/>
                      <a:gd name="connsiteY17" fmla="*/ 440675 h 495760"/>
                      <a:gd name="connsiteX18" fmla="*/ 473726 w 561860"/>
                      <a:gd name="connsiteY18" fmla="*/ 418641 h 495760"/>
                      <a:gd name="connsiteX19" fmla="*/ 561860 w 561860"/>
                      <a:gd name="connsiteY19" fmla="*/ 319490 h 495760"/>
                      <a:gd name="connsiteX20" fmla="*/ 539827 w 561860"/>
                      <a:gd name="connsiteY20" fmla="*/ 176270 h 495760"/>
                      <a:gd name="connsiteX21" fmla="*/ 517793 w 561860"/>
                      <a:gd name="connsiteY21" fmla="*/ 143220 h 495760"/>
                      <a:gd name="connsiteX22" fmla="*/ 473726 w 561860"/>
                      <a:gd name="connsiteY22" fmla="*/ 121186 h 495760"/>
                      <a:gd name="connsiteX23" fmla="*/ 418641 w 561860"/>
                      <a:gd name="connsiteY23" fmla="*/ 132203 h 495760"/>
                      <a:gd name="connsiteX24" fmla="*/ 407624 w 561860"/>
                      <a:gd name="connsiteY24" fmla="*/ 165253 h 495760"/>
                      <a:gd name="connsiteX25" fmla="*/ 385591 w 561860"/>
                      <a:gd name="connsiteY25" fmla="*/ 198304 h 495760"/>
                      <a:gd name="connsiteX26" fmla="*/ 374574 w 561860"/>
                      <a:gd name="connsiteY26" fmla="*/ 231355 h 495760"/>
                      <a:gd name="connsiteX27" fmla="*/ 308473 w 561860"/>
                      <a:gd name="connsiteY27" fmla="*/ 253388 h 495760"/>
                      <a:gd name="connsiteX28" fmla="*/ 275422 w 561860"/>
                      <a:gd name="connsiteY28" fmla="*/ 264405 h 495760"/>
                      <a:gd name="connsiteX29" fmla="*/ 264405 w 561860"/>
                      <a:gd name="connsiteY29" fmla="*/ 231355 h 49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1860" h="495760">
                        <a:moveTo>
                          <a:pt x="264405" y="231355"/>
                        </a:moveTo>
                        <a:cubicBezTo>
                          <a:pt x="255224" y="216666"/>
                          <a:pt x="226041" y="199082"/>
                          <a:pt x="220338" y="176270"/>
                        </a:cubicBezTo>
                        <a:cubicBezTo>
                          <a:pt x="217127" y="163425"/>
                          <a:pt x="233895" y="153392"/>
                          <a:pt x="242371" y="143220"/>
                        </a:cubicBezTo>
                        <a:cubicBezTo>
                          <a:pt x="268879" y="111410"/>
                          <a:pt x="275975" y="109800"/>
                          <a:pt x="308473" y="88135"/>
                        </a:cubicBezTo>
                        <a:cubicBezTo>
                          <a:pt x="304801" y="77118"/>
                          <a:pt x="304710" y="64153"/>
                          <a:pt x="297456" y="55085"/>
                        </a:cubicBezTo>
                        <a:cubicBezTo>
                          <a:pt x="281923" y="35670"/>
                          <a:pt x="253127" y="29292"/>
                          <a:pt x="231354" y="22034"/>
                        </a:cubicBezTo>
                        <a:cubicBezTo>
                          <a:pt x="220337" y="14689"/>
                          <a:pt x="211545" y="0"/>
                          <a:pt x="198304" y="0"/>
                        </a:cubicBezTo>
                        <a:cubicBezTo>
                          <a:pt x="175078" y="0"/>
                          <a:pt x="132203" y="22034"/>
                          <a:pt x="132203" y="22034"/>
                        </a:cubicBezTo>
                        <a:cubicBezTo>
                          <a:pt x="124858" y="33051"/>
                          <a:pt x="118646" y="44913"/>
                          <a:pt x="110169" y="55085"/>
                        </a:cubicBezTo>
                        <a:cubicBezTo>
                          <a:pt x="83663" y="86892"/>
                          <a:pt x="76563" y="88505"/>
                          <a:pt x="44068" y="110169"/>
                        </a:cubicBezTo>
                        <a:cubicBezTo>
                          <a:pt x="36723" y="121186"/>
                          <a:pt x="27412" y="131120"/>
                          <a:pt x="22034" y="143220"/>
                        </a:cubicBezTo>
                        <a:cubicBezTo>
                          <a:pt x="12601" y="164444"/>
                          <a:pt x="0" y="209321"/>
                          <a:pt x="0" y="209321"/>
                        </a:cubicBezTo>
                        <a:cubicBezTo>
                          <a:pt x="8996" y="335269"/>
                          <a:pt x="-22866" y="363002"/>
                          <a:pt x="77118" y="429658"/>
                        </a:cubicBezTo>
                        <a:cubicBezTo>
                          <a:pt x="129494" y="464575"/>
                          <a:pt x="97608" y="447505"/>
                          <a:pt x="176270" y="473726"/>
                        </a:cubicBezTo>
                        <a:lnTo>
                          <a:pt x="209321" y="484743"/>
                        </a:lnTo>
                        <a:lnTo>
                          <a:pt x="242371" y="495760"/>
                        </a:lnTo>
                        <a:cubicBezTo>
                          <a:pt x="286439" y="492088"/>
                          <a:pt x="331967" y="496578"/>
                          <a:pt x="374574" y="484743"/>
                        </a:cubicBezTo>
                        <a:cubicBezTo>
                          <a:pt x="400089" y="477655"/>
                          <a:pt x="418641" y="455364"/>
                          <a:pt x="440675" y="440675"/>
                        </a:cubicBezTo>
                        <a:cubicBezTo>
                          <a:pt x="451692" y="433330"/>
                          <a:pt x="464363" y="428004"/>
                          <a:pt x="473726" y="418641"/>
                        </a:cubicBezTo>
                        <a:cubicBezTo>
                          <a:pt x="549189" y="343178"/>
                          <a:pt x="522543" y="378467"/>
                          <a:pt x="561860" y="319490"/>
                        </a:cubicBezTo>
                        <a:cubicBezTo>
                          <a:pt x="558701" y="287894"/>
                          <a:pt x="559679" y="215973"/>
                          <a:pt x="539827" y="176270"/>
                        </a:cubicBezTo>
                        <a:cubicBezTo>
                          <a:pt x="533906" y="164427"/>
                          <a:pt x="527965" y="151696"/>
                          <a:pt x="517793" y="143220"/>
                        </a:cubicBezTo>
                        <a:cubicBezTo>
                          <a:pt x="505177" y="132706"/>
                          <a:pt x="488415" y="128531"/>
                          <a:pt x="473726" y="121186"/>
                        </a:cubicBezTo>
                        <a:cubicBezTo>
                          <a:pt x="455364" y="124858"/>
                          <a:pt x="434221" y="121816"/>
                          <a:pt x="418641" y="132203"/>
                        </a:cubicBezTo>
                        <a:cubicBezTo>
                          <a:pt x="408979" y="138644"/>
                          <a:pt x="412817" y="154866"/>
                          <a:pt x="407624" y="165253"/>
                        </a:cubicBezTo>
                        <a:cubicBezTo>
                          <a:pt x="401703" y="177096"/>
                          <a:pt x="391512" y="186461"/>
                          <a:pt x="385591" y="198304"/>
                        </a:cubicBezTo>
                        <a:cubicBezTo>
                          <a:pt x="380398" y="208691"/>
                          <a:pt x="384024" y="224605"/>
                          <a:pt x="374574" y="231355"/>
                        </a:cubicBezTo>
                        <a:cubicBezTo>
                          <a:pt x="355675" y="244854"/>
                          <a:pt x="330507" y="246044"/>
                          <a:pt x="308473" y="253388"/>
                        </a:cubicBezTo>
                        <a:lnTo>
                          <a:pt x="275422" y="264405"/>
                        </a:lnTo>
                        <a:cubicBezTo>
                          <a:pt x="239774" y="228758"/>
                          <a:pt x="273586" y="246044"/>
                          <a:pt x="264405" y="231355"/>
                        </a:cubicBezTo>
                        <a:close/>
                      </a:path>
                    </a:pathLst>
                  </a:custGeom>
                  <a:solidFill>
                    <a:srgbClr val="FFC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prstClr val="white"/>
                      </a:solidFill>
                      <a:latin typeface="Arial" panose="020B0604020202020204" pitchFamily="34" charset="0"/>
                      <a:cs typeface="Arial" panose="020B0604020202020204" pitchFamily="34" charset="0"/>
                    </a:endParaRPr>
                  </a:p>
                </p:txBody>
              </p:sp>
            </p:grpSp>
            <p:grpSp>
              <p:nvGrpSpPr>
                <p:cNvPr id="572" name="Groupe 571"/>
                <p:cNvGrpSpPr/>
                <p:nvPr/>
              </p:nvGrpSpPr>
              <p:grpSpPr>
                <a:xfrm rot="20695018">
                  <a:off x="6173563" y="4996029"/>
                  <a:ext cx="64953" cy="132218"/>
                  <a:chOff x="2660562" y="5128776"/>
                  <a:chExt cx="64953" cy="132218"/>
                </a:xfrm>
              </p:grpSpPr>
              <p:sp>
                <p:nvSpPr>
                  <p:cNvPr id="576" name="Forme libre 575"/>
                  <p:cNvSpPr/>
                  <p:nvPr/>
                </p:nvSpPr>
                <p:spPr>
                  <a:xfrm rot="4150348">
                    <a:off x="2662410" y="5197889"/>
                    <a:ext cx="65549" cy="60661"/>
                  </a:xfrm>
                  <a:custGeom>
                    <a:avLst/>
                    <a:gdLst>
                      <a:gd name="connsiteX0" fmla="*/ 264405 w 561860"/>
                      <a:gd name="connsiteY0" fmla="*/ 231355 h 495760"/>
                      <a:gd name="connsiteX1" fmla="*/ 220338 w 561860"/>
                      <a:gd name="connsiteY1" fmla="*/ 176270 h 495760"/>
                      <a:gd name="connsiteX2" fmla="*/ 242371 w 561860"/>
                      <a:gd name="connsiteY2" fmla="*/ 143220 h 495760"/>
                      <a:gd name="connsiteX3" fmla="*/ 308473 w 561860"/>
                      <a:gd name="connsiteY3" fmla="*/ 88135 h 495760"/>
                      <a:gd name="connsiteX4" fmla="*/ 297456 w 561860"/>
                      <a:gd name="connsiteY4" fmla="*/ 55085 h 495760"/>
                      <a:gd name="connsiteX5" fmla="*/ 231354 w 561860"/>
                      <a:gd name="connsiteY5" fmla="*/ 22034 h 495760"/>
                      <a:gd name="connsiteX6" fmla="*/ 198304 w 561860"/>
                      <a:gd name="connsiteY6" fmla="*/ 0 h 495760"/>
                      <a:gd name="connsiteX7" fmla="*/ 132203 w 561860"/>
                      <a:gd name="connsiteY7" fmla="*/ 22034 h 495760"/>
                      <a:gd name="connsiteX8" fmla="*/ 110169 w 561860"/>
                      <a:gd name="connsiteY8" fmla="*/ 55085 h 495760"/>
                      <a:gd name="connsiteX9" fmla="*/ 44068 w 561860"/>
                      <a:gd name="connsiteY9" fmla="*/ 110169 h 495760"/>
                      <a:gd name="connsiteX10" fmla="*/ 22034 w 561860"/>
                      <a:gd name="connsiteY10" fmla="*/ 143220 h 495760"/>
                      <a:gd name="connsiteX11" fmla="*/ 0 w 561860"/>
                      <a:gd name="connsiteY11" fmla="*/ 209321 h 495760"/>
                      <a:gd name="connsiteX12" fmla="*/ 77118 w 561860"/>
                      <a:gd name="connsiteY12" fmla="*/ 429658 h 495760"/>
                      <a:gd name="connsiteX13" fmla="*/ 176270 w 561860"/>
                      <a:gd name="connsiteY13" fmla="*/ 473726 h 495760"/>
                      <a:gd name="connsiteX14" fmla="*/ 209321 w 561860"/>
                      <a:gd name="connsiteY14" fmla="*/ 484743 h 495760"/>
                      <a:gd name="connsiteX15" fmla="*/ 242371 w 561860"/>
                      <a:gd name="connsiteY15" fmla="*/ 495760 h 495760"/>
                      <a:gd name="connsiteX16" fmla="*/ 374574 w 561860"/>
                      <a:gd name="connsiteY16" fmla="*/ 484743 h 495760"/>
                      <a:gd name="connsiteX17" fmla="*/ 440675 w 561860"/>
                      <a:gd name="connsiteY17" fmla="*/ 440675 h 495760"/>
                      <a:gd name="connsiteX18" fmla="*/ 473726 w 561860"/>
                      <a:gd name="connsiteY18" fmla="*/ 418641 h 495760"/>
                      <a:gd name="connsiteX19" fmla="*/ 561860 w 561860"/>
                      <a:gd name="connsiteY19" fmla="*/ 319490 h 495760"/>
                      <a:gd name="connsiteX20" fmla="*/ 539827 w 561860"/>
                      <a:gd name="connsiteY20" fmla="*/ 176270 h 495760"/>
                      <a:gd name="connsiteX21" fmla="*/ 517793 w 561860"/>
                      <a:gd name="connsiteY21" fmla="*/ 143220 h 495760"/>
                      <a:gd name="connsiteX22" fmla="*/ 473726 w 561860"/>
                      <a:gd name="connsiteY22" fmla="*/ 121186 h 495760"/>
                      <a:gd name="connsiteX23" fmla="*/ 418641 w 561860"/>
                      <a:gd name="connsiteY23" fmla="*/ 132203 h 495760"/>
                      <a:gd name="connsiteX24" fmla="*/ 407624 w 561860"/>
                      <a:gd name="connsiteY24" fmla="*/ 165253 h 495760"/>
                      <a:gd name="connsiteX25" fmla="*/ 385591 w 561860"/>
                      <a:gd name="connsiteY25" fmla="*/ 198304 h 495760"/>
                      <a:gd name="connsiteX26" fmla="*/ 374574 w 561860"/>
                      <a:gd name="connsiteY26" fmla="*/ 231355 h 495760"/>
                      <a:gd name="connsiteX27" fmla="*/ 308473 w 561860"/>
                      <a:gd name="connsiteY27" fmla="*/ 253388 h 495760"/>
                      <a:gd name="connsiteX28" fmla="*/ 275422 w 561860"/>
                      <a:gd name="connsiteY28" fmla="*/ 264405 h 495760"/>
                      <a:gd name="connsiteX29" fmla="*/ 264405 w 561860"/>
                      <a:gd name="connsiteY29" fmla="*/ 231355 h 49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1860" h="495760">
                        <a:moveTo>
                          <a:pt x="264405" y="231355"/>
                        </a:moveTo>
                        <a:cubicBezTo>
                          <a:pt x="255224" y="216666"/>
                          <a:pt x="226041" y="199082"/>
                          <a:pt x="220338" y="176270"/>
                        </a:cubicBezTo>
                        <a:cubicBezTo>
                          <a:pt x="217127" y="163425"/>
                          <a:pt x="233895" y="153392"/>
                          <a:pt x="242371" y="143220"/>
                        </a:cubicBezTo>
                        <a:cubicBezTo>
                          <a:pt x="268879" y="111410"/>
                          <a:pt x="275975" y="109800"/>
                          <a:pt x="308473" y="88135"/>
                        </a:cubicBezTo>
                        <a:cubicBezTo>
                          <a:pt x="304801" y="77118"/>
                          <a:pt x="304710" y="64153"/>
                          <a:pt x="297456" y="55085"/>
                        </a:cubicBezTo>
                        <a:cubicBezTo>
                          <a:pt x="281923" y="35670"/>
                          <a:pt x="253127" y="29292"/>
                          <a:pt x="231354" y="22034"/>
                        </a:cubicBezTo>
                        <a:cubicBezTo>
                          <a:pt x="220337" y="14689"/>
                          <a:pt x="211545" y="0"/>
                          <a:pt x="198304" y="0"/>
                        </a:cubicBezTo>
                        <a:cubicBezTo>
                          <a:pt x="175078" y="0"/>
                          <a:pt x="132203" y="22034"/>
                          <a:pt x="132203" y="22034"/>
                        </a:cubicBezTo>
                        <a:cubicBezTo>
                          <a:pt x="124858" y="33051"/>
                          <a:pt x="118646" y="44913"/>
                          <a:pt x="110169" y="55085"/>
                        </a:cubicBezTo>
                        <a:cubicBezTo>
                          <a:pt x="83663" y="86892"/>
                          <a:pt x="76563" y="88505"/>
                          <a:pt x="44068" y="110169"/>
                        </a:cubicBezTo>
                        <a:cubicBezTo>
                          <a:pt x="36723" y="121186"/>
                          <a:pt x="27412" y="131120"/>
                          <a:pt x="22034" y="143220"/>
                        </a:cubicBezTo>
                        <a:cubicBezTo>
                          <a:pt x="12601" y="164444"/>
                          <a:pt x="0" y="209321"/>
                          <a:pt x="0" y="209321"/>
                        </a:cubicBezTo>
                        <a:cubicBezTo>
                          <a:pt x="8996" y="335269"/>
                          <a:pt x="-22866" y="363002"/>
                          <a:pt x="77118" y="429658"/>
                        </a:cubicBezTo>
                        <a:cubicBezTo>
                          <a:pt x="129494" y="464575"/>
                          <a:pt x="97608" y="447505"/>
                          <a:pt x="176270" y="473726"/>
                        </a:cubicBezTo>
                        <a:lnTo>
                          <a:pt x="209321" y="484743"/>
                        </a:lnTo>
                        <a:lnTo>
                          <a:pt x="242371" y="495760"/>
                        </a:lnTo>
                        <a:cubicBezTo>
                          <a:pt x="286439" y="492088"/>
                          <a:pt x="331967" y="496578"/>
                          <a:pt x="374574" y="484743"/>
                        </a:cubicBezTo>
                        <a:cubicBezTo>
                          <a:pt x="400089" y="477655"/>
                          <a:pt x="418641" y="455364"/>
                          <a:pt x="440675" y="440675"/>
                        </a:cubicBezTo>
                        <a:cubicBezTo>
                          <a:pt x="451692" y="433330"/>
                          <a:pt x="464363" y="428004"/>
                          <a:pt x="473726" y="418641"/>
                        </a:cubicBezTo>
                        <a:cubicBezTo>
                          <a:pt x="549189" y="343178"/>
                          <a:pt x="522543" y="378467"/>
                          <a:pt x="561860" y="319490"/>
                        </a:cubicBezTo>
                        <a:cubicBezTo>
                          <a:pt x="558701" y="287894"/>
                          <a:pt x="559679" y="215973"/>
                          <a:pt x="539827" y="176270"/>
                        </a:cubicBezTo>
                        <a:cubicBezTo>
                          <a:pt x="533906" y="164427"/>
                          <a:pt x="527965" y="151696"/>
                          <a:pt x="517793" y="143220"/>
                        </a:cubicBezTo>
                        <a:cubicBezTo>
                          <a:pt x="505177" y="132706"/>
                          <a:pt x="488415" y="128531"/>
                          <a:pt x="473726" y="121186"/>
                        </a:cubicBezTo>
                        <a:cubicBezTo>
                          <a:pt x="455364" y="124858"/>
                          <a:pt x="434221" y="121816"/>
                          <a:pt x="418641" y="132203"/>
                        </a:cubicBezTo>
                        <a:cubicBezTo>
                          <a:pt x="408979" y="138644"/>
                          <a:pt x="412817" y="154866"/>
                          <a:pt x="407624" y="165253"/>
                        </a:cubicBezTo>
                        <a:cubicBezTo>
                          <a:pt x="401703" y="177096"/>
                          <a:pt x="391512" y="186461"/>
                          <a:pt x="385591" y="198304"/>
                        </a:cubicBezTo>
                        <a:cubicBezTo>
                          <a:pt x="380398" y="208691"/>
                          <a:pt x="384024" y="224605"/>
                          <a:pt x="374574" y="231355"/>
                        </a:cubicBezTo>
                        <a:cubicBezTo>
                          <a:pt x="355675" y="244854"/>
                          <a:pt x="330507" y="246044"/>
                          <a:pt x="308473" y="253388"/>
                        </a:cubicBezTo>
                        <a:lnTo>
                          <a:pt x="275422" y="264405"/>
                        </a:lnTo>
                        <a:cubicBezTo>
                          <a:pt x="239774" y="228758"/>
                          <a:pt x="273586" y="246044"/>
                          <a:pt x="264405" y="231355"/>
                        </a:cubicBezTo>
                        <a:close/>
                      </a:path>
                    </a:pathLst>
                  </a:custGeom>
                  <a:solidFill>
                    <a:srgbClr val="FFC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prstClr val="white"/>
                      </a:solidFill>
                      <a:latin typeface="Arial" panose="020B0604020202020204" pitchFamily="34" charset="0"/>
                      <a:cs typeface="Arial" panose="020B0604020202020204" pitchFamily="34" charset="0"/>
                    </a:endParaRPr>
                  </a:p>
                </p:txBody>
              </p:sp>
              <p:sp>
                <p:nvSpPr>
                  <p:cNvPr id="577" name="Forme libre 576"/>
                  <p:cNvSpPr/>
                  <p:nvPr/>
                </p:nvSpPr>
                <p:spPr>
                  <a:xfrm rot="4150348">
                    <a:off x="2658118" y="5131220"/>
                    <a:ext cx="65549" cy="60661"/>
                  </a:xfrm>
                  <a:custGeom>
                    <a:avLst/>
                    <a:gdLst>
                      <a:gd name="connsiteX0" fmla="*/ 264405 w 561860"/>
                      <a:gd name="connsiteY0" fmla="*/ 231355 h 495760"/>
                      <a:gd name="connsiteX1" fmla="*/ 220338 w 561860"/>
                      <a:gd name="connsiteY1" fmla="*/ 176270 h 495760"/>
                      <a:gd name="connsiteX2" fmla="*/ 242371 w 561860"/>
                      <a:gd name="connsiteY2" fmla="*/ 143220 h 495760"/>
                      <a:gd name="connsiteX3" fmla="*/ 308473 w 561860"/>
                      <a:gd name="connsiteY3" fmla="*/ 88135 h 495760"/>
                      <a:gd name="connsiteX4" fmla="*/ 297456 w 561860"/>
                      <a:gd name="connsiteY4" fmla="*/ 55085 h 495760"/>
                      <a:gd name="connsiteX5" fmla="*/ 231354 w 561860"/>
                      <a:gd name="connsiteY5" fmla="*/ 22034 h 495760"/>
                      <a:gd name="connsiteX6" fmla="*/ 198304 w 561860"/>
                      <a:gd name="connsiteY6" fmla="*/ 0 h 495760"/>
                      <a:gd name="connsiteX7" fmla="*/ 132203 w 561860"/>
                      <a:gd name="connsiteY7" fmla="*/ 22034 h 495760"/>
                      <a:gd name="connsiteX8" fmla="*/ 110169 w 561860"/>
                      <a:gd name="connsiteY8" fmla="*/ 55085 h 495760"/>
                      <a:gd name="connsiteX9" fmla="*/ 44068 w 561860"/>
                      <a:gd name="connsiteY9" fmla="*/ 110169 h 495760"/>
                      <a:gd name="connsiteX10" fmla="*/ 22034 w 561860"/>
                      <a:gd name="connsiteY10" fmla="*/ 143220 h 495760"/>
                      <a:gd name="connsiteX11" fmla="*/ 0 w 561860"/>
                      <a:gd name="connsiteY11" fmla="*/ 209321 h 495760"/>
                      <a:gd name="connsiteX12" fmla="*/ 77118 w 561860"/>
                      <a:gd name="connsiteY12" fmla="*/ 429658 h 495760"/>
                      <a:gd name="connsiteX13" fmla="*/ 176270 w 561860"/>
                      <a:gd name="connsiteY13" fmla="*/ 473726 h 495760"/>
                      <a:gd name="connsiteX14" fmla="*/ 209321 w 561860"/>
                      <a:gd name="connsiteY14" fmla="*/ 484743 h 495760"/>
                      <a:gd name="connsiteX15" fmla="*/ 242371 w 561860"/>
                      <a:gd name="connsiteY15" fmla="*/ 495760 h 495760"/>
                      <a:gd name="connsiteX16" fmla="*/ 374574 w 561860"/>
                      <a:gd name="connsiteY16" fmla="*/ 484743 h 495760"/>
                      <a:gd name="connsiteX17" fmla="*/ 440675 w 561860"/>
                      <a:gd name="connsiteY17" fmla="*/ 440675 h 495760"/>
                      <a:gd name="connsiteX18" fmla="*/ 473726 w 561860"/>
                      <a:gd name="connsiteY18" fmla="*/ 418641 h 495760"/>
                      <a:gd name="connsiteX19" fmla="*/ 561860 w 561860"/>
                      <a:gd name="connsiteY19" fmla="*/ 319490 h 495760"/>
                      <a:gd name="connsiteX20" fmla="*/ 539827 w 561860"/>
                      <a:gd name="connsiteY20" fmla="*/ 176270 h 495760"/>
                      <a:gd name="connsiteX21" fmla="*/ 517793 w 561860"/>
                      <a:gd name="connsiteY21" fmla="*/ 143220 h 495760"/>
                      <a:gd name="connsiteX22" fmla="*/ 473726 w 561860"/>
                      <a:gd name="connsiteY22" fmla="*/ 121186 h 495760"/>
                      <a:gd name="connsiteX23" fmla="*/ 418641 w 561860"/>
                      <a:gd name="connsiteY23" fmla="*/ 132203 h 495760"/>
                      <a:gd name="connsiteX24" fmla="*/ 407624 w 561860"/>
                      <a:gd name="connsiteY24" fmla="*/ 165253 h 495760"/>
                      <a:gd name="connsiteX25" fmla="*/ 385591 w 561860"/>
                      <a:gd name="connsiteY25" fmla="*/ 198304 h 495760"/>
                      <a:gd name="connsiteX26" fmla="*/ 374574 w 561860"/>
                      <a:gd name="connsiteY26" fmla="*/ 231355 h 495760"/>
                      <a:gd name="connsiteX27" fmla="*/ 308473 w 561860"/>
                      <a:gd name="connsiteY27" fmla="*/ 253388 h 495760"/>
                      <a:gd name="connsiteX28" fmla="*/ 275422 w 561860"/>
                      <a:gd name="connsiteY28" fmla="*/ 264405 h 495760"/>
                      <a:gd name="connsiteX29" fmla="*/ 264405 w 561860"/>
                      <a:gd name="connsiteY29" fmla="*/ 231355 h 49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1860" h="495760">
                        <a:moveTo>
                          <a:pt x="264405" y="231355"/>
                        </a:moveTo>
                        <a:cubicBezTo>
                          <a:pt x="255224" y="216666"/>
                          <a:pt x="226041" y="199082"/>
                          <a:pt x="220338" y="176270"/>
                        </a:cubicBezTo>
                        <a:cubicBezTo>
                          <a:pt x="217127" y="163425"/>
                          <a:pt x="233895" y="153392"/>
                          <a:pt x="242371" y="143220"/>
                        </a:cubicBezTo>
                        <a:cubicBezTo>
                          <a:pt x="268879" y="111410"/>
                          <a:pt x="275975" y="109800"/>
                          <a:pt x="308473" y="88135"/>
                        </a:cubicBezTo>
                        <a:cubicBezTo>
                          <a:pt x="304801" y="77118"/>
                          <a:pt x="304710" y="64153"/>
                          <a:pt x="297456" y="55085"/>
                        </a:cubicBezTo>
                        <a:cubicBezTo>
                          <a:pt x="281923" y="35670"/>
                          <a:pt x="253127" y="29292"/>
                          <a:pt x="231354" y="22034"/>
                        </a:cubicBezTo>
                        <a:cubicBezTo>
                          <a:pt x="220337" y="14689"/>
                          <a:pt x="211545" y="0"/>
                          <a:pt x="198304" y="0"/>
                        </a:cubicBezTo>
                        <a:cubicBezTo>
                          <a:pt x="175078" y="0"/>
                          <a:pt x="132203" y="22034"/>
                          <a:pt x="132203" y="22034"/>
                        </a:cubicBezTo>
                        <a:cubicBezTo>
                          <a:pt x="124858" y="33051"/>
                          <a:pt x="118646" y="44913"/>
                          <a:pt x="110169" y="55085"/>
                        </a:cubicBezTo>
                        <a:cubicBezTo>
                          <a:pt x="83663" y="86892"/>
                          <a:pt x="76563" y="88505"/>
                          <a:pt x="44068" y="110169"/>
                        </a:cubicBezTo>
                        <a:cubicBezTo>
                          <a:pt x="36723" y="121186"/>
                          <a:pt x="27412" y="131120"/>
                          <a:pt x="22034" y="143220"/>
                        </a:cubicBezTo>
                        <a:cubicBezTo>
                          <a:pt x="12601" y="164444"/>
                          <a:pt x="0" y="209321"/>
                          <a:pt x="0" y="209321"/>
                        </a:cubicBezTo>
                        <a:cubicBezTo>
                          <a:pt x="8996" y="335269"/>
                          <a:pt x="-22866" y="363002"/>
                          <a:pt x="77118" y="429658"/>
                        </a:cubicBezTo>
                        <a:cubicBezTo>
                          <a:pt x="129494" y="464575"/>
                          <a:pt x="97608" y="447505"/>
                          <a:pt x="176270" y="473726"/>
                        </a:cubicBezTo>
                        <a:lnTo>
                          <a:pt x="209321" y="484743"/>
                        </a:lnTo>
                        <a:lnTo>
                          <a:pt x="242371" y="495760"/>
                        </a:lnTo>
                        <a:cubicBezTo>
                          <a:pt x="286439" y="492088"/>
                          <a:pt x="331967" y="496578"/>
                          <a:pt x="374574" y="484743"/>
                        </a:cubicBezTo>
                        <a:cubicBezTo>
                          <a:pt x="400089" y="477655"/>
                          <a:pt x="418641" y="455364"/>
                          <a:pt x="440675" y="440675"/>
                        </a:cubicBezTo>
                        <a:cubicBezTo>
                          <a:pt x="451692" y="433330"/>
                          <a:pt x="464363" y="428004"/>
                          <a:pt x="473726" y="418641"/>
                        </a:cubicBezTo>
                        <a:cubicBezTo>
                          <a:pt x="549189" y="343178"/>
                          <a:pt x="522543" y="378467"/>
                          <a:pt x="561860" y="319490"/>
                        </a:cubicBezTo>
                        <a:cubicBezTo>
                          <a:pt x="558701" y="287894"/>
                          <a:pt x="559679" y="215973"/>
                          <a:pt x="539827" y="176270"/>
                        </a:cubicBezTo>
                        <a:cubicBezTo>
                          <a:pt x="533906" y="164427"/>
                          <a:pt x="527965" y="151696"/>
                          <a:pt x="517793" y="143220"/>
                        </a:cubicBezTo>
                        <a:cubicBezTo>
                          <a:pt x="505177" y="132706"/>
                          <a:pt x="488415" y="128531"/>
                          <a:pt x="473726" y="121186"/>
                        </a:cubicBezTo>
                        <a:cubicBezTo>
                          <a:pt x="455364" y="124858"/>
                          <a:pt x="434221" y="121816"/>
                          <a:pt x="418641" y="132203"/>
                        </a:cubicBezTo>
                        <a:cubicBezTo>
                          <a:pt x="408979" y="138644"/>
                          <a:pt x="412817" y="154866"/>
                          <a:pt x="407624" y="165253"/>
                        </a:cubicBezTo>
                        <a:cubicBezTo>
                          <a:pt x="401703" y="177096"/>
                          <a:pt x="391512" y="186461"/>
                          <a:pt x="385591" y="198304"/>
                        </a:cubicBezTo>
                        <a:cubicBezTo>
                          <a:pt x="380398" y="208691"/>
                          <a:pt x="384024" y="224605"/>
                          <a:pt x="374574" y="231355"/>
                        </a:cubicBezTo>
                        <a:cubicBezTo>
                          <a:pt x="355675" y="244854"/>
                          <a:pt x="330507" y="246044"/>
                          <a:pt x="308473" y="253388"/>
                        </a:cubicBezTo>
                        <a:lnTo>
                          <a:pt x="275422" y="264405"/>
                        </a:lnTo>
                        <a:cubicBezTo>
                          <a:pt x="239774" y="228758"/>
                          <a:pt x="273586" y="246044"/>
                          <a:pt x="264405" y="231355"/>
                        </a:cubicBezTo>
                        <a:close/>
                      </a:path>
                    </a:pathLst>
                  </a:custGeom>
                  <a:solidFill>
                    <a:srgbClr val="FFC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prstClr val="white"/>
                      </a:solidFill>
                      <a:latin typeface="Arial" panose="020B0604020202020204" pitchFamily="34" charset="0"/>
                      <a:cs typeface="Arial" panose="020B0604020202020204" pitchFamily="34" charset="0"/>
                    </a:endParaRPr>
                  </a:p>
                </p:txBody>
              </p:sp>
            </p:grpSp>
            <p:grpSp>
              <p:nvGrpSpPr>
                <p:cNvPr id="573" name="Groupe 572"/>
                <p:cNvGrpSpPr/>
                <p:nvPr/>
              </p:nvGrpSpPr>
              <p:grpSpPr>
                <a:xfrm rot="258535">
                  <a:off x="6159117" y="4900473"/>
                  <a:ext cx="64953" cy="132218"/>
                  <a:chOff x="2660562" y="5128776"/>
                  <a:chExt cx="64953" cy="132218"/>
                </a:xfrm>
              </p:grpSpPr>
              <p:sp>
                <p:nvSpPr>
                  <p:cNvPr id="574" name="Forme libre 573"/>
                  <p:cNvSpPr/>
                  <p:nvPr/>
                </p:nvSpPr>
                <p:spPr>
                  <a:xfrm rot="4150348">
                    <a:off x="2662410" y="5197889"/>
                    <a:ext cx="65549" cy="60661"/>
                  </a:xfrm>
                  <a:custGeom>
                    <a:avLst/>
                    <a:gdLst>
                      <a:gd name="connsiteX0" fmla="*/ 264405 w 561860"/>
                      <a:gd name="connsiteY0" fmla="*/ 231355 h 495760"/>
                      <a:gd name="connsiteX1" fmla="*/ 220338 w 561860"/>
                      <a:gd name="connsiteY1" fmla="*/ 176270 h 495760"/>
                      <a:gd name="connsiteX2" fmla="*/ 242371 w 561860"/>
                      <a:gd name="connsiteY2" fmla="*/ 143220 h 495760"/>
                      <a:gd name="connsiteX3" fmla="*/ 308473 w 561860"/>
                      <a:gd name="connsiteY3" fmla="*/ 88135 h 495760"/>
                      <a:gd name="connsiteX4" fmla="*/ 297456 w 561860"/>
                      <a:gd name="connsiteY4" fmla="*/ 55085 h 495760"/>
                      <a:gd name="connsiteX5" fmla="*/ 231354 w 561860"/>
                      <a:gd name="connsiteY5" fmla="*/ 22034 h 495760"/>
                      <a:gd name="connsiteX6" fmla="*/ 198304 w 561860"/>
                      <a:gd name="connsiteY6" fmla="*/ 0 h 495760"/>
                      <a:gd name="connsiteX7" fmla="*/ 132203 w 561860"/>
                      <a:gd name="connsiteY7" fmla="*/ 22034 h 495760"/>
                      <a:gd name="connsiteX8" fmla="*/ 110169 w 561860"/>
                      <a:gd name="connsiteY8" fmla="*/ 55085 h 495760"/>
                      <a:gd name="connsiteX9" fmla="*/ 44068 w 561860"/>
                      <a:gd name="connsiteY9" fmla="*/ 110169 h 495760"/>
                      <a:gd name="connsiteX10" fmla="*/ 22034 w 561860"/>
                      <a:gd name="connsiteY10" fmla="*/ 143220 h 495760"/>
                      <a:gd name="connsiteX11" fmla="*/ 0 w 561860"/>
                      <a:gd name="connsiteY11" fmla="*/ 209321 h 495760"/>
                      <a:gd name="connsiteX12" fmla="*/ 77118 w 561860"/>
                      <a:gd name="connsiteY12" fmla="*/ 429658 h 495760"/>
                      <a:gd name="connsiteX13" fmla="*/ 176270 w 561860"/>
                      <a:gd name="connsiteY13" fmla="*/ 473726 h 495760"/>
                      <a:gd name="connsiteX14" fmla="*/ 209321 w 561860"/>
                      <a:gd name="connsiteY14" fmla="*/ 484743 h 495760"/>
                      <a:gd name="connsiteX15" fmla="*/ 242371 w 561860"/>
                      <a:gd name="connsiteY15" fmla="*/ 495760 h 495760"/>
                      <a:gd name="connsiteX16" fmla="*/ 374574 w 561860"/>
                      <a:gd name="connsiteY16" fmla="*/ 484743 h 495760"/>
                      <a:gd name="connsiteX17" fmla="*/ 440675 w 561860"/>
                      <a:gd name="connsiteY17" fmla="*/ 440675 h 495760"/>
                      <a:gd name="connsiteX18" fmla="*/ 473726 w 561860"/>
                      <a:gd name="connsiteY18" fmla="*/ 418641 h 495760"/>
                      <a:gd name="connsiteX19" fmla="*/ 561860 w 561860"/>
                      <a:gd name="connsiteY19" fmla="*/ 319490 h 495760"/>
                      <a:gd name="connsiteX20" fmla="*/ 539827 w 561860"/>
                      <a:gd name="connsiteY20" fmla="*/ 176270 h 495760"/>
                      <a:gd name="connsiteX21" fmla="*/ 517793 w 561860"/>
                      <a:gd name="connsiteY21" fmla="*/ 143220 h 495760"/>
                      <a:gd name="connsiteX22" fmla="*/ 473726 w 561860"/>
                      <a:gd name="connsiteY22" fmla="*/ 121186 h 495760"/>
                      <a:gd name="connsiteX23" fmla="*/ 418641 w 561860"/>
                      <a:gd name="connsiteY23" fmla="*/ 132203 h 495760"/>
                      <a:gd name="connsiteX24" fmla="*/ 407624 w 561860"/>
                      <a:gd name="connsiteY24" fmla="*/ 165253 h 495760"/>
                      <a:gd name="connsiteX25" fmla="*/ 385591 w 561860"/>
                      <a:gd name="connsiteY25" fmla="*/ 198304 h 495760"/>
                      <a:gd name="connsiteX26" fmla="*/ 374574 w 561860"/>
                      <a:gd name="connsiteY26" fmla="*/ 231355 h 495760"/>
                      <a:gd name="connsiteX27" fmla="*/ 308473 w 561860"/>
                      <a:gd name="connsiteY27" fmla="*/ 253388 h 495760"/>
                      <a:gd name="connsiteX28" fmla="*/ 275422 w 561860"/>
                      <a:gd name="connsiteY28" fmla="*/ 264405 h 495760"/>
                      <a:gd name="connsiteX29" fmla="*/ 264405 w 561860"/>
                      <a:gd name="connsiteY29" fmla="*/ 231355 h 49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1860" h="495760">
                        <a:moveTo>
                          <a:pt x="264405" y="231355"/>
                        </a:moveTo>
                        <a:cubicBezTo>
                          <a:pt x="255224" y="216666"/>
                          <a:pt x="226041" y="199082"/>
                          <a:pt x="220338" y="176270"/>
                        </a:cubicBezTo>
                        <a:cubicBezTo>
                          <a:pt x="217127" y="163425"/>
                          <a:pt x="233895" y="153392"/>
                          <a:pt x="242371" y="143220"/>
                        </a:cubicBezTo>
                        <a:cubicBezTo>
                          <a:pt x="268879" y="111410"/>
                          <a:pt x="275975" y="109800"/>
                          <a:pt x="308473" y="88135"/>
                        </a:cubicBezTo>
                        <a:cubicBezTo>
                          <a:pt x="304801" y="77118"/>
                          <a:pt x="304710" y="64153"/>
                          <a:pt x="297456" y="55085"/>
                        </a:cubicBezTo>
                        <a:cubicBezTo>
                          <a:pt x="281923" y="35670"/>
                          <a:pt x="253127" y="29292"/>
                          <a:pt x="231354" y="22034"/>
                        </a:cubicBezTo>
                        <a:cubicBezTo>
                          <a:pt x="220337" y="14689"/>
                          <a:pt x="211545" y="0"/>
                          <a:pt x="198304" y="0"/>
                        </a:cubicBezTo>
                        <a:cubicBezTo>
                          <a:pt x="175078" y="0"/>
                          <a:pt x="132203" y="22034"/>
                          <a:pt x="132203" y="22034"/>
                        </a:cubicBezTo>
                        <a:cubicBezTo>
                          <a:pt x="124858" y="33051"/>
                          <a:pt x="118646" y="44913"/>
                          <a:pt x="110169" y="55085"/>
                        </a:cubicBezTo>
                        <a:cubicBezTo>
                          <a:pt x="83663" y="86892"/>
                          <a:pt x="76563" y="88505"/>
                          <a:pt x="44068" y="110169"/>
                        </a:cubicBezTo>
                        <a:cubicBezTo>
                          <a:pt x="36723" y="121186"/>
                          <a:pt x="27412" y="131120"/>
                          <a:pt x="22034" y="143220"/>
                        </a:cubicBezTo>
                        <a:cubicBezTo>
                          <a:pt x="12601" y="164444"/>
                          <a:pt x="0" y="209321"/>
                          <a:pt x="0" y="209321"/>
                        </a:cubicBezTo>
                        <a:cubicBezTo>
                          <a:pt x="8996" y="335269"/>
                          <a:pt x="-22866" y="363002"/>
                          <a:pt x="77118" y="429658"/>
                        </a:cubicBezTo>
                        <a:cubicBezTo>
                          <a:pt x="129494" y="464575"/>
                          <a:pt x="97608" y="447505"/>
                          <a:pt x="176270" y="473726"/>
                        </a:cubicBezTo>
                        <a:lnTo>
                          <a:pt x="209321" y="484743"/>
                        </a:lnTo>
                        <a:lnTo>
                          <a:pt x="242371" y="495760"/>
                        </a:lnTo>
                        <a:cubicBezTo>
                          <a:pt x="286439" y="492088"/>
                          <a:pt x="331967" y="496578"/>
                          <a:pt x="374574" y="484743"/>
                        </a:cubicBezTo>
                        <a:cubicBezTo>
                          <a:pt x="400089" y="477655"/>
                          <a:pt x="418641" y="455364"/>
                          <a:pt x="440675" y="440675"/>
                        </a:cubicBezTo>
                        <a:cubicBezTo>
                          <a:pt x="451692" y="433330"/>
                          <a:pt x="464363" y="428004"/>
                          <a:pt x="473726" y="418641"/>
                        </a:cubicBezTo>
                        <a:cubicBezTo>
                          <a:pt x="549189" y="343178"/>
                          <a:pt x="522543" y="378467"/>
                          <a:pt x="561860" y="319490"/>
                        </a:cubicBezTo>
                        <a:cubicBezTo>
                          <a:pt x="558701" y="287894"/>
                          <a:pt x="559679" y="215973"/>
                          <a:pt x="539827" y="176270"/>
                        </a:cubicBezTo>
                        <a:cubicBezTo>
                          <a:pt x="533906" y="164427"/>
                          <a:pt x="527965" y="151696"/>
                          <a:pt x="517793" y="143220"/>
                        </a:cubicBezTo>
                        <a:cubicBezTo>
                          <a:pt x="505177" y="132706"/>
                          <a:pt x="488415" y="128531"/>
                          <a:pt x="473726" y="121186"/>
                        </a:cubicBezTo>
                        <a:cubicBezTo>
                          <a:pt x="455364" y="124858"/>
                          <a:pt x="434221" y="121816"/>
                          <a:pt x="418641" y="132203"/>
                        </a:cubicBezTo>
                        <a:cubicBezTo>
                          <a:pt x="408979" y="138644"/>
                          <a:pt x="412817" y="154866"/>
                          <a:pt x="407624" y="165253"/>
                        </a:cubicBezTo>
                        <a:cubicBezTo>
                          <a:pt x="401703" y="177096"/>
                          <a:pt x="391512" y="186461"/>
                          <a:pt x="385591" y="198304"/>
                        </a:cubicBezTo>
                        <a:cubicBezTo>
                          <a:pt x="380398" y="208691"/>
                          <a:pt x="384024" y="224605"/>
                          <a:pt x="374574" y="231355"/>
                        </a:cubicBezTo>
                        <a:cubicBezTo>
                          <a:pt x="355675" y="244854"/>
                          <a:pt x="330507" y="246044"/>
                          <a:pt x="308473" y="253388"/>
                        </a:cubicBezTo>
                        <a:lnTo>
                          <a:pt x="275422" y="264405"/>
                        </a:lnTo>
                        <a:cubicBezTo>
                          <a:pt x="239774" y="228758"/>
                          <a:pt x="273586" y="246044"/>
                          <a:pt x="264405" y="231355"/>
                        </a:cubicBezTo>
                        <a:close/>
                      </a:path>
                    </a:pathLst>
                  </a:custGeom>
                  <a:solidFill>
                    <a:srgbClr val="FFC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prstClr val="white"/>
                      </a:solidFill>
                      <a:latin typeface="Arial" panose="020B0604020202020204" pitchFamily="34" charset="0"/>
                      <a:cs typeface="Arial" panose="020B0604020202020204" pitchFamily="34" charset="0"/>
                    </a:endParaRPr>
                  </a:p>
                </p:txBody>
              </p:sp>
              <p:sp>
                <p:nvSpPr>
                  <p:cNvPr id="575" name="Forme libre 574"/>
                  <p:cNvSpPr/>
                  <p:nvPr/>
                </p:nvSpPr>
                <p:spPr>
                  <a:xfrm rot="4150348">
                    <a:off x="2658118" y="5131220"/>
                    <a:ext cx="65549" cy="60661"/>
                  </a:xfrm>
                  <a:custGeom>
                    <a:avLst/>
                    <a:gdLst>
                      <a:gd name="connsiteX0" fmla="*/ 264405 w 561860"/>
                      <a:gd name="connsiteY0" fmla="*/ 231355 h 495760"/>
                      <a:gd name="connsiteX1" fmla="*/ 220338 w 561860"/>
                      <a:gd name="connsiteY1" fmla="*/ 176270 h 495760"/>
                      <a:gd name="connsiteX2" fmla="*/ 242371 w 561860"/>
                      <a:gd name="connsiteY2" fmla="*/ 143220 h 495760"/>
                      <a:gd name="connsiteX3" fmla="*/ 308473 w 561860"/>
                      <a:gd name="connsiteY3" fmla="*/ 88135 h 495760"/>
                      <a:gd name="connsiteX4" fmla="*/ 297456 w 561860"/>
                      <a:gd name="connsiteY4" fmla="*/ 55085 h 495760"/>
                      <a:gd name="connsiteX5" fmla="*/ 231354 w 561860"/>
                      <a:gd name="connsiteY5" fmla="*/ 22034 h 495760"/>
                      <a:gd name="connsiteX6" fmla="*/ 198304 w 561860"/>
                      <a:gd name="connsiteY6" fmla="*/ 0 h 495760"/>
                      <a:gd name="connsiteX7" fmla="*/ 132203 w 561860"/>
                      <a:gd name="connsiteY7" fmla="*/ 22034 h 495760"/>
                      <a:gd name="connsiteX8" fmla="*/ 110169 w 561860"/>
                      <a:gd name="connsiteY8" fmla="*/ 55085 h 495760"/>
                      <a:gd name="connsiteX9" fmla="*/ 44068 w 561860"/>
                      <a:gd name="connsiteY9" fmla="*/ 110169 h 495760"/>
                      <a:gd name="connsiteX10" fmla="*/ 22034 w 561860"/>
                      <a:gd name="connsiteY10" fmla="*/ 143220 h 495760"/>
                      <a:gd name="connsiteX11" fmla="*/ 0 w 561860"/>
                      <a:gd name="connsiteY11" fmla="*/ 209321 h 495760"/>
                      <a:gd name="connsiteX12" fmla="*/ 77118 w 561860"/>
                      <a:gd name="connsiteY12" fmla="*/ 429658 h 495760"/>
                      <a:gd name="connsiteX13" fmla="*/ 176270 w 561860"/>
                      <a:gd name="connsiteY13" fmla="*/ 473726 h 495760"/>
                      <a:gd name="connsiteX14" fmla="*/ 209321 w 561860"/>
                      <a:gd name="connsiteY14" fmla="*/ 484743 h 495760"/>
                      <a:gd name="connsiteX15" fmla="*/ 242371 w 561860"/>
                      <a:gd name="connsiteY15" fmla="*/ 495760 h 495760"/>
                      <a:gd name="connsiteX16" fmla="*/ 374574 w 561860"/>
                      <a:gd name="connsiteY16" fmla="*/ 484743 h 495760"/>
                      <a:gd name="connsiteX17" fmla="*/ 440675 w 561860"/>
                      <a:gd name="connsiteY17" fmla="*/ 440675 h 495760"/>
                      <a:gd name="connsiteX18" fmla="*/ 473726 w 561860"/>
                      <a:gd name="connsiteY18" fmla="*/ 418641 h 495760"/>
                      <a:gd name="connsiteX19" fmla="*/ 561860 w 561860"/>
                      <a:gd name="connsiteY19" fmla="*/ 319490 h 495760"/>
                      <a:gd name="connsiteX20" fmla="*/ 539827 w 561860"/>
                      <a:gd name="connsiteY20" fmla="*/ 176270 h 495760"/>
                      <a:gd name="connsiteX21" fmla="*/ 517793 w 561860"/>
                      <a:gd name="connsiteY21" fmla="*/ 143220 h 495760"/>
                      <a:gd name="connsiteX22" fmla="*/ 473726 w 561860"/>
                      <a:gd name="connsiteY22" fmla="*/ 121186 h 495760"/>
                      <a:gd name="connsiteX23" fmla="*/ 418641 w 561860"/>
                      <a:gd name="connsiteY23" fmla="*/ 132203 h 495760"/>
                      <a:gd name="connsiteX24" fmla="*/ 407624 w 561860"/>
                      <a:gd name="connsiteY24" fmla="*/ 165253 h 495760"/>
                      <a:gd name="connsiteX25" fmla="*/ 385591 w 561860"/>
                      <a:gd name="connsiteY25" fmla="*/ 198304 h 495760"/>
                      <a:gd name="connsiteX26" fmla="*/ 374574 w 561860"/>
                      <a:gd name="connsiteY26" fmla="*/ 231355 h 495760"/>
                      <a:gd name="connsiteX27" fmla="*/ 308473 w 561860"/>
                      <a:gd name="connsiteY27" fmla="*/ 253388 h 495760"/>
                      <a:gd name="connsiteX28" fmla="*/ 275422 w 561860"/>
                      <a:gd name="connsiteY28" fmla="*/ 264405 h 495760"/>
                      <a:gd name="connsiteX29" fmla="*/ 264405 w 561860"/>
                      <a:gd name="connsiteY29" fmla="*/ 231355 h 49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1860" h="495760">
                        <a:moveTo>
                          <a:pt x="264405" y="231355"/>
                        </a:moveTo>
                        <a:cubicBezTo>
                          <a:pt x="255224" y="216666"/>
                          <a:pt x="226041" y="199082"/>
                          <a:pt x="220338" y="176270"/>
                        </a:cubicBezTo>
                        <a:cubicBezTo>
                          <a:pt x="217127" y="163425"/>
                          <a:pt x="233895" y="153392"/>
                          <a:pt x="242371" y="143220"/>
                        </a:cubicBezTo>
                        <a:cubicBezTo>
                          <a:pt x="268879" y="111410"/>
                          <a:pt x="275975" y="109800"/>
                          <a:pt x="308473" y="88135"/>
                        </a:cubicBezTo>
                        <a:cubicBezTo>
                          <a:pt x="304801" y="77118"/>
                          <a:pt x="304710" y="64153"/>
                          <a:pt x="297456" y="55085"/>
                        </a:cubicBezTo>
                        <a:cubicBezTo>
                          <a:pt x="281923" y="35670"/>
                          <a:pt x="253127" y="29292"/>
                          <a:pt x="231354" y="22034"/>
                        </a:cubicBezTo>
                        <a:cubicBezTo>
                          <a:pt x="220337" y="14689"/>
                          <a:pt x="211545" y="0"/>
                          <a:pt x="198304" y="0"/>
                        </a:cubicBezTo>
                        <a:cubicBezTo>
                          <a:pt x="175078" y="0"/>
                          <a:pt x="132203" y="22034"/>
                          <a:pt x="132203" y="22034"/>
                        </a:cubicBezTo>
                        <a:cubicBezTo>
                          <a:pt x="124858" y="33051"/>
                          <a:pt x="118646" y="44913"/>
                          <a:pt x="110169" y="55085"/>
                        </a:cubicBezTo>
                        <a:cubicBezTo>
                          <a:pt x="83663" y="86892"/>
                          <a:pt x="76563" y="88505"/>
                          <a:pt x="44068" y="110169"/>
                        </a:cubicBezTo>
                        <a:cubicBezTo>
                          <a:pt x="36723" y="121186"/>
                          <a:pt x="27412" y="131120"/>
                          <a:pt x="22034" y="143220"/>
                        </a:cubicBezTo>
                        <a:cubicBezTo>
                          <a:pt x="12601" y="164444"/>
                          <a:pt x="0" y="209321"/>
                          <a:pt x="0" y="209321"/>
                        </a:cubicBezTo>
                        <a:cubicBezTo>
                          <a:pt x="8996" y="335269"/>
                          <a:pt x="-22866" y="363002"/>
                          <a:pt x="77118" y="429658"/>
                        </a:cubicBezTo>
                        <a:cubicBezTo>
                          <a:pt x="129494" y="464575"/>
                          <a:pt x="97608" y="447505"/>
                          <a:pt x="176270" y="473726"/>
                        </a:cubicBezTo>
                        <a:lnTo>
                          <a:pt x="209321" y="484743"/>
                        </a:lnTo>
                        <a:lnTo>
                          <a:pt x="242371" y="495760"/>
                        </a:lnTo>
                        <a:cubicBezTo>
                          <a:pt x="286439" y="492088"/>
                          <a:pt x="331967" y="496578"/>
                          <a:pt x="374574" y="484743"/>
                        </a:cubicBezTo>
                        <a:cubicBezTo>
                          <a:pt x="400089" y="477655"/>
                          <a:pt x="418641" y="455364"/>
                          <a:pt x="440675" y="440675"/>
                        </a:cubicBezTo>
                        <a:cubicBezTo>
                          <a:pt x="451692" y="433330"/>
                          <a:pt x="464363" y="428004"/>
                          <a:pt x="473726" y="418641"/>
                        </a:cubicBezTo>
                        <a:cubicBezTo>
                          <a:pt x="549189" y="343178"/>
                          <a:pt x="522543" y="378467"/>
                          <a:pt x="561860" y="319490"/>
                        </a:cubicBezTo>
                        <a:cubicBezTo>
                          <a:pt x="558701" y="287894"/>
                          <a:pt x="559679" y="215973"/>
                          <a:pt x="539827" y="176270"/>
                        </a:cubicBezTo>
                        <a:cubicBezTo>
                          <a:pt x="533906" y="164427"/>
                          <a:pt x="527965" y="151696"/>
                          <a:pt x="517793" y="143220"/>
                        </a:cubicBezTo>
                        <a:cubicBezTo>
                          <a:pt x="505177" y="132706"/>
                          <a:pt x="488415" y="128531"/>
                          <a:pt x="473726" y="121186"/>
                        </a:cubicBezTo>
                        <a:cubicBezTo>
                          <a:pt x="455364" y="124858"/>
                          <a:pt x="434221" y="121816"/>
                          <a:pt x="418641" y="132203"/>
                        </a:cubicBezTo>
                        <a:cubicBezTo>
                          <a:pt x="408979" y="138644"/>
                          <a:pt x="412817" y="154866"/>
                          <a:pt x="407624" y="165253"/>
                        </a:cubicBezTo>
                        <a:cubicBezTo>
                          <a:pt x="401703" y="177096"/>
                          <a:pt x="391512" y="186461"/>
                          <a:pt x="385591" y="198304"/>
                        </a:cubicBezTo>
                        <a:cubicBezTo>
                          <a:pt x="380398" y="208691"/>
                          <a:pt x="384024" y="224605"/>
                          <a:pt x="374574" y="231355"/>
                        </a:cubicBezTo>
                        <a:cubicBezTo>
                          <a:pt x="355675" y="244854"/>
                          <a:pt x="330507" y="246044"/>
                          <a:pt x="308473" y="253388"/>
                        </a:cubicBezTo>
                        <a:lnTo>
                          <a:pt x="275422" y="264405"/>
                        </a:lnTo>
                        <a:cubicBezTo>
                          <a:pt x="239774" y="228758"/>
                          <a:pt x="273586" y="246044"/>
                          <a:pt x="264405" y="231355"/>
                        </a:cubicBezTo>
                        <a:close/>
                      </a:path>
                    </a:pathLst>
                  </a:custGeom>
                  <a:solidFill>
                    <a:srgbClr val="FFC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prstClr val="white"/>
                      </a:solidFill>
                      <a:latin typeface="Arial" panose="020B0604020202020204" pitchFamily="34" charset="0"/>
                      <a:cs typeface="Arial" panose="020B0604020202020204" pitchFamily="34" charset="0"/>
                    </a:endParaRPr>
                  </a:p>
                </p:txBody>
              </p:sp>
            </p:grpSp>
          </p:grpSp>
        </p:grpSp>
      </p:grpSp>
      <p:grpSp>
        <p:nvGrpSpPr>
          <p:cNvPr id="584" name="Groupe 583"/>
          <p:cNvGrpSpPr/>
          <p:nvPr/>
        </p:nvGrpSpPr>
        <p:grpSpPr>
          <a:xfrm>
            <a:off x="14470805" y="5373156"/>
            <a:ext cx="2396965" cy="4947447"/>
            <a:chOff x="-3101252" y="1256075"/>
            <a:chExt cx="1767916" cy="3202220"/>
          </a:xfrm>
        </p:grpSpPr>
        <p:sp>
          <p:nvSpPr>
            <p:cNvPr id="585" name="ZoneTexte 584"/>
            <p:cNvSpPr txBox="1"/>
            <p:nvPr/>
          </p:nvSpPr>
          <p:spPr>
            <a:xfrm>
              <a:off x="-2750108" y="1591288"/>
              <a:ext cx="884118" cy="199208"/>
            </a:xfrm>
            <a:prstGeom prst="rect">
              <a:avLst/>
            </a:prstGeom>
            <a:noFill/>
          </p:spPr>
          <p:txBody>
            <a:bodyPr wrap="square" rtlCol="0">
              <a:spAutoFit/>
            </a:bodyPr>
            <a:lstStyle/>
            <a:p>
              <a:r>
                <a:rPr lang="en-US" sz="1400" b="1" dirty="0">
                  <a:solidFill>
                    <a:prstClr val="black"/>
                  </a:solidFill>
                  <a:latin typeface="Arial" panose="020B0604020202020204" pitchFamily="34" charset="0"/>
                  <a:cs typeface="Arial" panose="020B0604020202020204" pitchFamily="34" charset="0"/>
                </a:rPr>
                <a:t>Signal </a:t>
              </a:r>
              <a:r>
                <a:rPr lang="en-US" sz="1400" b="1" dirty="0" err="1">
                  <a:solidFill>
                    <a:prstClr val="black"/>
                  </a:solidFill>
                  <a:latin typeface="Arial" panose="020B0604020202020204" pitchFamily="34" charset="0"/>
                  <a:cs typeface="Arial" panose="020B0604020202020204" pitchFamily="34" charset="0"/>
                </a:rPr>
                <a:t>seq</a:t>
              </a:r>
              <a:endParaRPr lang="en-US" sz="1400" b="1" dirty="0">
                <a:solidFill>
                  <a:prstClr val="black"/>
                </a:solidFill>
                <a:latin typeface="Arial" panose="020B0604020202020204" pitchFamily="34" charset="0"/>
                <a:cs typeface="Arial" panose="020B0604020202020204" pitchFamily="34" charset="0"/>
              </a:endParaRPr>
            </a:p>
          </p:txBody>
        </p:sp>
        <p:sp>
          <p:nvSpPr>
            <p:cNvPr id="586" name="ZoneTexte 585"/>
            <p:cNvSpPr txBox="1"/>
            <p:nvPr/>
          </p:nvSpPr>
          <p:spPr>
            <a:xfrm>
              <a:off x="-3101252" y="2220348"/>
              <a:ext cx="1217837" cy="338653"/>
            </a:xfrm>
            <a:prstGeom prst="rect">
              <a:avLst/>
            </a:prstGeom>
            <a:noFill/>
          </p:spPr>
          <p:txBody>
            <a:bodyPr wrap="square" rtlCol="0">
              <a:spAutoFit/>
            </a:bodyPr>
            <a:lstStyle/>
            <a:p>
              <a:pPr algn="ctr"/>
              <a:r>
                <a:rPr lang="en-US" sz="1400" b="1" dirty="0">
                  <a:solidFill>
                    <a:srgbClr val="F6BE0A"/>
                  </a:solidFill>
                  <a:latin typeface="Arial" panose="020B0604020202020204" pitchFamily="34" charset="0"/>
                  <a:cs typeface="Arial" panose="020B0604020202020204" pitchFamily="34" charset="0"/>
                </a:rPr>
                <a:t>Conditional </a:t>
              </a:r>
            </a:p>
            <a:p>
              <a:pPr algn="ctr"/>
              <a:r>
                <a:rPr lang="en-US" sz="1400" b="1" dirty="0" err="1">
                  <a:solidFill>
                    <a:srgbClr val="F6BE0A"/>
                  </a:solidFill>
                  <a:latin typeface="Arial" panose="020B0604020202020204" pitchFamily="34" charset="0"/>
                  <a:cs typeface="Arial" panose="020B0604020202020204" pitchFamily="34" charset="0"/>
                </a:rPr>
                <a:t>aggreg</a:t>
              </a:r>
              <a:r>
                <a:rPr lang="en-US" sz="1400" b="1" dirty="0">
                  <a:solidFill>
                    <a:srgbClr val="F6BE0A"/>
                  </a:solidFill>
                  <a:latin typeface="Arial" panose="020B0604020202020204" pitchFamily="34" charset="0"/>
                  <a:cs typeface="Arial" panose="020B0604020202020204" pitchFamily="34" charset="0"/>
                </a:rPr>
                <a:t>. domain</a:t>
              </a:r>
            </a:p>
          </p:txBody>
        </p:sp>
        <p:sp>
          <p:nvSpPr>
            <p:cNvPr id="587" name="ZoneTexte 586"/>
            <p:cNvSpPr txBox="1"/>
            <p:nvPr/>
          </p:nvSpPr>
          <p:spPr>
            <a:xfrm>
              <a:off x="-2712470" y="2905684"/>
              <a:ext cx="729726" cy="199208"/>
            </a:xfrm>
            <a:prstGeom prst="rect">
              <a:avLst/>
            </a:prstGeom>
            <a:noFill/>
          </p:spPr>
          <p:txBody>
            <a:bodyPr wrap="none" rtlCol="0">
              <a:spAutoFit/>
            </a:bodyPr>
            <a:lstStyle/>
            <a:p>
              <a:r>
                <a:rPr lang="en-US" sz="1400" b="1" dirty="0" err="1">
                  <a:solidFill>
                    <a:srgbClr val="EA15EF"/>
                  </a:solidFill>
                  <a:latin typeface="Arial" panose="020B0604020202020204" pitchFamily="34" charset="0"/>
                  <a:cs typeface="Arial" panose="020B0604020202020204" pitchFamily="34" charset="0"/>
                </a:rPr>
                <a:t>Furin</a:t>
              </a:r>
              <a:r>
                <a:rPr lang="en-US" sz="1400" b="1" dirty="0">
                  <a:solidFill>
                    <a:srgbClr val="EA15EF"/>
                  </a:solidFill>
                  <a:latin typeface="Arial" panose="020B0604020202020204" pitchFamily="34" charset="0"/>
                  <a:cs typeface="Arial" panose="020B0604020202020204" pitchFamily="34" charset="0"/>
                </a:rPr>
                <a:t> site</a:t>
              </a:r>
            </a:p>
          </p:txBody>
        </p:sp>
        <p:sp>
          <p:nvSpPr>
            <p:cNvPr id="588" name="ZoneTexte 587"/>
            <p:cNvSpPr txBox="1"/>
            <p:nvPr/>
          </p:nvSpPr>
          <p:spPr>
            <a:xfrm>
              <a:off x="-3029949" y="3128738"/>
              <a:ext cx="1034386" cy="199208"/>
            </a:xfrm>
            <a:prstGeom prst="rect">
              <a:avLst/>
            </a:prstGeom>
            <a:noFill/>
          </p:spPr>
          <p:txBody>
            <a:bodyPr wrap="none" rtlCol="0">
              <a:spAutoFit/>
            </a:bodyPr>
            <a:lstStyle/>
            <a:p>
              <a:r>
                <a:rPr lang="fr-FR" sz="1400" b="1" dirty="0">
                  <a:solidFill>
                    <a:srgbClr val="05CB0A"/>
                  </a:solidFill>
                  <a:latin typeface="Arial" panose="020B0604020202020204" pitchFamily="34" charset="0"/>
                  <a:cs typeface="Arial" panose="020B0604020202020204" pitchFamily="34" charset="0"/>
                </a:rPr>
                <a:t>Tag of </a:t>
              </a:r>
              <a:r>
                <a:rPr lang="fr-FR" sz="1400" b="1" dirty="0" err="1">
                  <a:solidFill>
                    <a:srgbClr val="05CB0A"/>
                  </a:solidFill>
                  <a:latin typeface="Arial" panose="020B0604020202020204" pitchFamily="34" charset="0"/>
                  <a:cs typeface="Arial" panose="020B0604020202020204" pitchFamily="34" charset="0"/>
                </a:rPr>
                <a:t>interest</a:t>
              </a:r>
              <a:endParaRPr lang="en-US" sz="1400" b="1" dirty="0">
                <a:solidFill>
                  <a:srgbClr val="05CB0A"/>
                </a:solidFill>
                <a:latin typeface="Arial" panose="020B0604020202020204" pitchFamily="34" charset="0"/>
                <a:cs typeface="Arial" panose="020B0604020202020204" pitchFamily="34" charset="0"/>
              </a:endParaRPr>
            </a:p>
          </p:txBody>
        </p:sp>
        <p:sp>
          <p:nvSpPr>
            <p:cNvPr id="589" name="ZoneTexte 588"/>
            <p:cNvSpPr txBox="1"/>
            <p:nvPr/>
          </p:nvSpPr>
          <p:spPr>
            <a:xfrm>
              <a:off x="-3029949" y="3436979"/>
              <a:ext cx="1110859" cy="478098"/>
            </a:xfrm>
            <a:prstGeom prst="rect">
              <a:avLst/>
            </a:prstGeom>
            <a:noFill/>
          </p:spPr>
          <p:txBody>
            <a:bodyPr wrap="square" rtlCol="0">
              <a:spAutoFit/>
            </a:bodyPr>
            <a:lstStyle/>
            <a:p>
              <a:pPr algn="ctr"/>
              <a:r>
                <a:rPr lang="en-US" sz="1400" b="1" dirty="0" err="1">
                  <a:solidFill>
                    <a:srgbClr val="00B0F0"/>
                  </a:solidFill>
                  <a:latin typeface="Arial" panose="020B0604020202020204" pitchFamily="34" charset="0"/>
                  <a:cs typeface="Arial" panose="020B0604020202020204" pitchFamily="34" charset="0"/>
                </a:rPr>
                <a:t>Transmemb</a:t>
              </a:r>
              <a:r>
                <a:rPr lang="en-US" sz="1400" b="1" dirty="0">
                  <a:solidFill>
                    <a:srgbClr val="00B0F0"/>
                  </a:solidFill>
                  <a:latin typeface="Arial" panose="020B0604020202020204" pitchFamily="34" charset="0"/>
                  <a:cs typeface="Arial" panose="020B0604020202020204" pitchFamily="34" charset="0"/>
                </a:rPr>
                <a:t>. protein</a:t>
              </a:r>
            </a:p>
            <a:p>
              <a:pPr algn="ctr"/>
              <a:r>
                <a:rPr lang="en-US" sz="1400" b="1" dirty="0">
                  <a:solidFill>
                    <a:srgbClr val="00B0F0"/>
                  </a:solidFill>
                  <a:latin typeface="Arial" panose="020B0604020202020204" pitchFamily="34" charset="0"/>
                  <a:cs typeface="Arial" panose="020B0604020202020204" pitchFamily="34" charset="0"/>
                </a:rPr>
                <a:t>GluA subunits</a:t>
              </a:r>
            </a:p>
          </p:txBody>
        </p:sp>
        <p:sp>
          <p:nvSpPr>
            <p:cNvPr id="590" name="Forme libre 589"/>
            <p:cNvSpPr/>
            <p:nvPr/>
          </p:nvSpPr>
          <p:spPr>
            <a:xfrm rot="5400000">
              <a:off x="-2453973" y="2238686"/>
              <a:ext cx="1672413" cy="186627"/>
            </a:xfrm>
            <a:custGeom>
              <a:avLst/>
              <a:gdLst>
                <a:gd name="connsiteX0" fmla="*/ 0 w 3602516"/>
                <a:gd name="connsiteY0" fmla="*/ 275421 h 344099"/>
                <a:gd name="connsiteX1" fmla="*/ 198304 w 3602516"/>
                <a:gd name="connsiteY1" fmla="*/ 286438 h 344099"/>
                <a:gd name="connsiteX2" fmla="*/ 506776 w 3602516"/>
                <a:gd name="connsiteY2" fmla="*/ 264405 h 344099"/>
                <a:gd name="connsiteX3" fmla="*/ 1035586 w 3602516"/>
                <a:gd name="connsiteY3" fmla="*/ 275421 h 344099"/>
                <a:gd name="connsiteX4" fmla="*/ 1068637 w 3602516"/>
                <a:gd name="connsiteY4" fmla="*/ 286438 h 344099"/>
                <a:gd name="connsiteX5" fmla="*/ 1222873 w 3602516"/>
                <a:gd name="connsiteY5" fmla="*/ 308472 h 344099"/>
                <a:gd name="connsiteX6" fmla="*/ 1255923 w 3602516"/>
                <a:gd name="connsiteY6" fmla="*/ 319489 h 344099"/>
                <a:gd name="connsiteX7" fmla="*/ 1806767 w 3602516"/>
                <a:gd name="connsiteY7" fmla="*/ 319489 h 344099"/>
                <a:gd name="connsiteX8" fmla="*/ 1872868 w 3602516"/>
                <a:gd name="connsiteY8" fmla="*/ 297455 h 344099"/>
                <a:gd name="connsiteX9" fmla="*/ 1905918 w 3602516"/>
                <a:gd name="connsiteY9" fmla="*/ 286438 h 344099"/>
                <a:gd name="connsiteX10" fmla="*/ 1972020 w 3602516"/>
                <a:gd name="connsiteY10" fmla="*/ 253388 h 344099"/>
                <a:gd name="connsiteX11" fmla="*/ 2038121 w 3602516"/>
                <a:gd name="connsiteY11" fmla="*/ 209320 h 344099"/>
                <a:gd name="connsiteX12" fmla="*/ 2104222 w 3602516"/>
                <a:gd name="connsiteY12" fmla="*/ 187286 h 344099"/>
                <a:gd name="connsiteX13" fmla="*/ 2170323 w 3602516"/>
                <a:gd name="connsiteY13" fmla="*/ 154236 h 344099"/>
                <a:gd name="connsiteX14" fmla="*/ 2203374 w 3602516"/>
                <a:gd name="connsiteY14" fmla="*/ 132202 h 344099"/>
                <a:gd name="connsiteX15" fmla="*/ 2302526 w 3602516"/>
                <a:gd name="connsiteY15" fmla="*/ 99152 h 344099"/>
                <a:gd name="connsiteX16" fmla="*/ 2401678 w 3602516"/>
                <a:gd name="connsiteY16" fmla="*/ 66101 h 344099"/>
                <a:gd name="connsiteX17" fmla="*/ 2434728 w 3602516"/>
                <a:gd name="connsiteY17" fmla="*/ 55084 h 344099"/>
                <a:gd name="connsiteX18" fmla="*/ 2478796 w 3602516"/>
                <a:gd name="connsiteY18" fmla="*/ 44067 h 344099"/>
                <a:gd name="connsiteX19" fmla="*/ 2622015 w 3602516"/>
                <a:gd name="connsiteY19" fmla="*/ 55084 h 344099"/>
                <a:gd name="connsiteX20" fmla="*/ 2688116 w 3602516"/>
                <a:gd name="connsiteY20" fmla="*/ 77118 h 344099"/>
                <a:gd name="connsiteX21" fmla="*/ 2721167 w 3602516"/>
                <a:gd name="connsiteY21" fmla="*/ 88135 h 344099"/>
                <a:gd name="connsiteX22" fmla="*/ 2787268 w 3602516"/>
                <a:gd name="connsiteY22" fmla="*/ 121185 h 344099"/>
                <a:gd name="connsiteX23" fmla="*/ 2820318 w 3602516"/>
                <a:gd name="connsiteY23" fmla="*/ 88135 h 344099"/>
                <a:gd name="connsiteX24" fmla="*/ 2864386 w 3602516"/>
                <a:gd name="connsiteY24" fmla="*/ 22033 h 344099"/>
                <a:gd name="connsiteX25" fmla="*/ 2897437 w 3602516"/>
                <a:gd name="connsiteY25" fmla="*/ 0 h 344099"/>
                <a:gd name="connsiteX26" fmla="*/ 2919470 w 3602516"/>
                <a:gd name="connsiteY26" fmla="*/ 66101 h 344099"/>
                <a:gd name="connsiteX27" fmla="*/ 2930487 w 3602516"/>
                <a:gd name="connsiteY27" fmla="*/ 99152 h 344099"/>
                <a:gd name="connsiteX28" fmla="*/ 2963538 w 3602516"/>
                <a:gd name="connsiteY28" fmla="*/ 121185 h 344099"/>
                <a:gd name="connsiteX29" fmla="*/ 2985572 w 3602516"/>
                <a:gd name="connsiteY29" fmla="*/ 88135 h 344099"/>
                <a:gd name="connsiteX30" fmla="*/ 2996588 w 3602516"/>
                <a:gd name="connsiteY30" fmla="*/ 55084 h 344099"/>
                <a:gd name="connsiteX31" fmla="*/ 3029639 w 3602516"/>
                <a:gd name="connsiteY31" fmla="*/ 33050 h 344099"/>
                <a:gd name="connsiteX32" fmla="*/ 3062690 w 3602516"/>
                <a:gd name="connsiteY32" fmla="*/ 44067 h 344099"/>
                <a:gd name="connsiteX33" fmla="*/ 3073706 w 3602516"/>
                <a:gd name="connsiteY33" fmla="*/ 77118 h 344099"/>
                <a:gd name="connsiteX34" fmla="*/ 3150825 w 3602516"/>
                <a:gd name="connsiteY34" fmla="*/ 176270 h 344099"/>
                <a:gd name="connsiteX35" fmla="*/ 3183875 w 3602516"/>
                <a:gd name="connsiteY35" fmla="*/ 165253 h 344099"/>
                <a:gd name="connsiteX36" fmla="*/ 3194892 w 3602516"/>
                <a:gd name="connsiteY36" fmla="*/ 132202 h 344099"/>
                <a:gd name="connsiteX37" fmla="*/ 3216926 w 3602516"/>
                <a:gd name="connsiteY37" fmla="*/ 99152 h 344099"/>
                <a:gd name="connsiteX38" fmla="*/ 3227943 w 3602516"/>
                <a:gd name="connsiteY38" fmla="*/ 66101 h 344099"/>
                <a:gd name="connsiteX39" fmla="*/ 3260993 w 3602516"/>
                <a:gd name="connsiteY39" fmla="*/ 77118 h 344099"/>
                <a:gd name="connsiteX40" fmla="*/ 3294044 w 3602516"/>
                <a:gd name="connsiteY40" fmla="*/ 99152 h 344099"/>
                <a:gd name="connsiteX41" fmla="*/ 3327094 w 3602516"/>
                <a:gd name="connsiteY41" fmla="*/ 132202 h 344099"/>
                <a:gd name="connsiteX42" fmla="*/ 3371162 w 3602516"/>
                <a:gd name="connsiteY42" fmla="*/ 143219 h 344099"/>
                <a:gd name="connsiteX43" fmla="*/ 3514381 w 3602516"/>
                <a:gd name="connsiteY43" fmla="*/ 154236 h 344099"/>
                <a:gd name="connsiteX44" fmla="*/ 3602516 w 3602516"/>
                <a:gd name="connsiteY44" fmla="*/ 165253 h 344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602516" h="344099">
                  <a:moveTo>
                    <a:pt x="0" y="275421"/>
                  </a:moveTo>
                  <a:cubicBezTo>
                    <a:pt x="66101" y="279093"/>
                    <a:pt x="132101" y="286438"/>
                    <a:pt x="198304" y="286438"/>
                  </a:cubicBezTo>
                  <a:cubicBezTo>
                    <a:pt x="450884" y="286438"/>
                    <a:pt x="390913" y="303024"/>
                    <a:pt x="506776" y="264405"/>
                  </a:cubicBezTo>
                  <a:lnTo>
                    <a:pt x="1035586" y="275421"/>
                  </a:lnTo>
                  <a:cubicBezTo>
                    <a:pt x="1047190" y="275876"/>
                    <a:pt x="1057201" y="284420"/>
                    <a:pt x="1068637" y="286438"/>
                  </a:cubicBezTo>
                  <a:cubicBezTo>
                    <a:pt x="1119781" y="295463"/>
                    <a:pt x="1222873" y="308472"/>
                    <a:pt x="1222873" y="308472"/>
                  </a:cubicBezTo>
                  <a:cubicBezTo>
                    <a:pt x="1233890" y="312144"/>
                    <a:pt x="1244757" y="316299"/>
                    <a:pt x="1255923" y="319489"/>
                  </a:cubicBezTo>
                  <a:cubicBezTo>
                    <a:pt x="1439749" y="372011"/>
                    <a:pt x="1554485" y="324973"/>
                    <a:pt x="1806767" y="319489"/>
                  </a:cubicBezTo>
                  <a:lnTo>
                    <a:pt x="1872868" y="297455"/>
                  </a:lnTo>
                  <a:cubicBezTo>
                    <a:pt x="1883885" y="293783"/>
                    <a:pt x="1896256" y="292879"/>
                    <a:pt x="1905918" y="286438"/>
                  </a:cubicBezTo>
                  <a:cubicBezTo>
                    <a:pt x="1948632" y="257964"/>
                    <a:pt x="1926408" y="268592"/>
                    <a:pt x="1972020" y="253388"/>
                  </a:cubicBezTo>
                  <a:cubicBezTo>
                    <a:pt x="1994054" y="238699"/>
                    <a:pt x="2012999" y="217694"/>
                    <a:pt x="2038121" y="209320"/>
                  </a:cubicBezTo>
                  <a:cubicBezTo>
                    <a:pt x="2060155" y="201975"/>
                    <a:pt x="2084897" y="200169"/>
                    <a:pt x="2104222" y="187286"/>
                  </a:cubicBezTo>
                  <a:cubicBezTo>
                    <a:pt x="2198952" y="124136"/>
                    <a:pt x="2079091" y="199853"/>
                    <a:pt x="2170323" y="154236"/>
                  </a:cubicBezTo>
                  <a:cubicBezTo>
                    <a:pt x="2182166" y="148314"/>
                    <a:pt x="2191274" y="137580"/>
                    <a:pt x="2203374" y="132202"/>
                  </a:cubicBezTo>
                  <a:cubicBezTo>
                    <a:pt x="2203404" y="132188"/>
                    <a:pt x="2285985" y="104666"/>
                    <a:pt x="2302526" y="99152"/>
                  </a:cubicBezTo>
                  <a:lnTo>
                    <a:pt x="2401678" y="66101"/>
                  </a:lnTo>
                  <a:cubicBezTo>
                    <a:pt x="2412695" y="62429"/>
                    <a:pt x="2423462" y="57900"/>
                    <a:pt x="2434728" y="55084"/>
                  </a:cubicBezTo>
                  <a:lnTo>
                    <a:pt x="2478796" y="44067"/>
                  </a:lnTo>
                  <a:cubicBezTo>
                    <a:pt x="2526536" y="47739"/>
                    <a:pt x="2574720" y="47616"/>
                    <a:pt x="2622015" y="55084"/>
                  </a:cubicBezTo>
                  <a:cubicBezTo>
                    <a:pt x="2644956" y="58706"/>
                    <a:pt x="2666082" y="69773"/>
                    <a:pt x="2688116" y="77118"/>
                  </a:cubicBezTo>
                  <a:cubicBezTo>
                    <a:pt x="2699133" y="80790"/>
                    <a:pt x="2711504" y="81693"/>
                    <a:pt x="2721167" y="88135"/>
                  </a:cubicBezTo>
                  <a:cubicBezTo>
                    <a:pt x="2763880" y="116610"/>
                    <a:pt x="2741656" y="105981"/>
                    <a:pt x="2787268" y="121185"/>
                  </a:cubicBezTo>
                  <a:cubicBezTo>
                    <a:pt x="2798285" y="110168"/>
                    <a:pt x="2810753" y="100433"/>
                    <a:pt x="2820318" y="88135"/>
                  </a:cubicBezTo>
                  <a:cubicBezTo>
                    <a:pt x="2836576" y="67232"/>
                    <a:pt x="2842352" y="36722"/>
                    <a:pt x="2864386" y="22033"/>
                  </a:cubicBezTo>
                  <a:lnTo>
                    <a:pt x="2897437" y="0"/>
                  </a:lnTo>
                  <a:lnTo>
                    <a:pt x="2919470" y="66101"/>
                  </a:lnTo>
                  <a:cubicBezTo>
                    <a:pt x="2923142" y="77118"/>
                    <a:pt x="2920824" y="92711"/>
                    <a:pt x="2930487" y="99152"/>
                  </a:cubicBezTo>
                  <a:lnTo>
                    <a:pt x="2963538" y="121185"/>
                  </a:lnTo>
                  <a:cubicBezTo>
                    <a:pt x="2970883" y="110168"/>
                    <a:pt x="2979651" y="99978"/>
                    <a:pt x="2985572" y="88135"/>
                  </a:cubicBezTo>
                  <a:cubicBezTo>
                    <a:pt x="2990765" y="77748"/>
                    <a:pt x="2989334" y="64152"/>
                    <a:pt x="2996588" y="55084"/>
                  </a:cubicBezTo>
                  <a:cubicBezTo>
                    <a:pt x="3004859" y="44745"/>
                    <a:pt x="3018622" y="40395"/>
                    <a:pt x="3029639" y="33050"/>
                  </a:cubicBezTo>
                  <a:cubicBezTo>
                    <a:pt x="3040656" y="36722"/>
                    <a:pt x="3054479" y="35855"/>
                    <a:pt x="3062690" y="44067"/>
                  </a:cubicBezTo>
                  <a:cubicBezTo>
                    <a:pt x="3070901" y="52279"/>
                    <a:pt x="3068066" y="66967"/>
                    <a:pt x="3073706" y="77118"/>
                  </a:cubicBezTo>
                  <a:cubicBezTo>
                    <a:pt x="3106648" y="136414"/>
                    <a:pt x="3110680" y="136125"/>
                    <a:pt x="3150825" y="176270"/>
                  </a:cubicBezTo>
                  <a:cubicBezTo>
                    <a:pt x="3161842" y="172598"/>
                    <a:pt x="3175664" y="173464"/>
                    <a:pt x="3183875" y="165253"/>
                  </a:cubicBezTo>
                  <a:cubicBezTo>
                    <a:pt x="3192086" y="157041"/>
                    <a:pt x="3189698" y="142589"/>
                    <a:pt x="3194892" y="132202"/>
                  </a:cubicBezTo>
                  <a:cubicBezTo>
                    <a:pt x="3200813" y="120359"/>
                    <a:pt x="3209581" y="110169"/>
                    <a:pt x="3216926" y="99152"/>
                  </a:cubicBezTo>
                  <a:cubicBezTo>
                    <a:pt x="3220598" y="88135"/>
                    <a:pt x="3217556" y="71295"/>
                    <a:pt x="3227943" y="66101"/>
                  </a:cubicBezTo>
                  <a:cubicBezTo>
                    <a:pt x="3238330" y="60908"/>
                    <a:pt x="3250606" y="71925"/>
                    <a:pt x="3260993" y="77118"/>
                  </a:cubicBezTo>
                  <a:cubicBezTo>
                    <a:pt x="3272836" y="83040"/>
                    <a:pt x="3283872" y="90675"/>
                    <a:pt x="3294044" y="99152"/>
                  </a:cubicBezTo>
                  <a:cubicBezTo>
                    <a:pt x="3306013" y="109126"/>
                    <a:pt x="3313567" y="124472"/>
                    <a:pt x="3327094" y="132202"/>
                  </a:cubicBezTo>
                  <a:cubicBezTo>
                    <a:pt x="3340240" y="139714"/>
                    <a:pt x="3356124" y="141450"/>
                    <a:pt x="3371162" y="143219"/>
                  </a:cubicBezTo>
                  <a:cubicBezTo>
                    <a:pt x="3418715" y="148814"/>
                    <a:pt x="3466641" y="150564"/>
                    <a:pt x="3514381" y="154236"/>
                  </a:cubicBezTo>
                  <a:cubicBezTo>
                    <a:pt x="3572699" y="168816"/>
                    <a:pt x="3543308" y="165253"/>
                    <a:pt x="3602516" y="165253"/>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prstClr val="white"/>
                </a:solidFill>
                <a:latin typeface="Arial" panose="020B0604020202020204" pitchFamily="34" charset="0"/>
                <a:cs typeface="Arial" panose="020B0604020202020204" pitchFamily="34" charset="0"/>
              </a:endParaRPr>
            </a:p>
          </p:txBody>
        </p:sp>
        <p:sp>
          <p:nvSpPr>
            <p:cNvPr id="591" name="Forme libre 590"/>
            <p:cNvSpPr/>
            <p:nvPr/>
          </p:nvSpPr>
          <p:spPr>
            <a:xfrm rot="5400000">
              <a:off x="-1994035" y="3638934"/>
              <a:ext cx="749091" cy="77653"/>
            </a:xfrm>
            <a:custGeom>
              <a:avLst/>
              <a:gdLst>
                <a:gd name="connsiteX0" fmla="*/ 0 w 1487277"/>
                <a:gd name="connsiteY0" fmla="*/ 55084 h 110168"/>
                <a:gd name="connsiteX1" fmla="*/ 176270 w 1487277"/>
                <a:gd name="connsiteY1" fmla="*/ 66101 h 110168"/>
                <a:gd name="connsiteX2" fmla="*/ 286439 w 1487277"/>
                <a:gd name="connsiteY2" fmla="*/ 88135 h 110168"/>
                <a:gd name="connsiteX3" fmla="*/ 319489 w 1487277"/>
                <a:gd name="connsiteY3" fmla="*/ 99151 h 110168"/>
                <a:gd name="connsiteX4" fmla="*/ 385590 w 1487277"/>
                <a:gd name="connsiteY4" fmla="*/ 88135 h 110168"/>
                <a:gd name="connsiteX5" fmla="*/ 451692 w 1487277"/>
                <a:gd name="connsiteY5" fmla="*/ 44067 h 110168"/>
                <a:gd name="connsiteX6" fmla="*/ 484742 w 1487277"/>
                <a:gd name="connsiteY6" fmla="*/ 22033 h 110168"/>
                <a:gd name="connsiteX7" fmla="*/ 683046 w 1487277"/>
                <a:gd name="connsiteY7" fmla="*/ 0 h 110168"/>
                <a:gd name="connsiteX8" fmla="*/ 1035586 w 1487277"/>
                <a:gd name="connsiteY8" fmla="*/ 11016 h 110168"/>
                <a:gd name="connsiteX9" fmla="*/ 1134737 w 1487277"/>
                <a:gd name="connsiteY9" fmla="*/ 66101 h 110168"/>
                <a:gd name="connsiteX10" fmla="*/ 1266940 w 1487277"/>
                <a:gd name="connsiteY10" fmla="*/ 88135 h 110168"/>
                <a:gd name="connsiteX11" fmla="*/ 1366092 w 1487277"/>
                <a:gd name="connsiteY11" fmla="*/ 110168 h 110168"/>
                <a:gd name="connsiteX12" fmla="*/ 1454227 w 1487277"/>
                <a:gd name="connsiteY12" fmla="*/ 99151 h 110168"/>
                <a:gd name="connsiteX13" fmla="*/ 1487277 w 1487277"/>
                <a:gd name="connsiteY13" fmla="*/ 77118 h 1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87277" h="110168">
                  <a:moveTo>
                    <a:pt x="0" y="55084"/>
                  </a:moveTo>
                  <a:cubicBezTo>
                    <a:pt x="58757" y="58756"/>
                    <a:pt x="117640" y="60771"/>
                    <a:pt x="176270" y="66101"/>
                  </a:cubicBezTo>
                  <a:cubicBezTo>
                    <a:pt x="208014" y="68987"/>
                    <a:pt x="254113" y="78899"/>
                    <a:pt x="286439" y="88135"/>
                  </a:cubicBezTo>
                  <a:cubicBezTo>
                    <a:pt x="297605" y="91325"/>
                    <a:pt x="308472" y="95479"/>
                    <a:pt x="319489" y="99151"/>
                  </a:cubicBezTo>
                  <a:cubicBezTo>
                    <a:pt x="341523" y="95479"/>
                    <a:pt x="364971" y="96726"/>
                    <a:pt x="385590" y="88135"/>
                  </a:cubicBezTo>
                  <a:cubicBezTo>
                    <a:pt x="410035" y="77950"/>
                    <a:pt x="429658" y="58756"/>
                    <a:pt x="451692" y="44067"/>
                  </a:cubicBezTo>
                  <a:cubicBezTo>
                    <a:pt x="462709" y="36722"/>
                    <a:pt x="471897" y="25244"/>
                    <a:pt x="484742" y="22033"/>
                  </a:cubicBezTo>
                  <a:cubicBezTo>
                    <a:pt x="578814" y="-1485"/>
                    <a:pt x="513707" y="12095"/>
                    <a:pt x="683046" y="0"/>
                  </a:cubicBezTo>
                  <a:cubicBezTo>
                    <a:pt x="800559" y="3672"/>
                    <a:pt x="918207" y="4309"/>
                    <a:pt x="1035586" y="11016"/>
                  </a:cubicBezTo>
                  <a:cubicBezTo>
                    <a:pt x="1089821" y="14115"/>
                    <a:pt x="1067953" y="52744"/>
                    <a:pt x="1134737" y="66101"/>
                  </a:cubicBezTo>
                  <a:cubicBezTo>
                    <a:pt x="1264534" y="92060"/>
                    <a:pt x="1102990" y="60811"/>
                    <a:pt x="1266940" y="88135"/>
                  </a:cubicBezTo>
                  <a:cubicBezTo>
                    <a:pt x="1308909" y="95130"/>
                    <a:pt x="1326470" y="100262"/>
                    <a:pt x="1366092" y="110168"/>
                  </a:cubicBezTo>
                  <a:cubicBezTo>
                    <a:pt x="1395470" y="106496"/>
                    <a:pt x="1425663" y="106941"/>
                    <a:pt x="1454227" y="99151"/>
                  </a:cubicBezTo>
                  <a:cubicBezTo>
                    <a:pt x="1467001" y="95667"/>
                    <a:pt x="1487277" y="77118"/>
                    <a:pt x="1487277" y="77118"/>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prstClr val="white"/>
                </a:solidFill>
                <a:latin typeface="Arial" panose="020B0604020202020204" pitchFamily="34" charset="0"/>
                <a:cs typeface="Arial" panose="020B0604020202020204" pitchFamily="34" charset="0"/>
              </a:endParaRPr>
            </a:p>
          </p:txBody>
        </p:sp>
        <p:sp>
          <p:nvSpPr>
            <p:cNvPr id="592" name="Forme libre 591"/>
            <p:cNvSpPr/>
            <p:nvPr/>
          </p:nvSpPr>
          <p:spPr>
            <a:xfrm rot="4150348">
              <a:off x="-1795164" y="2140455"/>
              <a:ext cx="273696" cy="253288"/>
            </a:xfrm>
            <a:custGeom>
              <a:avLst/>
              <a:gdLst>
                <a:gd name="connsiteX0" fmla="*/ 264405 w 561860"/>
                <a:gd name="connsiteY0" fmla="*/ 231355 h 495760"/>
                <a:gd name="connsiteX1" fmla="*/ 220338 w 561860"/>
                <a:gd name="connsiteY1" fmla="*/ 176270 h 495760"/>
                <a:gd name="connsiteX2" fmla="*/ 242371 w 561860"/>
                <a:gd name="connsiteY2" fmla="*/ 143220 h 495760"/>
                <a:gd name="connsiteX3" fmla="*/ 308473 w 561860"/>
                <a:gd name="connsiteY3" fmla="*/ 88135 h 495760"/>
                <a:gd name="connsiteX4" fmla="*/ 297456 w 561860"/>
                <a:gd name="connsiteY4" fmla="*/ 55085 h 495760"/>
                <a:gd name="connsiteX5" fmla="*/ 231354 w 561860"/>
                <a:gd name="connsiteY5" fmla="*/ 22034 h 495760"/>
                <a:gd name="connsiteX6" fmla="*/ 198304 w 561860"/>
                <a:gd name="connsiteY6" fmla="*/ 0 h 495760"/>
                <a:gd name="connsiteX7" fmla="*/ 132203 w 561860"/>
                <a:gd name="connsiteY7" fmla="*/ 22034 h 495760"/>
                <a:gd name="connsiteX8" fmla="*/ 110169 w 561860"/>
                <a:gd name="connsiteY8" fmla="*/ 55085 h 495760"/>
                <a:gd name="connsiteX9" fmla="*/ 44068 w 561860"/>
                <a:gd name="connsiteY9" fmla="*/ 110169 h 495760"/>
                <a:gd name="connsiteX10" fmla="*/ 22034 w 561860"/>
                <a:gd name="connsiteY10" fmla="*/ 143220 h 495760"/>
                <a:gd name="connsiteX11" fmla="*/ 0 w 561860"/>
                <a:gd name="connsiteY11" fmla="*/ 209321 h 495760"/>
                <a:gd name="connsiteX12" fmla="*/ 77118 w 561860"/>
                <a:gd name="connsiteY12" fmla="*/ 429658 h 495760"/>
                <a:gd name="connsiteX13" fmla="*/ 176270 w 561860"/>
                <a:gd name="connsiteY13" fmla="*/ 473726 h 495760"/>
                <a:gd name="connsiteX14" fmla="*/ 209321 w 561860"/>
                <a:gd name="connsiteY14" fmla="*/ 484743 h 495760"/>
                <a:gd name="connsiteX15" fmla="*/ 242371 w 561860"/>
                <a:gd name="connsiteY15" fmla="*/ 495760 h 495760"/>
                <a:gd name="connsiteX16" fmla="*/ 374574 w 561860"/>
                <a:gd name="connsiteY16" fmla="*/ 484743 h 495760"/>
                <a:gd name="connsiteX17" fmla="*/ 440675 w 561860"/>
                <a:gd name="connsiteY17" fmla="*/ 440675 h 495760"/>
                <a:gd name="connsiteX18" fmla="*/ 473726 w 561860"/>
                <a:gd name="connsiteY18" fmla="*/ 418641 h 495760"/>
                <a:gd name="connsiteX19" fmla="*/ 561860 w 561860"/>
                <a:gd name="connsiteY19" fmla="*/ 319490 h 495760"/>
                <a:gd name="connsiteX20" fmla="*/ 539827 w 561860"/>
                <a:gd name="connsiteY20" fmla="*/ 176270 h 495760"/>
                <a:gd name="connsiteX21" fmla="*/ 517793 w 561860"/>
                <a:gd name="connsiteY21" fmla="*/ 143220 h 495760"/>
                <a:gd name="connsiteX22" fmla="*/ 473726 w 561860"/>
                <a:gd name="connsiteY22" fmla="*/ 121186 h 495760"/>
                <a:gd name="connsiteX23" fmla="*/ 418641 w 561860"/>
                <a:gd name="connsiteY23" fmla="*/ 132203 h 495760"/>
                <a:gd name="connsiteX24" fmla="*/ 407624 w 561860"/>
                <a:gd name="connsiteY24" fmla="*/ 165253 h 495760"/>
                <a:gd name="connsiteX25" fmla="*/ 385591 w 561860"/>
                <a:gd name="connsiteY25" fmla="*/ 198304 h 495760"/>
                <a:gd name="connsiteX26" fmla="*/ 374574 w 561860"/>
                <a:gd name="connsiteY26" fmla="*/ 231355 h 495760"/>
                <a:gd name="connsiteX27" fmla="*/ 308473 w 561860"/>
                <a:gd name="connsiteY27" fmla="*/ 253388 h 495760"/>
                <a:gd name="connsiteX28" fmla="*/ 275422 w 561860"/>
                <a:gd name="connsiteY28" fmla="*/ 264405 h 495760"/>
                <a:gd name="connsiteX29" fmla="*/ 264405 w 561860"/>
                <a:gd name="connsiteY29" fmla="*/ 231355 h 49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1860" h="495760">
                  <a:moveTo>
                    <a:pt x="264405" y="231355"/>
                  </a:moveTo>
                  <a:cubicBezTo>
                    <a:pt x="255224" y="216666"/>
                    <a:pt x="226041" y="199082"/>
                    <a:pt x="220338" y="176270"/>
                  </a:cubicBezTo>
                  <a:cubicBezTo>
                    <a:pt x="217127" y="163425"/>
                    <a:pt x="233895" y="153392"/>
                    <a:pt x="242371" y="143220"/>
                  </a:cubicBezTo>
                  <a:cubicBezTo>
                    <a:pt x="268879" y="111410"/>
                    <a:pt x="275975" y="109800"/>
                    <a:pt x="308473" y="88135"/>
                  </a:cubicBezTo>
                  <a:cubicBezTo>
                    <a:pt x="304801" y="77118"/>
                    <a:pt x="304710" y="64153"/>
                    <a:pt x="297456" y="55085"/>
                  </a:cubicBezTo>
                  <a:cubicBezTo>
                    <a:pt x="281923" y="35670"/>
                    <a:pt x="253127" y="29292"/>
                    <a:pt x="231354" y="22034"/>
                  </a:cubicBezTo>
                  <a:cubicBezTo>
                    <a:pt x="220337" y="14689"/>
                    <a:pt x="211545" y="0"/>
                    <a:pt x="198304" y="0"/>
                  </a:cubicBezTo>
                  <a:cubicBezTo>
                    <a:pt x="175078" y="0"/>
                    <a:pt x="132203" y="22034"/>
                    <a:pt x="132203" y="22034"/>
                  </a:cubicBezTo>
                  <a:cubicBezTo>
                    <a:pt x="124858" y="33051"/>
                    <a:pt x="118646" y="44913"/>
                    <a:pt x="110169" y="55085"/>
                  </a:cubicBezTo>
                  <a:cubicBezTo>
                    <a:pt x="83663" y="86892"/>
                    <a:pt x="76563" y="88505"/>
                    <a:pt x="44068" y="110169"/>
                  </a:cubicBezTo>
                  <a:cubicBezTo>
                    <a:pt x="36723" y="121186"/>
                    <a:pt x="27412" y="131120"/>
                    <a:pt x="22034" y="143220"/>
                  </a:cubicBezTo>
                  <a:cubicBezTo>
                    <a:pt x="12601" y="164444"/>
                    <a:pt x="0" y="209321"/>
                    <a:pt x="0" y="209321"/>
                  </a:cubicBezTo>
                  <a:cubicBezTo>
                    <a:pt x="8996" y="335269"/>
                    <a:pt x="-22866" y="363002"/>
                    <a:pt x="77118" y="429658"/>
                  </a:cubicBezTo>
                  <a:cubicBezTo>
                    <a:pt x="129494" y="464575"/>
                    <a:pt x="97608" y="447505"/>
                    <a:pt x="176270" y="473726"/>
                  </a:cubicBezTo>
                  <a:lnTo>
                    <a:pt x="209321" y="484743"/>
                  </a:lnTo>
                  <a:lnTo>
                    <a:pt x="242371" y="495760"/>
                  </a:lnTo>
                  <a:cubicBezTo>
                    <a:pt x="286439" y="492088"/>
                    <a:pt x="331967" y="496578"/>
                    <a:pt x="374574" y="484743"/>
                  </a:cubicBezTo>
                  <a:cubicBezTo>
                    <a:pt x="400089" y="477655"/>
                    <a:pt x="418641" y="455364"/>
                    <a:pt x="440675" y="440675"/>
                  </a:cubicBezTo>
                  <a:cubicBezTo>
                    <a:pt x="451692" y="433330"/>
                    <a:pt x="464363" y="428004"/>
                    <a:pt x="473726" y="418641"/>
                  </a:cubicBezTo>
                  <a:cubicBezTo>
                    <a:pt x="549189" y="343178"/>
                    <a:pt x="522543" y="378467"/>
                    <a:pt x="561860" y="319490"/>
                  </a:cubicBezTo>
                  <a:cubicBezTo>
                    <a:pt x="558701" y="287894"/>
                    <a:pt x="559679" y="215973"/>
                    <a:pt x="539827" y="176270"/>
                  </a:cubicBezTo>
                  <a:cubicBezTo>
                    <a:pt x="533906" y="164427"/>
                    <a:pt x="527965" y="151696"/>
                    <a:pt x="517793" y="143220"/>
                  </a:cubicBezTo>
                  <a:cubicBezTo>
                    <a:pt x="505177" y="132706"/>
                    <a:pt x="488415" y="128531"/>
                    <a:pt x="473726" y="121186"/>
                  </a:cubicBezTo>
                  <a:cubicBezTo>
                    <a:pt x="455364" y="124858"/>
                    <a:pt x="434221" y="121816"/>
                    <a:pt x="418641" y="132203"/>
                  </a:cubicBezTo>
                  <a:cubicBezTo>
                    <a:pt x="408979" y="138644"/>
                    <a:pt x="412817" y="154866"/>
                    <a:pt x="407624" y="165253"/>
                  </a:cubicBezTo>
                  <a:cubicBezTo>
                    <a:pt x="401703" y="177096"/>
                    <a:pt x="391512" y="186461"/>
                    <a:pt x="385591" y="198304"/>
                  </a:cubicBezTo>
                  <a:cubicBezTo>
                    <a:pt x="380398" y="208691"/>
                    <a:pt x="384024" y="224605"/>
                    <a:pt x="374574" y="231355"/>
                  </a:cubicBezTo>
                  <a:cubicBezTo>
                    <a:pt x="355675" y="244854"/>
                    <a:pt x="330507" y="246044"/>
                    <a:pt x="308473" y="253388"/>
                  </a:cubicBezTo>
                  <a:lnTo>
                    <a:pt x="275422" y="264405"/>
                  </a:lnTo>
                  <a:cubicBezTo>
                    <a:pt x="239774" y="228758"/>
                    <a:pt x="273586" y="246044"/>
                    <a:pt x="264405" y="231355"/>
                  </a:cubicBez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prstClr val="white"/>
                </a:solidFill>
                <a:latin typeface="Arial" panose="020B0604020202020204" pitchFamily="34" charset="0"/>
                <a:cs typeface="Arial" panose="020B0604020202020204" pitchFamily="34" charset="0"/>
              </a:endParaRPr>
            </a:p>
          </p:txBody>
        </p:sp>
        <p:sp>
          <p:nvSpPr>
            <p:cNvPr id="593" name="Forme libre 592"/>
            <p:cNvSpPr/>
            <p:nvPr/>
          </p:nvSpPr>
          <p:spPr>
            <a:xfrm rot="5400000">
              <a:off x="-1793331" y="1691543"/>
              <a:ext cx="248154" cy="83652"/>
            </a:xfrm>
            <a:custGeom>
              <a:avLst/>
              <a:gdLst>
                <a:gd name="connsiteX0" fmla="*/ 1752 w 376325"/>
                <a:gd name="connsiteY0" fmla="*/ 110169 h 308473"/>
                <a:gd name="connsiteX1" fmla="*/ 67853 w 376325"/>
                <a:gd name="connsiteY1" fmla="*/ 99152 h 308473"/>
                <a:gd name="connsiteX2" fmla="*/ 144971 w 376325"/>
                <a:gd name="connsiteY2" fmla="*/ 88135 h 308473"/>
                <a:gd name="connsiteX3" fmla="*/ 222089 w 376325"/>
                <a:gd name="connsiteY3" fmla="*/ 66102 h 308473"/>
                <a:gd name="connsiteX4" fmla="*/ 255140 w 376325"/>
                <a:gd name="connsiteY4" fmla="*/ 44068 h 308473"/>
                <a:gd name="connsiteX5" fmla="*/ 299207 w 376325"/>
                <a:gd name="connsiteY5" fmla="*/ 11017 h 308473"/>
                <a:gd name="connsiteX6" fmla="*/ 332258 w 376325"/>
                <a:gd name="connsiteY6" fmla="*/ 0 h 308473"/>
                <a:gd name="connsiteX7" fmla="*/ 354291 w 376325"/>
                <a:gd name="connsiteY7" fmla="*/ 33051 h 308473"/>
                <a:gd name="connsiteX8" fmla="*/ 376325 w 376325"/>
                <a:gd name="connsiteY8" fmla="*/ 154236 h 308473"/>
                <a:gd name="connsiteX9" fmla="*/ 189038 w 376325"/>
                <a:gd name="connsiteY9" fmla="*/ 264405 h 308473"/>
                <a:gd name="connsiteX10" fmla="*/ 89887 w 376325"/>
                <a:gd name="connsiteY10" fmla="*/ 297456 h 308473"/>
                <a:gd name="connsiteX11" fmla="*/ 56836 w 376325"/>
                <a:gd name="connsiteY11" fmla="*/ 308473 h 308473"/>
                <a:gd name="connsiteX12" fmla="*/ 23785 w 376325"/>
                <a:gd name="connsiteY12" fmla="*/ 297456 h 308473"/>
                <a:gd name="connsiteX13" fmla="*/ 1752 w 376325"/>
                <a:gd name="connsiteY13" fmla="*/ 110169 h 308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6325" h="308473">
                  <a:moveTo>
                    <a:pt x="1752" y="110169"/>
                  </a:moveTo>
                  <a:cubicBezTo>
                    <a:pt x="9097" y="77118"/>
                    <a:pt x="45775" y="102549"/>
                    <a:pt x="67853" y="99152"/>
                  </a:cubicBezTo>
                  <a:cubicBezTo>
                    <a:pt x="93518" y="95203"/>
                    <a:pt x="119423" y="92780"/>
                    <a:pt x="144971" y="88135"/>
                  </a:cubicBezTo>
                  <a:cubicBezTo>
                    <a:pt x="175398" y="82603"/>
                    <a:pt x="193776" y="75539"/>
                    <a:pt x="222089" y="66102"/>
                  </a:cubicBezTo>
                  <a:cubicBezTo>
                    <a:pt x="233106" y="58757"/>
                    <a:pt x="244366" y="51764"/>
                    <a:pt x="255140" y="44068"/>
                  </a:cubicBezTo>
                  <a:cubicBezTo>
                    <a:pt x="270081" y="33396"/>
                    <a:pt x="283265" y="20127"/>
                    <a:pt x="299207" y="11017"/>
                  </a:cubicBezTo>
                  <a:cubicBezTo>
                    <a:pt x="309290" y="5255"/>
                    <a:pt x="321241" y="3672"/>
                    <a:pt x="332258" y="0"/>
                  </a:cubicBezTo>
                  <a:cubicBezTo>
                    <a:pt x="339602" y="11017"/>
                    <a:pt x="348370" y="21208"/>
                    <a:pt x="354291" y="33051"/>
                  </a:cubicBezTo>
                  <a:cubicBezTo>
                    <a:pt x="371274" y="67018"/>
                    <a:pt x="372527" y="123851"/>
                    <a:pt x="376325" y="154236"/>
                  </a:cubicBezTo>
                  <a:cubicBezTo>
                    <a:pt x="357821" y="320773"/>
                    <a:pt x="400243" y="235604"/>
                    <a:pt x="189038" y="264405"/>
                  </a:cubicBezTo>
                  <a:cubicBezTo>
                    <a:pt x="189035" y="264405"/>
                    <a:pt x="106414" y="291947"/>
                    <a:pt x="89887" y="297456"/>
                  </a:cubicBezTo>
                  <a:lnTo>
                    <a:pt x="56836" y="308473"/>
                  </a:lnTo>
                  <a:cubicBezTo>
                    <a:pt x="45819" y="304801"/>
                    <a:pt x="27457" y="308473"/>
                    <a:pt x="23785" y="297456"/>
                  </a:cubicBezTo>
                  <a:cubicBezTo>
                    <a:pt x="11772" y="261415"/>
                    <a:pt x="-5593" y="143220"/>
                    <a:pt x="1752" y="110169"/>
                  </a:cubicBezTo>
                  <a:close/>
                </a:path>
              </a:pathLst>
            </a:cu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prstClr val="white"/>
                </a:solidFill>
                <a:latin typeface="Arial" panose="020B0604020202020204" pitchFamily="34" charset="0"/>
                <a:cs typeface="Arial" panose="020B0604020202020204" pitchFamily="34" charset="0"/>
              </a:endParaRPr>
            </a:p>
          </p:txBody>
        </p:sp>
        <p:sp>
          <p:nvSpPr>
            <p:cNvPr id="594" name="Forme libre 593"/>
            <p:cNvSpPr/>
            <p:nvPr/>
          </p:nvSpPr>
          <p:spPr>
            <a:xfrm rot="13732541">
              <a:off x="-1758270" y="2467767"/>
              <a:ext cx="273696" cy="253288"/>
            </a:xfrm>
            <a:custGeom>
              <a:avLst/>
              <a:gdLst>
                <a:gd name="connsiteX0" fmla="*/ 264405 w 561860"/>
                <a:gd name="connsiteY0" fmla="*/ 231355 h 495760"/>
                <a:gd name="connsiteX1" fmla="*/ 220338 w 561860"/>
                <a:gd name="connsiteY1" fmla="*/ 176270 h 495760"/>
                <a:gd name="connsiteX2" fmla="*/ 242371 w 561860"/>
                <a:gd name="connsiteY2" fmla="*/ 143220 h 495760"/>
                <a:gd name="connsiteX3" fmla="*/ 308473 w 561860"/>
                <a:gd name="connsiteY3" fmla="*/ 88135 h 495760"/>
                <a:gd name="connsiteX4" fmla="*/ 297456 w 561860"/>
                <a:gd name="connsiteY4" fmla="*/ 55085 h 495760"/>
                <a:gd name="connsiteX5" fmla="*/ 231354 w 561860"/>
                <a:gd name="connsiteY5" fmla="*/ 22034 h 495760"/>
                <a:gd name="connsiteX6" fmla="*/ 198304 w 561860"/>
                <a:gd name="connsiteY6" fmla="*/ 0 h 495760"/>
                <a:gd name="connsiteX7" fmla="*/ 132203 w 561860"/>
                <a:gd name="connsiteY7" fmla="*/ 22034 h 495760"/>
                <a:gd name="connsiteX8" fmla="*/ 110169 w 561860"/>
                <a:gd name="connsiteY8" fmla="*/ 55085 h 495760"/>
                <a:gd name="connsiteX9" fmla="*/ 44068 w 561860"/>
                <a:gd name="connsiteY9" fmla="*/ 110169 h 495760"/>
                <a:gd name="connsiteX10" fmla="*/ 22034 w 561860"/>
                <a:gd name="connsiteY10" fmla="*/ 143220 h 495760"/>
                <a:gd name="connsiteX11" fmla="*/ 0 w 561860"/>
                <a:gd name="connsiteY11" fmla="*/ 209321 h 495760"/>
                <a:gd name="connsiteX12" fmla="*/ 77118 w 561860"/>
                <a:gd name="connsiteY12" fmla="*/ 429658 h 495760"/>
                <a:gd name="connsiteX13" fmla="*/ 176270 w 561860"/>
                <a:gd name="connsiteY13" fmla="*/ 473726 h 495760"/>
                <a:gd name="connsiteX14" fmla="*/ 209321 w 561860"/>
                <a:gd name="connsiteY14" fmla="*/ 484743 h 495760"/>
                <a:gd name="connsiteX15" fmla="*/ 242371 w 561860"/>
                <a:gd name="connsiteY15" fmla="*/ 495760 h 495760"/>
                <a:gd name="connsiteX16" fmla="*/ 374574 w 561860"/>
                <a:gd name="connsiteY16" fmla="*/ 484743 h 495760"/>
                <a:gd name="connsiteX17" fmla="*/ 440675 w 561860"/>
                <a:gd name="connsiteY17" fmla="*/ 440675 h 495760"/>
                <a:gd name="connsiteX18" fmla="*/ 473726 w 561860"/>
                <a:gd name="connsiteY18" fmla="*/ 418641 h 495760"/>
                <a:gd name="connsiteX19" fmla="*/ 561860 w 561860"/>
                <a:gd name="connsiteY19" fmla="*/ 319490 h 495760"/>
                <a:gd name="connsiteX20" fmla="*/ 539827 w 561860"/>
                <a:gd name="connsiteY20" fmla="*/ 176270 h 495760"/>
                <a:gd name="connsiteX21" fmla="*/ 517793 w 561860"/>
                <a:gd name="connsiteY21" fmla="*/ 143220 h 495760"/>
                <a:gd name="connsiteX22" fmla="*/ 473726 w 561860"/>
                <a:gd name="connsiteY22" fmla="*/ 121186 h 495760"/>
                <a:gd name="connsiteX23" fmla="*/ 418641 w 561860"/>
                <a:gd name="connsiteY23" fmla="*/ 132203 h 495760"/>
                <a:gd name="connsiteX24" fmla="*/ 407624 w 561860"/>
                <a:gd name="connsiteY24" fmla="*/ 165253 h 495760"/>
                <a:gd name="connsiteX25" fmla="*/ 385591 w 561860"/>
                <a:gd name="connsiteY25" fmla="*/ 198304 h 495760"/>
                <a:gd name="connsiteX26" fmla="*/ 374574 w 561860"/>
                <a:gd name="connsiteY26" fmla="*/ 231355 h 495760"/>
                <a:gd name="connsiteX27" fmla="*/ 308473 w 561860"/>
                <a:gd name="connsiteY27" fmla="*/ 253388 h 495760"/>
                <a:gd name="connsiteX28" fmla="*/ 275422 w 561860"/>
                <a:gd name="connsiteY28" fmla="*/ 264405 h 495760"/>
                <a:gd name="connsiteX29" fmla="*/ 264405 w 561860"/>
                <a:gd name="connsiteY29" fmla="*/ 231355 h 49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1860" h="495760">
                  <a:moveTo>
                    <a:pt x="264405" y="231355"/>
                  </a:moveTo>
                  <a:cubicBezTo>
                    <a:pt x="255224" y="216666"/>
                    <a:pt x="226041" y="199082"/>
                    <a:pt x="220338" y="176270"/>
                  </a:cubicBezTo>
                  <a:cubicBezTo>
                    <a:pt x="217127" y="163425"/>
                    <a:pt x="233895" y="153392"/>
                    <a:pt x="242371" y="143220"/>
                  </a:cubicBezTo>
                  <a:cubicBezTo>
                    <a:pt x="268879" y="111410"/>
                    <a:pt x="275975" y="109800"/>
                    <a:pt x="308473" y="88135"/>
                  </a:cubicBezTo>
                  <a:cubicBezTo>
                    <a:pt x="304801" y="77118"/>
                    <a:pt x="304710" y="64153"/>
                    <a:pt x="297456" y="55085"/>
                  </a:cubicBezTo>
                  <a:cubicBezTo>
                    <a:pt x="281923" y="35670"/>
                    <a:pt x="253127" y="29292"/>
                    <a:pt x="231354" y="22034"/>
                  </a:cubicBezTo>
                  <a:cubicBezTo>
                    <a:pt x="220337" y="14689"/>
                    <a:pt x="211545" y="0"/>
                    <a:pt x="198304" y="0"/>
                  </a:cubicBezTo>
                  <a:cubicBezTo>
                    <a:pt x="175078" y="0"/>
                    <a:pt x="132203" y="22034"/>
                    <a:pt x="132203" y="22034"/>
                  </a:cubicBezTo>
                  <a:cubicBezTo>
                    <a:pt x="124858" y="33051"/>
                    <a:pt x="118646" y="44913"/>
                    <a:pt x="110169" y="55085"/>
                  </a:cubicBezTo>
                  <a:cubicBezTo>
                    <a:pt x="83663" y="86892"/>
                    <a:pt x="76563" y="88505"/>
                    <a:pt x="44068" y="110169"/>
                  </a:cubicBezTo>
                  <a:cubicBezTo>
                    <a:pt x="36723" y="121186"/>
                    <a:pt x="27412" y="131120"/>
                    <a:pt x="22034" y="143220"/>
                  </a:cubicBezTo>
                  <a:cubicBezTo>
                    <a:pt x="12601" y="164444"/>
                    <a:pt x="0" y="209321"/>
                    <a:pt x="0" y="209321"/>
                  </a:cubicBezTo>
                  <a:cubicBezTo>
                    <a:pt x="8996" y="335269"/>
                    <a:pt x="-22866" y="363002"/>
                    <a:pt x="77118" y="429658"/>
                  </a:cubicBezTo>
                  <a:cubicBezTo>
                    <a:pt x="129494" y="464575"/>
                    <a:pt x="97608" y="447505"/>
                    <a:pt x="176270" y="473726"/>
                  </a:cubicBezTo>
                  <a:lnTo>
                    <a:pt x="209321" y="484743"/>
                  </a:lnTo>
                  <a:lnTo>
                    <a:pt x="242371" y="495760"/>
                  </a:lnTo>
                  <a:cubicBezTo>
                    <a:pt x="286439" y="492088"/>
                    <a:pt x="331967" y="496578"/>
                    <a:pt x="374574" y="484743"/>
                  </a:cubicBezTo>
                  <a:cubicBezTo>
                    <a:pt x="400089" y="477655"/>
                    <a:pt x="418641" y="455364"/>
                    <a:pt x="440675" y="440675"/>
                  </a:cubicBezTo>
                  <a:cubicBezTo>
                    <a:pt x="451692" y="433330"/>
                    <a:pt x="464363" y="428004"/>
                    <a:pt x="473726" y="418641"/>
                  </a:cubicBezTo>
                  <a:cubicBezTo>
                    <a:pt x="549189" y="343178"/>
                    <a:pt x="522543" y="378467"/>
                    <a:pt x="561860" y="319490"/>
                  </a:cubicBezTo>
                  <a:cubicBezTo>
                    <a:pt x="558701" y="287894"/>
                    <a:pt x="559679" y="215973"/>
                    <a:pt x="539827" y="176270"/>
                  </a:cubicBezTo>
                  <a:cubicBezTo>
                    <a:pt x="533906" y="164427"/>
                    <a:pt x="527965" y="151696"/>
                    <a:pt x="517793" y="143220"/>
                  </a:cubicBezTo>
                  <a:cubicBezTo>
                    <a:pt x="505177" y="132706"/>
                    <a:pt x="488415" y="128531"/>
                    <a:pt x="473726" y="121186"/>
                  </a:cubicBezTo>
                  <a:cubicBezTo>
                    <a:pt x="455364" y="124858"/>
                    <a:pt x="434221" y="121816"/>
                    <a:pt x="418641" y="132203"/>
                  </a:cubicBezTo>
                  <a:cubicBezTo>
                    <a:pt x="408979" y="138644"/>
                    <a:pt x="412817" y="154866"/>
                    <a:pt x="407624" y="165253"/>
                  </a:cubicBezTo>
                  <a:cubicBezTo>
                    <a:pt x="401703" y="177096"/>
                    <a:pt x="391512" y="186461"/>
                    <a:pt x="385591" y="198304"/>
                  </a:cubicBezTo>
                  <a:cubicBezTo>
                    <a:pt x="380398" y="208691"/>
                    <a:pt x="384024" y="224605"/>
                    <a:pt x="374574" y="231355"/>
                  </a:cubicBezTo>
                  <a:cubicBezTo>
                    <a:pt x="355675" y="244854"/>
                    <a:pt x="330507" y="246044"/>
                    <a:pt x="308473" y="253388"/>
                  </a:cubicBezTo>
                  <a:lnTo>
                    <a:pt x="275422" y="264405"/>
                  </a:lnTo>
                  <a:cubicBezTo>
                    <a:pt x="239774" y="228758"/>
                    <a:pt x="273586" y="246044"/>
                    <a:pt x="264405" y="231355"/>
                  </a:cubicBez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prstClr val="white"/>
                </a:solidFill>
                <a:latin typeface="Arial" panose="020B0604020202020204" pitchFamily="34" charset="0"/>
                <a:cs typeface="Arial" panose="020B0604020202020204" pitchFamily="34" charset="0"/>
              </a:endParaRPr>
            </a:p>
          </p:txBody>
        </p:sp>
        <p:sp>
          <p:nvSpPr>
            <p:cNvPr id="595" name="Forme libre 594"/>
            <p:cNvSpPr/>
            <p:nvPr/>
          </p:nvSpPr>
          <p:spPr>
            <a:xfrm rot="5400000">
              <a:off x="-1701878" y="3128091"/>
              <a:ext cx="149829" cy="230059"/>
            </a:xfrm>
            <a:custGeom>
              <a:avLst/>
              <a:gdLst>
                <a:gd name="connsiteX0" fmla="*/ 22033 w 561860"/>
                <a:gd name="connsiteY0" fmla="*/ 297455 h 616944"/>
                <a:gd name="connsiteX1" fmla="*/ 11017 w 561860"/>
                <a:gd name="connsiteY1" fmla="*/ 242371 h 616944"/>
                <a:gd name="connsiteX2" fmla="*/ 0 w 561860"/>
                <a:gd name="connsiteY2" fmla="*/ 209320 h 616944"/>
                <a:gd name="connsiteX3" fmla="*/ 44067 w 561860"/>
                <a:gd name="connsiteY3" fmla="*/ 132202 h 616944"/>
                <a:gd name="connsiteX4" fmla="*/ 99151 w 561860"/>
                <a:gd name="connsiteY4" fmla="*/ 66101 h 616944"/>
                <a:gd name="connsiteX5" fmla="*/ 132202 w 561860"/>
                <a:gd name="connsiteY5" fmla="*/ 44067 h 616944"/>
                <a:gd name="connsiteX6" fmla="*/ 165253 w 561860"/>
                <a:gd name="connsiteY6" fmla="*/ 11017 h 616944"/>
                <a:gd name="connsiteX7" fmla="*/ 220337 w 561860"/>
                <a:gd name="connsiteY7" fmla="*/ 0 h 616944"/>
                <a:gd name="connsiteX8" fmla="*/ 341523 w 561860"/>
                <a:gd name="connsiteY8" fmla="*/ 11017 h 616944"/>
                <a:gd name="connsiteX9" fmla="*/ 407624 w 561860"/>
                <a:gd name="connsiteY9" fmla="*/ 55084 h 616944"/>
                <a:gd name="connsiteX10" fmla="*/ 462708 w 561860"/>
                <a:gd name="connsiteY10" fmla="*/ 121185 h 616944"/>
                <a:gd name="connsiteX11" fmla="*/ 506776 w 561860"/>
                <a:gd name="connsiteY11" fmla="*/ 187286 h 616944"/>
                <a:gd name="connsiteX12" fmla="*/ 528809 w 561860"/>
                <a:gd name="connsiteY12" fmla="*/ 220337 h 616944"/>
                <a:gd name="connsiteX13" fmla="*/ 561860 w 561860"/>
                <a:gd name="connsiteY13" fmla="*/ 286438 h 616944"/>
                <a:gd name="connsiteX14" fmla="*/ 539826 w 561860"/>
                <a:gd name="connsiteY14" fmla="*/ 462708 h 616944"/>
                <a:gd name="connsiteX15" fmla="*/ 517792 w 561860"/>
                <a:gd name="connsiteY15" fmla="*/ 495759 h 616944"/>
                <a:gd name="connsiteX16" fmla="*/ 484742 w 561860"/>
                <a:gd name="connsiteY16" fmla="*/ 517792 h 616944"/>
                <a:gd name="connsiteX17" fmla="*/ 462708 w 561860"/>
                <a:gd name="connsiteY17" fmla="*/ 550843 h 616944"/>
                <a:gd name="connsiteX18" fmla="*/ 429658 w 561860"/>
                <a:gd name="connsiteY18" fmla="*/ 561860 h 616944"/>
                <a:gd name="connsiteX19" fmla="*/ 396607 w 561860"/>
                <a:gd name="connsiteY19" fmla="*/ 583894 h 616944"/>
                <a:gd name="connsiteX20" fmla="*/ 319489 w 561860"/>
                <a:gd name="connsiteY20" fmla="*/ 605927 h 616944"/>
                <a:gd name="connsiteX21" fmla="*/ 286438 w 561860"/>
                <a:gd name="connsiteY21" fmla="*/ 616944 h 616944"/>
                <a:gd name="connsiteX22" fmla="*/ 187286 w 561860"/>
                <a:gd name="connsiteY22" fmla="*/ 594911 h 616944"/>
                <a:gd name="connsiteX23" fmla="*/ 99151 w 561860"/>
                <a:gd name="connsiteY23" fmla="*/ 572877 h 616944"/>
                <a:gd name="connsiteX24" fmla="*/ 22033 w 561860"/>
                <a:gd name="connsiteY24" fmla="*/ 484742 h 616944"/>
                <a:gd name="connsiteX25" fmla="*/ 11017 w 561860"/>
                <a:gd name="connsiteY25" fmla="*/ 374573 h 616944"/>
                <a:gd name="connsiteX26" fmla="*/ 22033 w 561860"/>
                <a:gd name="connsiteY26" fmla="*/ 297455 h 61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61860" h="616944">
                  <a:moveTo>
                    <a:pt x="22033" y="297455"/>
                  </a:moveTo>
                  <a:cubicBezTo>
                    <a:pt x="22033" y="275421"/>
                    <a:pt x="15558" y="260537"/>
                    <a:pt x="11017" y="242371"/>
                  </a:cubicBezTo>
                  <a:cubicBezTo>
                    <a:pt x="8201" y="231105"/>
                    <a:pt x="0" y="220933"/>
                    <a:pt x="0" y="209320"/>
                  </a:cubicBezTo>
                  <a:cubicBezTo>
                    <a:pt x="0" y="159389"/>
                    <a:pt x="15536" y="166440"/>
                    <a:pt x="44067" y="132202"/>
                  </a:cubicBezTo>
                  <a:cubicBezTo>
                    <a:pt x="83455" y="84935"/>
                    <a:pt x="46487" y="109987"/>
                    <a:pt x="99151" y="66101"/>
                  </a:cubicBezTo>
                  <a:cubicBezTo>
                    <a:pt x="109323" y="57624"/>
                    <a:pt x="122030" y="52543"/>
                    <a:pt x="132202" y="44067"/>
                  </a:cubicBezTo>
                  <a:cubicBezTo>
                    <a:pt x="144171" y="34093"/>
                    <a:pt x="151318" y="17985"/>
                    <a:pt x="165253" y="11017"/>
                  </a:cubicBezTo>
                  <a:cubicBezTo>
                    <a:pt x="182001" y="2643"/>
                    <a:pt x="201976" y="3672"/>
                    <a:pt x="220337" y="0"/>
                  </a:cubicBezTo>
                  <a:cubicBezTo>
                    <a:pt x="260732" y="3672"/>
                    <a:pt x="302609" y="-428"/>
                    <a:pt x="341523" y="11017"/>
                  </a:cubicBezTo>
                  <a:cubicBezTo>
                    <a:pt x="366928" y="18489"/>
                    <a:pt x="407624" y="55084"/>
                    <a:pt x="407624" y="55084"/>
                  </a:cubicBezTo>
                  <a:cubicBezTo>
                    <a:pt x="486356" y="173183"/>
                    <a:pt x="363749" y="-6047"/>
                    <a:pt x="462708" y="121185"/>
                  </a:cubicBezTo>
                  <a:cubicBezTo>
                    <a:pt x="478966" y="142088"/>
                    <a:pt x="492087" y="165252"/>
                    <a:pt x="506776" y="187286"/>
                  </a:cubicBezTo>
                  <a:cubicBezTo>
                    <a:pt x="514121" y="198303"/>
                    <a:pt x="524622" y="207776"/>
                    <a:pt x="528809" y="220337"/>
                  </a:cubicBezTo>
                  <a:cubicBezTo>
                    <a:pt x="544013" y="265949"/>
                    <a:pt x="533384" y="243726"/>
                    <a:pt x="561860" y="286438"/>
                  </a:cubicBezTo>
                  <a:cubicBezTo>
                    <a:pt x="559757" y="313777"/>
                    <a:pt x="563607" y="415147"/>
                    <a:pt x="539826" y="462708"/>
                  </a:cubicBezTo>
                  <a:cubicBezTo>
                    <a:pt x="533904" y="474551"/>
                    <a:pt x="527155" y="486396"/>
                    <a:pt x="517792" y="495759"/>
                  </a:cubicBezTo>
                  <a:cubicBezTo>
                    <a:pt x="508430" y="505121"/>
                    <a:pt x="495759" y="510448"/>
                    <a:pt x="484742" y="517792"/>
                  </a:cubicBezTo>
                  <a:cubicBezTo>
                    <a:pt x="477397" y="528809"/>
                    <a:pt x="473047" y="542571"/>
                    <a:pt x="462708" y="550843"/>
                  </a:cubicBezTo>
                  <a:cubicBezTo>
                    <a:pt x="453640" y="558097"/>
                    <a:pt x="440045" y="556667"/>
                    <a:pt x="429658" y="561860"/>
                  </a:cubicBezTo>
                  <a:cubicBezTo>
                    <a:pt x="417815" y="567782"/>
                    <a:pt x="408450" y="577973"/>
                    <a:pt x="396607" y="583894"/>
                  </a:cubicBezTo>
                  <a:cubicBezTo>
                    <a:pt x="378994" y="592700"/>
                    <a:pt x="335966" y="601219"/>
                    <a:pt x="319489" y="605927"/>
                  </a:cubicBezTo>
                  <a:cubicBezTo>
                    <a:pt x="308323" y="609117"/>
                    <a:pt x="297455" y="613272"/>
                    <a:pt x="286438" y="616944"/>
                  </a:cubicBezTo>
                  <a:cubicBezTo>
                    <a:pt x="248592" y="609375"/>
                    <a:pt x="223576" y="605279"/>
                    <a:pt x="187286" y="594911"/>
                  </a:cubicBezTo>
                  <a:cubicBezTo>
                    <a:pt x="108227" y="572323"/>
                    <a:pt x="211168" y="595280"/>
                    <a:pt x="99151" y="572877"/>
                  </a:cubicBezTo>
                  <a:cubicBezTo>
                    <a:pt x="20452" y="520410"/>
                    <a:pt x="39473" y="554500"/>
                    <a:pt x="22033" y="484742"/>
                  </a:cubicBezTo>
                  <a:cubicBezTo>
                    <a:pt x="18361" y="448019"/>
                    <a:pt x="15329" y="411226"/>
                    <a:pt x="11017" y="374573"/>
                  </a:cubicBezTo>
                  <a:cubicBezTo>
                    <a:pt x="-1558" y="267682"/>
                    <a:pt x="22033" y="319489"/>
                    <a:pt x="22033" y="297455"/>
                  </a:cubicBezTo>
                  <a:close/>
                </a:path>
              </a:pathLst>
            </a:custGeom>
            <a:solidFill>
              <a:srgbClr val="05CB0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prstClr val="white"/>
                </a:solidFill>
                <a:latin typeface="Arial" panose="020B0604020202020204" pitchFamily="34" charset="0"/>
                <a:cs typeface="Arial" panose="020B0604020202020204" pitchFamily="34" charset="0"/>
              </a:endParaRPr>
            </a:p>
          </p:txBody>
        </p:sp>
        <p:sp>
          <p:nvSpPr>
            <p:cNvPr id="596" name="Forme libre 595"/>
            <p:cNvSpPr/>
            <p:nvPr/>
          </p:nvSpPr>
          <p:spPr>
            <a:xfrm rot="5400000">
              <a:off x="-1824418" y="3490472"/>
              <a:ext cx="479610" cy="314760"/>
            </a:xfrm>
            <a:custGeom>
              <a:avLst/>
              <a:gdLst>
                <a:gd name="connsiteX0" fmla="*/ 253388 w 1630497"/>
                <a:gd name="connsiteY0" fmla="*/ 308735 h 969747"/>
                <a:gd name="connsiteX1" fmla="*/ 352540 w 1630497"/>
                <a:gd name="connsiteY1" fmla="*/ 253650 h 969747"/>
                <a:gd name="connsiteX2" fmla="*/ 385591 w 1630497"/>
                <a:gd name="connsiteY2" fmla="*/ 242634 h 969747"/>
                <a:gd name="connsiteX3" fmla="*/ 451692 w 1630497"/>
                <a:gd name="connsiteY3" fmla="*/ 176532 h 969747"/>
                <a:gd name="connsiteX4" fmla="*/ 528810 w 1630497"/>
                <a:gd name="connsiteY4" fmla="*/ 132465 h 969747"/>
                <a:gd name="connsiteX5" fmla="*/ 561861 w 1630497"/>
                <a:gd name="connsiteY5" fmla="*/ 110431 h 969747"/>
                <a:gd name="connsiteX6" fmla="*/ 594911 w 1630497"/>
                <a:gd name="connsiteY6" fmla="*/ 99414 h 969747"/>
                <a:gd name="connsiteX7" fmla="*/ 694063 w 1630497"/>
                <a:gd name="connsiteY7" fmla="*/ 44330 h 969747"/>
                <a:gd name="connsiteX8" fmla="*/ 727114 w 1630497"/>
                <a:gd name="connsiteY8" fmla="*/ 11279 h 969747"/>
                <a:gd name="connsiteX9" fmla="*/ 837282 w 1630497"/>
                <a:gd name="connsiteY9" fmla="*/ 11279 h 969747"/>
                <a:gd name="connsiteX10" fmla="*/ 870333 w 1630497"/>
                <a:gd name="connsiteY10" fmla="*/ 33313 h 969747"/>
                <a:gd name="connsiteX11" fmla="*/ 969485 w 1630497"/>
                <a:gd name="connsiteY11" fmla="*/ 55347 h 969747"/>
                <a:gd name="connsiteX12" fmla="*/ 1002535 w 1630497"/>
                <a:gd name="connsiteY12" fmla="*/ 77381 h 969747"/>
                <a:gd name="connsiteX13" fmla="*/ 1068636 w 1630497"/>
                <a:gd name="connsiteY13" fmla="*/ 88397 h 969747"/>
                <a:gd name="connsiteX14" fmla="*/ 1123721 w 1630497"/>
                <a:gd name="connsiteY14" fmla="*/ 99414 h 969747"/>
                <a:gd name="connsiteX15" fmla="*/ 1156771 w 1630497"/>
                <a:gd name="connsiteY15" fmla="*/ 121448 h 969747"/>
                <a:gd name="connsiteX16" fmla="*/ 1233889 w 1630497"/>
                <a:gd name="connsiteY16" fmla="*/ 143482 h 969747"/>
                <a:gd name="connsiteX17" fmla="*/ 1277957 w 1630497"/>
                <a:gd name="connsiteY17" fmla="*/ 209583 h 969747"/>
                <a:gd name="connsiteX18" fmla="*/ 1299991 w 1630497"/>
                <a:gd name="connsiteY18" fmla="*/ 242634 h 969747"/>
                <a:gd name="connsiteX19" fmla="*/ 1333041 w 1630497"/>
                <a:gd name="connsiteY19" fmla="*/ 319752 h 969747"/>
                <a:gd name="connsiteX20" fmla="*/ 1344058 w 1630497"/>
                <a:gd name="connsiteY20" fmla="*/ 352802 h 969747"/>
                <a:gd name="connsiteX21" fmla="*/ 1344058 w 1630497"/>
                <a:gd name="connsiteY21" fmla="*/ 473988 h 969747"/>
                <a:gd name="connsiteX22" fmla="*/ 1410159 w 1630497"/>
                <a:gd name="connsiteY22" fmla="*/ 540089 h 969747"/>
                <a:gd name="connsiteX23" fmla="*/ 1476261 w 1630497"/>
                <a:gd name="connsiteY23" fmla="*/ 562123 h 969747"/>
                <a:gd name="connsiteX24" fmla="*/ 1553379 w 1630497"/>
                <a:gd name="connsiteY24" fmla="*/ 595173 h 969747"/>
                <a:gd name="connsiteX25" fmla="*/ 1586429 w 1630497"/>
                <a:gd name="connsiteY25" fmla="*/ 617207 h 969747"/>
                <a:gd name="connsiteX26" fmla="*/ 1630497 w 1630497"/>
                <a:gd name="connsiteY26" fmla="*/ 683308 h 969747"/>
                <a:gd name="connsiteX27" fmla="*/ 1597446 w 1630497"/>
                <a:gd name="connsiteY27" fmla="*/ 837544 h 969747"/>
                <a:gd name="connsiteX28" fmla="*/ 1575412 w 1630497"/>
                <a:gd name="connsiteY28" fmla="*/ 870595 h 969747"/>
                <a:gd name="connsiteX29" fmla="*/ 1542362 w 1630497"/>
                <a:gd name="connsiteY29" fmla="*/ 881612 h 969747"/>
                <a:gd name="connsiteX30" fmla="*/ 1520328 w 1630497"/>
                <a:gd name="connsiteY30" fmla="*/ 914662 h 969747"/>
                <a:gd name="connsiteX31" fmla="*/ 1476261 w 1630497"/>
                <a:gd name="connsiteY31" fmla="*/ 936696 h 969747"/>
                <a:gd name="connsiteX32" fmla="*/ 1410159 w 1630497"/>
                <a:gd name="connsiteY32" fmla="*/ 969747 h 969747"/>
                <a:gd name="connsiteX33" fmla="*/ 1167788 w 1630497"/>
                <a:gd name="connsiteY33" fmla="*/ 958730 h 969747"/>
                <a:gd name="connsiteX34" fmla="*/ 1068636 w 1630497"/>
                <a:gd name="connsiteY34" fmla="*/ 914662 h 969747"/>
                <a:gd name="connsiteX35" fmla="*/ 947451 w 1630497"/>
                <a:gd name="connsiteY35" fmla="*/ 892629 h 969747"/>
                <a:gd name="connsiteX36" fmla="*/ 859316 w 1630497"/>
                <a:gd name="connsiteY36" fmla="*/ 870595 h 969747"/>
                <a:gd name="connsiteX37" fmla="*/ 793215 w 1630497"/>
                <a:gd name="connsiteY37" fmla="*/ 826528 h 969747"/>
                <a:gd name="connsiteX38" fmla="*/ 738130 w 1630497"/>
                <a:gd name="connsiteY38" fmla="*/ 771443 h 969747"/>
                <a:gd name="connsiteX39" fmla="*/ 672029 w 1630497"/>
                <a:gd name="connsiteY39" fmla="*/ 716359 h 969747"/>
                <a:gd name="connsiteX40" fmla="*/ 99152 w 1630497"/>
                <a:gd name="connsiteY40" fmla="*/ 716359 h 969747"/>
                <a:gd name="connsiteX41" fmla="*/ 66102 w 1630497"/>
                <a:gd name="connsiteY41" fmla="*/ 672291 h 969747"/>
                <a:gd name="connsiteX42" fmla="*/ 0 w 1630497"/>
                <a:gd name="connsiteY42" fmla="*/ 606190 h 969747"/>
                <a:gd name="connsiteX43" fmla="*/ 11017 w 1630497"/>
                <a:gd name="connsiteY43" fmla="*/ 529072 h 969747"/>
                <a:gd name="connsiteX44" fmla="*/ 22034 w 1630497"/>
                <a:gd name="connsiteY44" fmla="*/ 496022 h 969747"/>
                <a:gd name="connsiteX45" fmla="*/ 55085 w 1630497"/>
                <a:gd name="connsiteY45" fmla="*/ 473988 h 969747"/>
                <a:gd name="connsiteX46" fmla="*/ 88135 w 1630497"/>
                <a:gd name="connsiteY46" fmla="*/ 440937 h 969747"/>
                <a:gd name="connsiteX47" fmla="*/ 187287 w 1630497"/>
                <a:gd name="connsiteY47" fmla="*/ 385853 h 969747"/>
                <a:gd name="connsiteX48" fmla="*/ 209321 w 1630497"/>
                <a:gd name="connsiteY48" fmla="*/ 352802 h 969747"/>
                <a:gd name="connsiteX49" fmla="*/ 242371 w 1630497"/>
                <a:gd name="connsiteY49" fmla="*/ 330769 h 969747"/>
                <a:gd name="connsiteX50" fmla="*/ 330506 w 1630497"/>
                <a:gd name="connsiteY50" fmla="*/ 264667 h 969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630497" h="969747">
                  <a:moveTo>
                    <a:pt x="253388" y="308735"/>
                  </a:moveTo>
                  <a:cubicBezTo>
                    <a:pt x="288202" y="287846"/>
                    <a:pt x="315668" y="269452"/>
                    <a:pt x="352540" y="253650"/>
                  </a:cubicBezTo>
                  <a:cubicBezTo>
                    <a:pt x="363214" y="249076"/>
                    <a:pt x="374574" y="246306"/>
                    <a:pt x="385591" y="242634"/>
                  </a:cubicBezTo>
                  <a:cubicBezTo>
                    <a:pt x="407625" y="220600"/>
                    <a:pt x="425765" y="193817"/>
                    <a:pt x="451692" y="176532"/>
                  </a:cubicBezTo>
                  <a:cubicBezTo>
                    <a:pt x="532217" y="122850"/>
                    <a:pt x="430962" y="188378"/>
                    <a:pt x="528810" y="132465"/>
                  </a:cubicBezTo>
                  <a:cubicBezTo>
                    <a:pt x="540306" y="125896"/>
                    <a:pt x="550018" y="116353"/>
                    <a:pt x="561861" y="110431"/>
                  </a:cubicBezTo>
                  <a:cubicBezTo>
                    <a:pt x="572248" y="105238"/>
                    <a:pt x="584760" y="105054"/>
                    <a:pt x="594911" y="99414"/>
                  </a:cubicBezTo>
                  <a:cubicBezTo>
                    <a:pt x="708554" y="36279"/>
                    <a:pt x="619278" y="69258"/>
                    <a:pt x="694063" y="44330"/>
                  </a:cubicBezTo>
                  <a:cubicBezTo>
                    <a:pt x="705080" y="33313"/>
                    <a:pt x="714150" y="19922"/>
                    <a:pt x="727114" y="11279"/>
                  </a:cubicBezTo>
                  <a:cubicBezTo>
                    <a:pt x="761046" y="-11343"/>
                    <a:pt x="801780" y="6207"/>
                    <a:pt x="837282" y="11279"/>
                  </a:cubicBezTo>
                  <a:cubicBezTo>
                    <a:pt x="848299" y="18624"/>
                    <a:pt x="858163" y="28097"/>
                    <a:pt x="870333" y="33313"/>
                  </a:cubicBezTo>
                  <a:cubicBezTo>
                    <a:pt x="883948" y="39148"/>
                    <a:pt x="959680" y="53386"/>
                    <a:pt x="969485" y="55347"/>
                  </a:cubicBezTo>
                  <a:cubicBezTo>
                    <a:pt x="980502" y="62692"/>
                    <a:pt x="989974" y="73194"/>
                    <a:pt x="1002535" y="77381"/>
                  </a:cubicBezTo>
                  <a:cubicBezTo>
                    <a:pt x="1023726" y="84445"/>
                    <a:pt x="1046659" y="84401"/>
                    <a:pt x="1068636" y="88397"/>
                  </a:cubicBezTo>
                  <a:cubicBezTo>
                    <a:pt x="1087059" y="91747"/>
                    <a:pt x="1105359" y="95742"/>
                    <a:pt x="1123721" y="99414"/>
                  </a:cubicBezTo>
                  <a:cubicBezTo>
                    <a:pt x="1134738" y="106759"/>
                    <a:pt x="1144928" y="115527"/>
                    <a:pt x="1156771" y="121448"/>
                  </a:cubicBezTo>
                  <a:cubicBezTo>
                    <a:pt x="1172575" y="129350"/>
                    <a:pt x="1219771" y="139952"/>
                    <a:pt x="1233889" y="143482"/>
                  </a:cubicBezTo>
                  <a:lnTo>
                    <a:pt x="1277957" y="209583"/>
                  </a:lnTo>
                  <a:cubicBezTo>
                    <a:pt x="1285302" y="220600"/>
                    <a:pt x="1295804" y="230073"/>
                    <a:pt x="1299991" y="242634"/>
                  </a:cubicBezTo>
                  <a:cubicBezTo>
                    <a:pt x="1325828" y="320142"/>
                    <a:pt x="1292201" y="224457"/>
                    <a:pt x="1333041" y="319752"/>
                  </a:cubicBezTo>
                  <a:cubicBezTo>
                    <a:pt x="1337615" y="330426"/>
                    <a:pt x="1340386" y="341785"/>
                    <a:pt x="1344058" y="352802"/>
                  </a:cubicBezTo>
                  <a:cubicBezTo>
                    <a:pt x="1336085" y="400637"/>
                    <a:pt x="1323528" y="427795"/>
                    <a:pt x="1344058" y="473988"/>
                  </a:cubicBezTo>
                  <a:cubicBezTo>
                    <a:pt x="1355991" y="500836"/>
                    <a:pt x="1382789" y="527924"/>
                    <a:pt x="1410159" y="540089"/>
                  </a:cubicBezTo>
                  <a:cubicBezTo>
                    <a:pt x="1431383" y="549522"/>
                    <a:pt x="1455487" y="551736"/>
                    <a:pt x="1476261" y="562123"/>
                  </a:cubicBezTo>
                  <a:cubicBezTo>
                    <a:pt x="1530715" y="589349"/>
                    <a:pt x="1504748" y="578963"/>
                    <a:pt x="1553379" y="595173"/>
                  </a:cubicBezTo>
                  <a:cubicBezTo>
                    <a:pt x="1564396" y="602518"/>
                    <a:pt x="1577710" y="607242"/>
                    <a:pt x="1586429" y="617207"/>
                  </a:cubicBezTo>
                  <a:cubicBezTo>
                    <a:pt x="1603867" y="637136"/>
                    <a:pt x="1630497" y="683308"/>
                    <a:pt x="1630497" y="683308"/>
                  </a:cubicBezTo>
                  <a:cubicBezTo>
                    <a:pt x="1625835" y="720602"/>
                    <a:pt x="1621597" y="801317"/>
                    <a:pt x="1597446" y="837544"/>
                  </a:cubicBezTo>
                  <a:cubicBezTo>
                    <a:pt x="1590101" y="848561"/>
                    <a:pt x="1585751" y="862323"/>
                    <a:pt x="1575412" y="870595"/>
                  </a:cubicBezTo>
                  <a:cubicBezTo>
                    <a:pt x="1566344" y="877849"/>
                    <a:pt x="1553379" y="877940"/>
                    <a:pt x="1542362" y="881612"/>
                  </a:cubicBezTo>
                  <a:cubicBezTo>
                    <a:pt x="1535017" y="892629"/>
                    <a:pt x="1530500" y="906186"/>
                    <a:pt x="1520328" y="914662"/>
                  </a:cubicBezTo>
                  <a:cubicBezTo>
                    <a:pt x="1507712" y="925176"/>
                    <a:pt x="1490520" y="928548"/>
                    <a:pt x="1476261" y="936696"/>
                  </a:cubicBezTo>
                  <a:cubicBezTo>
                    <a:pt x="1416464" y="970866"/>
                    <a:pt x="1470755" y="949548"/>
                    <a:pt x="1410159" y="969747"/>
                  </a:cubicBezTo>
                  <a:cubicBezTo>
                    <a:pt x="1329369" y="966075"/>
                    <a:pt x="1248202" y="967346"/>
                    <a:pt x="1167788" y="958730"/>
                  </a:cubicBezTo>
                  <a:cubicBezTo>
                    <a:pt x="1055511" y="946700"/>
                    <a:pt x="1140176" y="941489"/>
                    <a:pt x="1068636" y="914662"/>
                  </a:cubicBezTo>
                  <a:cubicBezTo>
                    <a:pt x="1054481" y="909354"/>
                    <a:pt x="957066" y="894689"/>
                    <a:pt x="947451" y="892629"/>
                  </a:cubicBezTo>
                  <a:cubicBezTo>
                    <a:pt x="917841" y="886284"/>
                    <a:pt x="859316" y="870595"/>
                    <a:pt x="859316" y="870595"/>
                  </a:cubicBezTo>
                  <a:cubicBezTo>
                    <a:pt x="837282" y="855906"/>
                    <a:pt x="807904" y="848562"/>
                    <a:pt x="793215" y="826528"/>
                  </a:cubicBezTo>
                  <a:cubicBezTo>
                    <a:pt x="752820" y="765935"/>
                    <a:pt x="793215" y="817347"/>
                    <a:pt x="738130" y="771443"/>
                  </a:cubicBezTo>
                  <a:cubicBezTo>
                    <a:pt x="653303" y="700754"/>
                    <a:pt x="754089" y="771066"/>
                    <a:pt x="672029" y="716359"/>
                  </a:cubicBezTo>
                  <a:cubicBezTo>
                    <a:pt x="593458" y="718894"/>
                    <a:pt x="213734" y="740231"/>
                    <a:pt x="99152" y="716359"/>
                  </a:cubicBezTo>
                  <a:cubicBezTo>
                    <a:pt x="81176" y="712614"/>
                    <a:pt x="78385" y="685939"/>
                    <a:pt x="66102" y="672291"/>
                  </a:cubicBezTo>
                  <a:cubicBezTo>
                    <a:pt x="45257" y="649130"/>
                    <a:pt x="0" y="606190"/>
                    <a:pt x="0" y="606190"/>
                  </a:cubicBezTo>
                  <a:cubicBezTo>
                    <a:pt x="3672" y="580484"/>
                    <a:pt x="5924" y="554535"/>
                    <a:pt x="11017" y="529072"/>
                  </a:cubicBezTo>
                  <a:cubicBezTo>
                    <a:pt x="13294" y="517685"/>
                    <a:pt x="14780" y="505090"/>
                    <a:pt x="22034" y="496022"/>
                  </a:cubicBezTo>
                  <a:cubicBezTo>
                    <a:pt x="30306" y="485683"/>
                    <a:pt x="44913" y="482465"/>
                    <a:pt x="55085" y="473988"/>
                  </a:cubicBezTo>
                  <a:cubicBezTo>
                    <a:pt x="67054" y="464014"/>
                    <a:pt x="75837" y="450502"/>
                    <a:pt x="88135" y="440937"/>
                  </a:cubicBezTo>
                  <a:cubicBezTo>
                    <a:pt x="144956" y="396742"/>
                    <a:pt x="137421" y="402475"/>
                    <a:pt x="187287" y="385853"/>
                  </a:cubicBezTo>
                  <a:cubicBezTo>
                    <a:pt x="194632" y="374836"/>
                    <a:pt x="199958" y="362165"/>
                    <a:pt x="209321" y="352802"/>
                  </a:cubicBezTo>
                  <a:cubicBezTo>
                    <a:pt x="218683" y="343440"/>
                    <a:pt x="235354" y="341997"/>
                    <a:pt x="242371" y="330769"/>
                  </a:cubicBezTo>
                  <a:cubicBezTo>
                    <a:pt x="296749" y="243764"/>
                    <a:pt x="217106" y="264667"/>
                    <a:pt x="330506" y="264667"/>
                  </a:cubicBezTo>
                </a:path>
              </a:pathLst>
            </a:cu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prstClr val="white"/>
                </a:solidFill>
                <a:latin typeface="Arial" panose="020B0604020202020204" pitchFamily="34" charset="0"/>
                <a:cs typeface="Arial" panose="020B0604020202020204" pitchFamily="34" charset="0"/>
              </a:endParaRPr>
            </a:p>
          </p:txBody>
        </p:sp>
        <p:sp>
          <p:nvSpPr>
            <p:cNvPr id="597" name="ZoneTexte 596"/>
            <p:cNvSpPr txBox="1"/>
            <p:nvPr/>
          </p:nvSpPr>
          <p:spPr>
            <a:xfrm>
              <a:off x="-2008399" y="1256075"/>
              <a:ext cx="589835" cy="199208"/>
            </a:xfrm>
            <a:prstGeom prst="rect">
              <a:avLst/>
            </a:prstGeom>
            <a:noFill/>
          </p:spPr>
          <p:txBody>
            <a:bodyPr wrap="none" rtlCol="0">
              <a:spAutoFit/>
            </a:bodyPr>
            <a:lstStyle/>
            <a:p>
              <a:r>
                <a:rPr lang="en-US" sz="1400" b="1" dirty="0">
                  <a:solidFill>
                    <a:prstClr val="black"/>
                  </a:solidFill>
                  <a:latin typeface="Arial" panose="020B0604020202020204" pitchFamily="34" charset="0"/>
                  <a:cs typeface="Arial" panose="020B0604020202020204" pitchFamily="34" charset="0"/>
                </a:rPr>
                <a:t>N-Term</a:t>
              </a:r>
            </a:p>
          </p:txBody>
        </p:sp>
        <p:sp>
          <p:nvSpPr>
            <p:cNvPr id="598" name="ZoneTexte 597"/>
            <p:cNvSpPr txBox="1"/>
            <p:nvPr/>
          </p:nvSpPr>
          <p:spPr>
            <a:xfrm>
              <a:off x="-1998279" y="3985653"/>
              <a:ext cx="589835" cy="199208"/>
            </a:xfrm>
            <a:prstGeom prst="rect">
              <a:avLst/>
            </a:prstGeom>
            <a:noFill/>
          </p:spPr>
          <p:txBody>
            <a:bodyPr wrap="none" rtlCol="0">
              <a:spAutoFit/>
            </a:bodyPr>
            <a:lstStyle/>
            <a:p>
              <a:r>
                <a:rPr lang="fr-FR" sz="1400" b="1" dirty="0">
                  <a:solidFill>
                    <a:prstClr val="black"/>
                  </a:solidFill>
                  <a:latin typeface="Arial" panose="020B0604020202020204" pitchFamily="34" charset="0"/>
                  <a:cs typeface="Arial" panose="020B0604020202020204" pitchFamily="34" charset="0"/>
                </a:rPr>
                <a:t>C-</a:t>
              </a:r>
              <a:r>
                <a:rPr lang="fr-FR" sz="1400" b="1" dirty="0" err="1">
                  <a:solidFill>
                    <a:prstClr val="black"/>
                  </a:solidFill>
                  <a:latin typeface="Arial" panose="020B0604020202020204" pitchFamily="34" charset="0"/>
                  <a:cs typeface="Arial" panose="020B0604020202020204" pitchFamily="34" charset="0"/>
                </a:rPr>
                <a:t>Term</a:t>
              </a:r>
              <a:endParaRPr lang="en-US" sz="1400" b="1" dirty="0">
                <a:solidFill>
                  <a:prstClr val="black"/>
                </a:solidFill>
                <a:latin typeface="Arial" panose="020B0604020202020204" pitchFamily="34" charset="0"/>
                <a:cs typeface="Arial" panose="020B0604020202020204" pitchFamily="34" charset="0"/>
              </a:endParaRPr>
            </a:p>
          </p:txBody>
        </p:sp>
        <p:sp>
          <p:nvSpPr>
            <p:cNvPr id="599" name="Forme libre 598"/>
            <p:cNvSpPr/>
            <p:nvPr/>
          </p:nvSpPr>
          <p:spPr>
            <a:xfrm rot="5400000">
              <a:off x="-1683326" y="2975718"/>
              <a:ext cx="198241" cy="83652"/>
            </a:xfrm>
            <a:custGeom>
              <a:avLst/>
              <a:gdLst>
                <a:gd name="connsiteX0" fmla="*/ 1752 w 376325"/>
                <a:gd name="connsiteY0" fmla="*/ 110169 h 308473"/>
                <a:gd name="connsiteX1" fmla="*/ 67853 w 376325"/>
                <a:gd name="connsiteY1" fmla="*/ 99152 h 308473"/>
                <a:gd name="connsiteX2" fmla="*/ 144971 w 376325"/>
                <a:gd name="connsiteY2" fmla="*/ 88135 h 308473"/>
                <a:gd name="connsiteX3" fmla="*/ 222089 w 376325"/>
                <a:gd name="connsiteY3" fmla="*/ 66102 h 308473"/>
                <a:gd name="connsiteX4" fmla="*/ 255140 w 376325"/>
                <a:gd name="connsiteY4" fmla="*/ 44068 h 308473"/>
                <a:gd name="connsiteX5" fmla="*/ 299207 w 376325"/>
                <a:gd name="connsiteY5" fmla="*/ 11017 h 308473"/>
                <a:gd name="connsiteX6" fmla="*/ 332258 w 376325"/>
                <a:gd name="connsiteY6" fmla="*/ 0 h 308473"/>
                <a:gd name="connsiteX7" fmla="*/ 354291 w 376325"/>
                <a:gd name="connsiteY7" fmla="*/ 33051 h 308473"/>
                <a:gd name="connsiteX8" fmla="*/ 376325 w 376325"/>
                <a:gd name="connsiteY8" fmla="*/ 154236 h 308473"/>
                <a:gd name="connsiteX9" fmla="*/ 189038 w 376325"/>
                <a:gd name="connsiteY9" fmla="*/ 264405 h 308473"/>
                <a:gd name="connsiteX10" fmla="*/ 89887 w 376325"/>
                <a:gd name="connsiteY10" fmla="*/ 297456 h 308473"/>
                <a:gd name="connsiteX11" fmla="*/ 56836 w 376325"/>
                <a:gd name="connsiteY11" fmla="*/ 308473 h 308473"/>
                <a:gd name="connsiteX12" fmla="*/ 23785 w 376325"/>
                <a:gd name="connsiteY12" fmla="*/ 297456 h 308473"/>
                <a:gd name="connsiteX13" fmla="*/ 1752 w 376325"/>
                <a:gd name="connsiteY13" fmla="*/ 110169 h 308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6325" h="308473">
                  <a:moveTo>
                    <a:pt x="1752" y="110169"/>
                  </a:moveTo>
                  <a:cubicBezTo>
                    <a:pt x="9097" y="77118"/>
                    <a:pt x="45775" y="102549"/>
                    <a:pt x="67853" y="99152"/>
                  </a:cubicBezTo>
                  <a:cubicBezTo>
                    <a:pt x="93518" y="95203"/>
                    <a:pt x="119423" y="92780"/>
                    <a:pt x="144971" y="88135"/>
                  </a:cubicBezTo>
                  <a:cubicBezTo>
                    <a:pt x="175398" y="82603"/>
                    <a:pt x="193776" y="75539"/>
                    <a:pt x="222089" y="66102"/>
                  </a:cubicBezTo>
                  <a:cubicBezTo>
                    <a:pt x="233106" y="58757"/>
                    <a:pt x="244366" y="51764"/>
                    <a:pt x="255140" y="44068"/>
                  </a:cubicBezTo>
                  <a:cubicBezTo>
                    <a:pt x="270081" y="33396"/>
                    <a:pt x="283265" y="20127"/>
                    <a:pt x="299207" y="11017"/>
                  </a:cubicBezTo>
                  <a:cubicBezTo>
                    <a:pt x="309290" y="5255"/>
                    <a:pt x="321241" y="3672"/>
                    <a:pt x="332258" y="0"/>
                  </a:cubicBezTo>
                  <a:cubicBezTo>
                    <a:pt x="339602" y="11017"/>
                    <a:pt x="348370" y="21208"/>
                    <a:pt x="354291" y="33051"/>
                  </a:cubicBezTo>
                  <a:cubicBezTo>
                    <a:pt x="371274" y="67018"/>
                    <a:pt x="372527" y="123851"/>
                    <a:pt x="376325" y="154236"/>
                  </a:cubicBezTo>
                  <a:cubicBezTo>
                    <a:pt x="357821" y="320773"/>
                    <a:pt x="400243" y="235604"/>
                    <a:pt x="189038" y="264405"/>
                  </a:cubicBezTo>
                  <a:cubicBezTo>
                    <a:pt x="189035" y="264405"/>
                    <a:pt x="106414" y="291947"/>
                    <a:pt x="89887" y="297456"/>
                  </a:cubicBezTo>
                  <a:lnTo>
                    <a:pt x="56836" y="308473"/>
                  </a:lnTo>
                  <a:cubicBezTo>
                    <a:pt x="45819" y="304801"/>
                    <a:pt x="27457" y="308473"/>
                    <a:pt x="23785" y="297456"/>
                  </a:cubicBezTo>
                  <a:cubicBezTo>
                    <a:pt x="11772" y="261415"/>
                    <a:pt x="-5593" y="143220"/>
                    <a:pt x="1752" y="110169"/>
                  </a:cubicBezTo>
                  <a:close/>
                </a:path>
              </a:pathLst>
            </a:custGeom>
            <a:solidFill>
              <a:srgbClr val="FF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prstClr val="white"/>
                </a:solidFill>
                <a:latin typeface="Arial" panose="020B0604020202020204" pitchFamily="34" charset="0"/>
                <a:cs typeface="Arial" panose="020B0604020202020204" pitchFamily="34" charset="0"/>
              </a:endParaRPr>
            </a:p>
          </p:txBody>
        </p:sp>
        <p:sp>
          <p:nvSpPr>
            <p:cNvPr id="600" name="Parenthèse ouvrante 599"/>
            <p:cNvSpPr/>
            <p:nvPr/>
          </p:nvSpPr>
          <p:spPr>
            <a:xfrm rot="10800000" flipH="1">
              <a:off x="-1972014" y="1554739"/>
              <a:ext cx="75967" cy="302706"/>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solidFill>
                  <a:prstClr val="black"/>
                </a:solidFill>
                <a:latin typeface="Arial" panose="020B0604020202020204" pitchFamily="34" charset="0"/>
                <a:cs typeface="Arial" panose="020B0604020202020204" pitchFamily="34" charset="0"/>
              </a:endParaRPr>
            </a:p>
          </p:txBody>
        </p:sp>
        <p:sp>
          <p:nvSpPr>
            <p:cNvPr id="601" name="Parenthèse ouvrante 600"/>
            <p:cNvSpPr/>
            <p:nvPr/>
          </p:nvSpPr>
          <p:spPr>
            <a:xfrm rot="10800000" flipH="1">
              <a:off x="-1972014" y="2093910"/>
              <a:ext cx="105850" cy="661050"/>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solidFill>
                  <a:prstClr val="black"/>
                </a:solidFill>
                <a:latin typeface="Arial" panose="020B0604020202020204" pitchFamily="34" charset="0"/>
                <a:cs typeface="Arial" panose="020B0604020202020204" pitchFamily="34" charset="0"/>
              </a:endParaRPr>
            </a:p>
          </p:txBody>
        </p:sp>
        <p:sp>
          <p:nvSpPr>
            <p:cNvPr id="602" name="Parenthèse ouvrante 601"/>
            <p:cNvSpPr/>
            <p:nvPr/>
          </p:nvSpPr>
          <p:spPr>
            <a:xfrm rot="10800000" flipH="1">
              <a:off x="-1972015" y="2949349"/>
              <a:ext cx="77811" cy="168988"/>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solidFill>
                  <a:prstClr val="black"/>
                </a:solidFill>
                <a:latin typeface="Arial" panose="020B0604020202020204" pitchFamily="34" charset="0"/>
                <a:cs typeface="Arial" panose="020B0604020202020204" pitchFamily="34" charset="0"/>
              </a:endParaRPr>
            </a:p>
          </p:txBody>
        </p:sp>
        <p:sp>
          <p:nvSpPr>
            <p:cNvPr id="603" name="Parenthèse ouvrante 602"/>
            <p:cNvSpPr/>
            <p:nvPr/>
          </p:nvSpPr>
          <p:spPr>
            <a:xfrm rot="10800000" flipH="1">
              <a:off x="-1972015" y="3175377"/>
              <a:ext cx="77811" cy="168988"/>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solidFill>
                  <a:prstClr val="black"/>
                </a:solidFill>
                <a:latin typeface="Arial" panose="020B0604020202020204" pitchFamily="34" charset="0"/>
                <a:cs typeface="Arial" panose="020B0604020202020204" pitchFamily="34" charset="0"/>
              </a:endParaRPr>
            </a:p>
          </p:txBody>
        </p:sp>
        <p:sp>
          <p:nvSpPr>
            <p:cNvPr id="604" name="Parenthèse ouvrante 603"/>
            <p:cNvSpPr/>
            <p:nvPr/>
          </p:nvSpPr>
          <p:spPr>
            <a:xfrm rot="10800000" flipH="1">
              <a:off x="-1972015" y="3458766"/>
              <a:ext cx="119867" cy="422720"/>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solidFill>
                  <a:prstClr val="black"/>
                </a:solidFill>
                <a:latin typeface="Arial" panose="020B0604020202020204" pitchFamily="34" charset="0"/>
                <a:cs typeface="Arial" panose="020B0604020202020204" pitchFamily="34" charset="0"/>
              </a:endParaRPr>
            </a:p>
          </p:txBody>
        </p:sp>
        <p:sp>
          <p:nvSpPr>
            <p:cNvPr id="605" name="Text Box 103"/>
            <p:cNvSpPr txBox="1">
              <a:spLocks noChangeArrowheads="1"/>
            </p:cNvSpPr>
            <p:nvPr/>
          </p:nvSpPr>
          <p:spPr bwMode="auto">
            <a:xfrm>
              <a:off x="-1845314" y="4259087"/>
              <a:ext cx="320645" cy="199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None/>
              </a:pPr>
              <a:r>
                <a:rPr lang="fr-FR" altLang="fr-FR" sz="1400" b="1" dirty="0">
                  <a:solidFill>
                    <a:srgbClr val="000000"/>
                  </a:solidFill>
                  <a:latin typeface="Arial" panose="020B0604020202020204" pitchFamily="34" charset="0"/>
                  <a:cs typeface="Arial" panose="020B0604020202020204" pitchFamily="34" charset="0"/>
                </a:rPr>
                <a:t>ER</a:t>
              </a:r>
            </a:p>
          </p:txBody>
        </p:sp>
        <p:sp>
          <p:nvSpPr>
            <p:cNvPr id="606" name="Parenthèse ouvrante 605"/>
            <p:cNvSpPr/>
            <p:nvPr/>
          </p:nvSpPr>
          <p:spPr>
            <a:xfrm rot="16200000">
              <a:off x="-1714965" y="3868994"/>
              <a:ext cx="111656" cy="651602"/>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solidFill>
                  <a:prstClr val="black"/>
                </a:solidFill>
                <a:latin typeface="Arial" panose="020B0604020202020204" pitchFamily="34" charset="0"/>
                <a:cs typeface="Arial" panose="020B0604020202020204" pitchFamily="34" charset="0"/>
              </a:endParaRPr>
            </a:p>
          </p:txBody>
        </p:sp>
      </p:grpSp>
      <p:sp>
        <p:nvSpPr>
          <p:cNvPr id="607" name="ZoneTexte 606"/>
          <p:cNvSpPr txBox="1"/>
          <p:nvPr/>
        </p:nvSpPr>
        <p:spPr>
          <a:xfrm>
            <a:off x="24505183" y="4617752"/>
            <a:ext cx="5884625" cy="523220"/>
          </a:xfrm>
          <a:prstGeom prst="rect">
            <a:avLst/>
          </a:prstGeom>
          <a:noFill/>
          <a:ln w="9525">
            <a:noFill/>
            <a:miter lim="800000"/>
            <a:headEnd/>
            <a:tailEnd/>
          </a:ln>
        </p:spPr>
        <p:txBody>
          <a:bodyPr wrap="square">
            <a:spAutoFit/>
          </a:bodyPr>
          <a:lstStyle>
            <a:defPPr>
              <a:defRPr lang="en-US"/>
            </a:defPPr>
            <a:lvl1pPr algn="ctr">
              <a:defRPr sz="2800" b="1">
                <a:effectLst/>
                <a:latin typeface="Arial" pitchFamily="34" charset="0"/>
                <a:cs typeface="Arial" pitchFamily="34" charset="0"/>
              </a:defRPr>
            </a:lvl1pPr>
          </a:lstStyle>
          <a:p>
            <a:r>
              <a:rPr lang="en-US" dirty="0">
                <a:solidFill>
                  <a:srgbClr val="C00000"/>
                </a:solidFill>
              </a:rPr>
              <a:t>Kinetic of GluA1 externalization</a:t>
            </a:r>
          </a:p>
        </p:txBody>
      </p:sp>
      <p:grpSp>
        <p:nvGrpSpPr>
          <p:cNvPr id="608" name="Groupe 607"/>
          <p:cNvGrpSpPr/>
          <p:nvPr/>
        </p:nvGrpSpPr>
        <p:grpSpPr>
          <a:xfrm>
            <a:off x="24565239" y="5445935"/>
            <a:ext cx="5024174" cy="3559257"/>
            <a:chOff x="784673" y="15995960"/>
            <a:chExt cx="4072154" cy="3155945"/>
          </a:xfrm>
        </p:grpSpPr>
        <p:pic>
          <p:nvPicPr>
            <p:cNvPr id="609" name="Picture 33"/>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941859" y="15995960"/>
              <a:ext cx="1940021" cy="1543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0" name="Picture 34"/>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2894581" y="15995960"/>
              <a:ext cx="1930722" cy="1543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1" name="Picture 40"/>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921220" y="17608858"/>
              <a:ext cx="1960660" cy="1543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2" name="Picture 51"/>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2894580" y="17608858"/>
              <a:ext cx="1962247" cy="1543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3" name="ZoneTexte 612"/>
            <p:cNvSpPr txBox="1"/>
            <p:nvPr/>
          </p:nvSpPr>
          <p:spPr>
            <a:xfrm>
              <a:off x="2800897" y="18903357"/>
              <a:ext cx="531882" cy="231966"/>
            </a:xfrm>
            <a:prstGeom prst="rect">
              <a:avLst/>
            </a:prstGeom>
            <a:noFill/>
          </p:spPr>
          <p:txBody>
            <a:bodyPr wrap="square" rtlCol="0">
              <a:spAutoFit/>
            </a:bodyPr>
            <a:lstStyle/>
            <a:p>
              <a:pPr algn="ctr"/>
              <a:r>
                <a:rPr lang="en-US" sz="1100" b="1" dirty="0">
                  <a:solidFill>
                    <a:schemeClr val="bg1"/>
                  </a:solidFill>
                  <a:latin typeface="Arial" panose="020B0604020202020204" pitchFamily="34" charset="0"/>
                  <a:cs typeface="Arial" panose="020B0604020202020204" pitchFamily="34" charset="0"/>
                </a:rPr>
                <a:t>120’</a:t>
              </a:r>
            </a:p>
          </p:txBody>
        </p:sp>
        <p:sp>
          <p:nvSpPr>
            <p:cNvPr id="614" name="ZoneTexte 613"/>
            <p:cNvSpPr txBox="1"/>
            <p:nvPr/>
          </p:nvSpPr>
          <p:spPr>
            <a:xfrm>
              <a:off x="784673" y="18903356"/>
              <a:ext cx="531882" cy="231966"/>
            </a:xfrm>
            <a:prstGeom prst="rect">
              <a:avLst/>
            </a:prstGeom>
            <a:noFill/>
          </p:spPr>
          <p:txBody>
            <a:bodyPr wrap="square" rtlCol="0">
              <a:spAutoFit/>
            </a:bodyPr>
            <a:lstStyle/>
            <a:p>
              <a:pPr algn="ctr"/>
              <a:r>
                <a:rPr lang="en-US" sz="1100" b="1" dirty="0">
                  <a:solidFill>
                    <a:schemeClr val="bg1"/>
                  </a:solidFill>
                  <a:latin typeface="Arial" panose="020B0604020202020204" pitchFamily="34" charset="0"/>
                  <a:cs typeface="Arial" panose="020B0604020202020204" pitchFamily="34" charset="0"/>
                </a:rPr>
                <a:t>90’</a:t>
              </a:r>
            </a:p>
          </p:txBody>
        </p:sp>
        <p:sp>
          <p:nvSpPr>
            <p:cNvPr id="615" name="ZoneTexte 614"/>
            <p:cNvSpPr txBox="1"/>
            <p:nvPr/>
          </p:nvSpPr>
          <p:spPr>
            <a:xfrm>
              <a:off x="800714" y="17313069"/>
              <a:ext cx="531882" cy="231966"/>
            </a:xfrm>
            <a:prstGeom prst="rect">
              <a:avLst/>
            </a:prstGeom>
            <a:noFill/>
          </p:spPr>
          <p:txBody>
            <a:bodyPr wrap="square" rtlCol="0">
              <a:spAutoFit/>
            </a:bodyPr>
            <a:lstStyle/>
            <a:p>
              <a:pPr algn="ctr"/>
              <a:r>
                <a:rPr lang="en-US" sz="1100" b="1" dirty="0">
                  <a:solidFill>
                    <a:schemeClr val="bg1"/>
                  </a:solidFill>
                  <a:latin typeface="Arial" panose="020B0604020202020204" pitchFamily="34" charset="0"/>
                  <a:cs typeface="Arial" panose="020B0604020202020204" pitchFamily="34" charset="0"/>
                </a:rPr>
                <a:t>30’</a:t>
              </a:r>
            </a:p>
          </p:txBody>
        </p:sp>
        <p:sp>
          <p:nvSpPr>
            <p:cNvPr id="616" name="ZoneTexte 615"/>
            <p:cNvSpPr txBox="1"/>
            <p:nvPr/>
          </p:nvSpPr>
          <p:spPr>
            <a:xfrm>
              <a:off x="2800897" y="17313069"/>
              <a:ext cx="531882" cy="231966"/>
            </a:xfrm>
            <a:prstGeom prst="rect">
              <a:avLst/>
            </a:prstGeom>
            <a:noFill/>
          </p:spPr>
          <p:txBody>
            <a:bodyPr wrap="square" rtlCol="0">
              <a:spAutoFit/>
            </a:bodyPr>
            <a:lstStyle/>
            <a:p>
              <a:pPr algn="ctr"/>
              <a:r>
                <a:rPr lang="en-US" sz="1100" b="1" dirty="0">
                  <a:solidFill>
                    <a:schemeClr val="bg1"/>
                  </a:solidFill>
                  <a:latin typeface="Arial" panose="020B0604020202020204" pitchFamily="34" charset="0"/>
                  <a:cs typeface="Arial" panose="020B0604020202020204" pitchFamily="34" charset="0"/>
                </a:rPr>
                <a:t>60’</a:t>
              </a:r>
            </a:p>
          </p:txBody>
        </p:sp>
      </p:grpSp>
      <p:sp>
        <p:nvSpPr>
          <p:cNvPr id="148" name="ZoneTexte 147"/>
          <p:cNvSpPr txBox="1"/>
          <p:nvPr/>
        </p:nvSpPr>
        <p:spPr>
          <a:xfrm>
            <a:off x="4216708" y="20169848"/>
            <a:ext cx="1927349" cy="328065"/>
          </a:xfrm>
          <a:prstGeom prst="rect">
            <a:avLst/>
          </a:prstGeom>
          <a:noFill/>
        </p:spPr>
        <p:txBody>
          <a:bodyPr wrap="square" lIns="81052" tIns="40526" rIns="81052" bIns="40526" rtlCol="0">
            <a:spAutoFit/>
          </a:bodyPr>
          <a:lstStyle/>
          <a:p>
            <a:pPr marL="253288" indent="-253288" algn="ctr">
              <a:buFont typeface="Wingdings" panose="05000000000000000000" pitchFamily="2" charset="2"/>
              <a:buChar char="v"/>
            </a:pPr>
            <a:r>
              <a:rPr lang="en-US" b="1" dirty="0">
                <a:latin typeface="Arial" pitchFamily="34" charset="0"/>
                <a:cs typeface="Arial" pitchFamily="34" charset="0"/>
              </a:rPr>
              <a:t>Vesicle density</a:t>
            </a:r>
          </a:p>
        </p:txBody>
      </p:sp>
      <p:grpSp>
        <p:nvGrpSpPr>
          <p:cNvPr id="19" name="Groupe 18"/>
          <p:cNvGrpSpPr/>
          <p:nvPr/>
        </p:nvGrpSpPr>
        <p:grpSpPr>
          <a:xfrm>
            <a:off x="4210466" y="20471634"/>
            <a:ext cx="2732748" cy="2209068"/>
            <a:chOff x="381393" y="18639874"/>
            <a:chExt cx="2732748" cy="2209067"/>
          </a:xfrm>
        </p:grpSpPr>
        <p:pic>
          <p:nvPicPr>
            <p:cNvPr id="1028" name="Picture 4"/>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766227" y="18639874"/>
              <a:ext cx="2347914" cy="2071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9" name="Text Box 99"/>
            <p:cNvSpPr txBox="1">
              <a:spLocks noChangeArrowheads="1"/>
            </p:cNvSpPr>
            <p:nvPr/>
          </p:nvSpPr>
          <p:spPr bwMode="auto">
            <a:xfrm rot="16200000">
              <a:off x="-396889" y="19433324"/>
              <a:ext cx="1818174"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fr-FR" sz="1100" b="1" dirty="0" err="1">
                  <a:solidFill>
                    <a:srgbClr val="000000"/>
                  </a:solidFill>
                  <a:latin typeface="Arial" panose="020B0604020202020204" pitchFamily="34" charset="0"/>
                  <a:cs typeface="Arial" panose="020B0604020202020204" pitchFamily="34" charset="0"/>
                </a:rPr>
                <a:t>Ves</a:t>
              </a:r>
              <a:r>
                <a:rPr lang="en-US" altLang="fr-FR" sz="1100" b="1" dirty="0">
                  <a:solidFill>
                    <a:srgbClr val="000000"/>
                  </a:solidFill>
                  <a:latin typeface="Arial" panose="020B0604020202020204" pitchFamily="34" charset="0"/>
                  <a:cs typeface="Arial" panose="020B0604020202020204" pitchFamily="34" charset="0"/>
                </a:rPr>
                <a:t> / 20 µm</a:t>
              </a:r>
              <a:r>
                <a:rPr lang="en-US" altLang="fr-FR" sz="1100" b="1" baseline="30000" dirty="0">
                  <a:solidFill>
                    <a:srgbClr val="000000"/>
                  </a:solidFill>
                  <a:latin typeface="Arial" panose="020B0604020202020204" pitchFamily="34" charset="0"/>
                  <a:cs typeface="Arial" panose="020B0604020202020204" pitchFamily="34" charset="0"/>
                </a:rPr>
                <a:t>2</a:t>
              </a:r>
              <a:r>
                <a:rPr lang="en-US" altLang="fr-FR" sz="1100" b="1" dirty="0">
                  <a:solidFill>
                    <a:srgbClr val="000000"/>
                  </a:solidFill>
                  <a:latin typeface="Arial" panose="020B0604020202020204" pitchFamily="34" charset="0"/>
                  <a:cs typeface="Arial" panose="020B0604020202020204" pitchFamily="34" charset="0"/>
                </a:rPr>
                <a:t> / min</a:t>
              </a:r>
            </a:p>
          </p:txBody>
        </p:sp>
        <p:sp>
          <p:nvSpPr>
            <p:cNvPr id="720" name="Rectangle 415"/>
            <p:cNvSpPr>
              <a:spLocks noChangeArrowheads="1"/>
            </p:cNvSpPr>
            <p:nvPr/>
          </p:nvSpPr>
          <p:spPr bwMode="auto">
            <a:xfrm>
              <a:off x="1487953" y="20664275"/>
              <a:ext cx="94897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fr-FR" sz="1200" b="1" dirty="0">
                  <a:solidFill>
                    <a:srgbClr val="000000"/>
                  </a:solidFill>
                  <a:latin typeface="Arial" panose="020B0604020202020204" pitchFamily="34" charset="0"/>
                  <a:cs typeface="Arial" panose="020B0604020202020204" pitchFamily="34" charset="0"/>
                </a:rPr>
                <a:t>GluA1, Basal</a:t>
              </a:r>
              <a:endParaRPr lang="en-US" altLang="fr-FR" sz="1200" dirty="0">
                <a:latin typeface="Arial" panose="020B0604020202020204" pitchFamily="34" charset="0"/>
                <a:cs typeface="Arial" panose="020B0604020202020204" pitchFamily="34" charset="0"/>
              </a:endParaRPr>
            </a:p>
          </p:txBody>
        </p:sp>
        <p:sp>
          <p:nvSpPr>
            <p:cNvPr id="722" name="ZoneTexte 101"/>
            <p:cNvSpPr txBox="1">
              <a:spLocks noChangeArrowheads="1"/>
            </p:cNvSpPr>
            <p:nvPr/>
          </p:nvSpPr>
          <p:spPr bwMode="auto">
            <a:xfrm>
              <a:off x="437493" y="19987705"/>
              <a:ext cx="57649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5</a:t>
              </a:r>
            </a:p>
          </p:txBody>
        </p:sp>
        <p:sp>
          <p:nvSpPr>
            <p:cNvPr id="723" name="ZoneTexte 101"/>
            <p:cNvSpPr txBox="1">
              <a:spLocks noChangeArrowheads="1"/>
            </p:cNvSpPr>
            <p:nvPr/>
          </p:nvSpPr>
          <p:spPr bwMode="auto">
            <a:xfrm>
              <a:off x="437493" y="19577619"/>
              <a:ext cx="57649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10</a:t>
              </a:r>
            </a:p>
          </p:txBody>
        </p:sp>
        <p:sp>
          <p:nvSpPr>
            <p:cNvPr id="724" name="ZoneTexte 101"/>
            <p:cNvSpPr txBox="1">
              <a:spLocks noChangeArrowheads="1"/>
            </p:cNvSpPr>
            <p:nvPr/>
          </p:nvSpPr>
          <p:spPr bwMode="auto">
            <a:xfrm>
              <a:off x="437493" y="19160821"/>
              <a:ext cx="57649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15</a:t>
              </a:r>
            </a:p>
          </p:txBody>
        </p:sp>
        <p:sp>
          <p:nvSpPr>
            <p:cNvPr id="725" name="ZoneTexte 101"/>
            <p:cNvSpPr txBox="1">
              <a:spLocks noChangeArrowheads="1"/>
            </p:cNvSpPr>
            <p:nvPr/>
          </p:nvSpPr>
          <p:spPr bwMode="auto">
            <a:xfrm>
              <a:off x="437493" y="18740510"/>
              <a:ext cx="57649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20</a:t>
              </a:r>
            </a:p>
          </p:txBody>
        </p:sp>
      </p:grpSp>
      <p:sp>
        <p:nvSpPr>
          <p:cNvPr id="137" name="ZoneTexte 136"/>
          <p:cNvSpPr txBox="1"/>
          <p:nvPr/>
        </p:nvSpPr>
        <p:spPr>
          <a:xfrm>
            <a:off x="4216708" y="22814268"/>
            <a:ext cx="1812415" cy="328065"/>
          </a:xfrm>
          <a:prstGeom prst="rect">
            <a:avLst/>
          </a:prstGeom>
          <a:noFill/>
        </p:spPr>
        <p:txBody>
          <a:bodyPr wrap="square" lIns="81052" tIns="40526" rIns="81052" bIns="40526" rtlCol="0">
            <a:spAutoFit/>
          </a:bodyPr>
          <a:lstStyle/>
          <a:p>
            <a:pPr marL="253288" indent="-253288" algn="ctr">
              <a:buFont typeface="Wingdings" panose="05000000000000000000" pitchFamily="2" charset="2"/>
              <a:buChar char="v"/>
            </a:pPr>
            <a:r>
              <a:rPr lang="en-US" b="1" dirty="0">
                <a:latin typeface="Arial" pitchFamily="34" charset="0"/>
                <a:cs typeface="Arial" pitchFamily="34" charset="0"/>
              </a:rPr>
              <a:t>Mean Speed</a:t>
            </a:r>
          </a:p>
        </p:txBody>
      </p:sp>
      <p:grpSp>
        <p:nvGrpSpPr>
          <p:cNvPr id="23" name="Groupe 22"/>
          <p:cNvGrpSpPr/>
          <p:nvPr/>
        </p:nvGrpSpPr>
        <p:grpSpPr>
          <a:xfrm>
            <a:off x="4210467" y="23159369"/>
            <a:ext cx="2732748" cy="2231691"/>
            <a:chOff x="381393" y="21717818"/>
            <a:chExt cx="2732748" cy="2231691"/>
          </a:xfrm>
        </p:grpSpPr>
        <p:pic>
          <p:nvPicPr>
            <p:cNvPr id="1029" name="Picture 5"/>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781579" y="21717818"/>
              <a:ext cx="2332562" cy="2051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8" name="Groupe 137"/>
            <p:cNvGrpSpPr/>
            <p:nvPr/>
          </p:nvGrpSpPr>
          <p:grpSpPr>
            <a:xfrm>
              <a:off x="1098489" y="23672475"/>
              <a:ext cx="1657930" cy="277034"/>
              <a:chOff x="6512717" y="29368824"/>
              <a:chExt cx="2188490" cy="311612"/>
            </a:xfrm>
          </p:grpSpPr>
          <p:sp>
            <p:nvSpPr>
              <p:cNvPr id="140" name="ZoneTexte 139"/>
              <p:cNvSpPr txBox="1"/>
              <p:nvPr/>
            </p:nvSpPr>
            <p:spPr>
              <a:xfrm>
                <a:off x="8036938" y="29368824"/>
                <a:ext cx="664269" cy="311573"/>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IN</a:t>
                </a:r>
              </a:p>
            </p:txBody>
          </p:sp>
          <p:sp>
            <p:nvSpPr>
              <p:cNvPr id="141" name="ZoneTexte 140"/>
              <p:cNvSpPr txBox="1"/>
              <p:nvPr/>
            </p:nvSpPr>
            <p:spPr>
              <a:xfrm>
                <a:off x="6512717" y="29368863"/>
                <a:ext cx="889618" cy="311573"/>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OUT</a:t>
                </a:r>
              </a:p>
            </p:txBody>
          </p:sp>
        </p:grpSp>
        <p:sp>
          <p:nvSpPr>
            <p:cNvPr id="734" name="Text Box 99"/>
            <p:cNvSpPr txBox="1">
              <a:spLocks noChangeArrowheads="1"/>
            </p:cNvSpPr>
            <p:nvPr/>
          </p:nvSpPr>
          <p:spPr bwMode="auto">
            <a:xfrm rot="16200000">
              <a:off x="-9318" y="22629989"/>
              <a:ext cx="105842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fr-FR" sz="1200" b="1" dirty="0">
                  <a:solidFill>
                    <a:srgbClr val="000000"/>
                  </a:solidFill>
                  <a:latin typeface="Arial" panose="020B0604020202020204" pitchFamily="34" charset="0"/>
                  <a:cs typeface="Arial" panose="020B0604020202020204" pitchFamily="34" charset="0"/>
                </a:rPr>
                <a:t> µm / sec</a:t>
              </a:r>
            </a:p>
          </p:txBody>
        </p:sp>
        <p:sp>
          <p:nvSpPr>
            <p:cNvPr id="735" name="ZoneTexte 101"/>
            <p:cNvSpPr txBox="1">
              <a:spLocks noChangeArrowheads="1"/>
            </p:cNvSpPr>
            <p:nvPr/>
          </p:nvSpPr>
          <p:spPr bwMode="auto">
            <a:xfrm>
              <a:off x="437493" y="23151017"/>
              <a:ext cx="57649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0.5</a:t>
              </a:r>
            </a:p>
          </p:txBody>
        </p:sp>
        <p:sp>
          <p:nvSpPr>
            <p:cNvPr id="736" name="ZoneTexte 101"/>
            <p:cNvSpPr txBox="1">
              <a:spLocks noChangeArrowheads="1"/>
            </p:cNvSpPr>
            <p:nvPr/>
          </p:nvSpPr>
          <p:spPr bwMode="auto">
            <a:xfrm>
              <a:off x="437493" y="22818191"/>
              <a:ext cx="57649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1</a:t>
              </a:r>
            </a:p>
          </p:txBody>
        </p:sp>
        <p:sp>
          <p:nvSpPr>
            <p:cNvPr id="737" name="ZoneTexte 101"/>
            <p:cNvSpPr txBox="1">
              <a:spLocks noChangeArrowheads="1"/>
            </p:cNvSpPr>
            <p:nvPr/>
          </p:nvSpPr>
          <p:spPr bwMode="auto">
            <a:xfrm>
              <a:off x="437493" y="22482409"/>
              <a:ext cx="57649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1.5</a:t>
              </a:r>
            </a:p>
          </p:txBody>
        </p:sp>
        <p:sp>
          <p:nvSpPr>
            <p:cNvPr id="738" name="ZoneTexte 101"/>
            <p:cNvSpPr txBox="1">
              <a:spLocks noChangeArrowheads="1"/>
            </p:cNvSpPr>
            <p:nvPr/>
          </p:nvSpPr>
          <p:spPr bwMode="auto">
            <a:xfrm>
              <a:off x="437493" y="22120327"/>
              <a:ext cx="57649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2</a:t>
              </a:r>
            </a:p>
          </p:txBody>
        </p:sp>
        <p:sp>
          <p:nvSpPr>
            <p:cNvPr id="739" name="ZoneTexte 101"/>
            <p:cNvSpPr txBox="1">
              <a:spLocks noChangeArrowheads="1"/>
            </p:cNvSpPr>
            <p:nvPr/>
          </p:nvSpPr>
          <p:spPr bwMode="auto">
            <a:xfrm>
              <a:off x="415209" y="21819978"/>
              <a:ext cx="57649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2.5</a:t>
              </a:r>
            </a:p>
          </p:txBody>
        </p:sp>
        <p:sp>
          <p:nvSpPr>
            <p:cNvPr id="742" name="ZoneTexte 741"/>
            <p:cNvSpPr txBox="1"/>
            <p:nvPr/>
          </p:nvSpPr>
          <p:spPr>
            <a:xfrm>
              <a:off x="1729976" y="21775823"/>
              <a:ext cx="503226"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ns</a:t>
              </a:r>
            </a:p>
          </p:txBody>
        </p:sp>
      </p:grpSp>
      <p:sp>
        <p:nvSpPr>
          <p:cNvPr id="235" name="ZoneTexte 234"/>
          <p:cNvSpPr txBox="1"/>
          <p:nvPr/>
        </p:nvSpPr>
        <p:spPr>
          <a:xfrm>
            <a:off x="7733040" y="22681602"/>
            <a:ext cx="2567960" cy="574286"/>
          </a:xfrm>
          <a:prstGeom prst="rect">
            <a:avLst/>
          </a:prstGeom>
          <a:noFill/>
        </p:spPr>
        <p:txBody>
          <a:bodyPr wrap="square" lIns="81052" tIns="40526" rIns="81052" bIns="40526" rtlCol="0">
            <a:spAutoFit/>
          </a:bodyPr>
          <a:lstStyle/>
          <a:p>
            <a:pPr marL="253288" indent="-253288" algn="ctr">
              <a:buFont typeface="Wingdings" panose="05000000000000000000" pitchFamily="2" charset="2"/>
              <a:buChar char="v"/>
            </a:pPr>
            <a:r>
              <a:rPr lang="en-US" b="1" dirty="0">
                <a:latin typeface="Arial" pitchFamily="34" charset="0"/>
                <a:cs typeface="Arial" pitchFamily="34" charset="0"/>
              </a:rPr>
              <a:t>Frequency distribution of speeds</a:t>
            </a:r>
          </a:p>
        </p:txBody>
      </p:sp>
      <p:grpSp>
        <p:nvGrpSpPr>
          <p:cNvPr id="25" name="Groupe 24"/>
          <p:cNvGrpSpPr/>
          <p:nvPr/>
        </p:nvGrpSpPr>
        <p:grpSpPr>
          <a:xfrm>
            <a:off x="7360138" y="23261537"/>
            <a:ext cx="3076264" cy="2167368"/>
            <a:chOff x="3531061" y="21819978"/>
            <a:chExt cx="3076263" cy="2167368"/>
          </a:xfrm>
        </p:grpSpPr>
        <p:pic>
          <p:nvPicPr>
            <p:cNvPr id="18" name="Picture 6"/>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3939624" y="21819978"/>
              <a:ext cx="2599241" cy="1888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7" name="ZoneTexte 236"/>
            <p:cNvSpPr txBox="1"/>
            <p:nvPr/>
          </p:nvSpPr>
          <p:spPr>
            <a:xfrm>
              <a:off x="5785036" y="22167702"/>
              <a:ext cx="338159" cy="266509"/>
            </a:xfrm>
            <a:prstGeom prst="rect">
              <a:avLst/>
            </a:prstGeom>
            <a:noFill/>
          </p:spPr>
          <p:txBody>
            <a:bodyPr wrap="square" lIns="81052" tIns="40526" rIns="81052" bIns="40526" rtlCol="0">
              <a:spAutoFit/>
            </a:bodyPr>
            <a:lstStyle/>
            <a:p>
              <a:pPr algn="ctr"/>
              <a:r>
                <a:rPr lang="en-US" sz="1200" b="1" dirty="0">
                  <a:latin typeface="Arial" panose="020B0604020202020204" pitchFamily="34" charset="0"/>
                  <a:cs typeface="Arial" panose="020B0604020202020204" pitchFamily="34" charset="0"/>
                </a:rPr>
                <a:t>IN</a:t>
              </a:r>
            </a:p>
          </p:txBody>
        </p:sp>
        <p:sp>
          <p:nvSpPr>
            <p:cNvPr id="238" name="ZoneTexte 237"/>
            <p:cNvSpPr txBox="1"/>
            <p:nvPr/>
          </p:nvSpPr>
          <p:spPr>
            <a:xfrm>
              <a:off x="5741007" y="22019057"/>
              <a:ext cx="579193" cy="266509"/>
            </a:xfrm>
            <a:prstGeom prst="rect">
              <a:avLst/>
            </a:prstGeom>
            <a:noFill/>
          </p:spPr>
          <p:txBody>
            <a:bodyPr wrap="square" lIns="81052" tIns="40526" rIns="81052" bIns="40526" rtlCol="0">
              <a:spAutoFit/>
            </a:bodyPr>
            <a:lstStyle/>
            <a:p>
              <a:pPr algn="ctr"/>
              <a:r>
                <a:rPr lang="en-US" sz="1200" b="1" dirty="0">
                  <a:latin typeface="Arial" panose="020B0604020202020204" pitchFamily="34" charset="0"/>
                  <a:cs typeface="Arial" panose="020B0604020202020204" pitchFamily="34" charset="0"/>
                </a:rPr>
                <a:t>OUT</a:t>
              </a:r>
            </a:p>
          </p:txBody>
        </p:sp>
        <p:sp>
          <p:nvSpPr>
            <p:cNvPr id="743" name="Text Box 99"/>
            <p:cNvSpPr txBox="1">
              <a:spLocks noChangeArrowheads="1"/>
            </p:cNvSpPr>
            <p:nvPr/>
          </p:nvSpPr>
          <p:spPr bwMode="auto">
            <a:xfrm rot="16200000">
              <a:off x="2760474" y="22602638"/>
              <a:ext cx="181817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fr-FR" sz="1200" b="1" dirty="0">
                  <a:solidFill>
                    <a:srgbClr val="000000"/>
                  </a:solidFill>
                  <a:latin typeface="Arial" panose="020B0604020202020204" pitchFamily="34" charset="0"/>
                  <a:cs typeface="Arial" panose="020B0604020202020204" pitchFamily="34" charset="0"/>
                </a:rPr>
                <a:t>Relative frequency %</a:t>
              </a:r>
            </a:p>
          </p:txBody>
        </p:sp>
        <p:sp>
          <p:nvSpPr>
            <p:cNvPr id="744" name="ZoneTexte 101"/>
            <p:cNvSpPr txBox="1">
              <a:spLocks noChangeArrowheads="1"/>
            </p:cNvSpPr>
            <p:nvPr/>
          </p:nvSpPr>
          <p:spPr bwMode="auto">
            <a:xfrm>
              <a:off x="3616059" y="22918045"/>
              <a:ext cx="5764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10</a:t>
              </a:r>
            </a:p>
          </p:txBody>
        </p:sp>
        <p:sp>
          <p:nvSpPr>
            <p:cNvPr id="745" name="ZoneTexte 101"/>
            <p:cNvSpPr txBox="1">
              <a:spLocks noChangeArrowheads="1"/>
            </p:cNvSpPr>
            <p:nvPr/>
          </p:nvSpPr>
          <p:spPr bwMode="auto">
            <a:xfrm>
              <a:off x="3616059" y="21829432"/>
              <a:ext cx="5764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30</a:t>
              </a:r>
            </a:p>
          </p:txBody>
        </p:sp>
        <p:sp>
          <p:nvSpPr>
            <p:cNvPr id="746" name="ZoneTexte 101"/>
            <p:cNvSpPr txBox="1">
              <a:spLocks noChangeArrowheads="1"/>
            </p:cNvSpPr>
            <p:nvPr/>
          </p:nvSpPr>
          <p:spPr bwMode="auto">
            <a:xfrm>
              <a:off x="3616059" y="22374111"/>
              <a:ext cx="5764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20</a:t>
              </a:r>
            </a:p>
          </p:txBody>
        </p:sp>
        <p:sp>
          <p:nvSpPr>
            <p:cNvPr id="747" name="ZoneTexte 746"/>
            <p:cNvSpPr txBox="1"/>
            <p:nvPr/>
          </p:nvSpPr>
          <p:spPr>
            <a:xfrm>
              <a:off x="4039364" y="23720837"/>
              <a:ext cx="2567960" cy="266509"/>
            </a:xfrm>
            <a:prstGeom prst="rect">
              <a:avLst/>
            </a:prstGeom>
            <a:noFill/>
          </p:spPr>
          <p:txBody>
            <a:bodyPr wrap="square" lIns="81052" tIns="40526" rIns="81052" bIns="40526" rtlCol="0">
              <a:spAutoFit/>
            </a:bodyPr>
            <a:lstStyle/>
            <a:p>
              <a:pPr algn="ctr"/>
              <a:r>
                <a:rPr lang="en-US" sz="1200" b="1" dirty="0">
                  <a:latin typeface="Arial" pitchFamily="34" charset="0"/>
                  <a:cs typeface="Arial" pitchFamily="34" charset="0"/>
                </a:rPr>
                <a:t>Instantaneous speed; µm / sec</a:t>
              </a:r>
            </a:p>
          </p:txBody>
        </p:sp>
        <p:sp>
          <p:nvSpPr>
            <p:cNvPr id="748" name="ZoneTexte 101"/>
            <p:cNvSpPr txBox="1">
              <a:spLocks noChangeArrowheads="1"/>
            </p:cNvSpPr>
            <p:nvPr/>
          </p:nvSpPr>
          <p:spPr bwMode="auto">
            <a:xfrm>
              <a:off x="4288569" y="23588931"/>
              <a:ext cx="5764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1</a:t>
              </a:r>
            </a:p>
          </p:txBody>
        </p:sp>
        <p:sp>
          <p:nvSpPr>
            <p:cNvPr id="749" name="ZoneTexte 101"/>
            <p:cNvSpPr txBox="1">
              <a:spLocks noChangeArrowheads="1"/>
            </p:cNvSpPr>
            <p:nvPr/>
          </p:nvSpPr>
          <p:spPr bwMode="auto">
            <a:xfrm>
              <a:off x="4834071" y="23588931"/>
              <a:ext cx="5764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2</a:t>
              </a:r>
            </a:p>
          </p:txBody>
        </p:sp>
        <p:sp>
          <p:nvSpPr>
            <p:cNvPr id="750" name="ZoneTexte 101"/>
            <p:cNvSpPr txBox="1">
              <a:spLocks noChangeArrowheads="1"/>
            </p:cNvSpPr>
            <p:nvPr/>
          </p:nvSpPr>
          <p:spPr bwMode="auto">
            <a:xfrm>
              <a:off x="5369122" y="23588931"/>
              <a:ext cx="5764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3</a:t>
              </a:r>
            </a:p>
          </p:txBody>
        </p:sp>
        <p:sp>
          <p:nvSpPr>
            <p:cNvPr id="751" name="ZoneTexte 101"/>
            <p:cNvSpPr txBox="1">
              <a:spLocks noChangeArrowheads="1"/>
            </p:cNvSpPr>
            <p:nvPr/>
          </p:nvSpPr>
          <p:spPr bwMode="auto">
            <a:xfrm>
              <a:off x="5909734" y="23588931"/>
              <a:ext cx="5764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4</a:t>
              </a:r>
            </a:p>
          </p:txBody>
        </p:sp>
      </p:grpSp>
      <p:sp>
        <p:nvSpPr>
          <p:cNvPr id="718" name="Rectangle 717"/>
          <p:cNvSpPr/>
          <p:nvPr/>
        </p:nvSpPr>
        <p:spPr>
          <a:xfrm>
            <a:off x="24616143" y="9478027"/>
            <a:ext cx="9304821" cy="707886"/>
          </a:xfrm>
          <a:prstGeom prst="rect">
            <a:avLst/>
          </a:prstGeom>
          <a:noFill/>
        </p:spPr>
        <p:txBody>
          <a:bodyPr wrap="square" rtlCol="0">
            <a:spAutoFit/>
          </a:bodyPr>
          <a:lstStyle/>
          <a:p>
            <a:pPr algn="ctr" defTabSz="4376811">
              <a:buFont typeface="Wingdings" pitchFamily="2" charset="2"/>
              <a:buChar char="q"/>
            </a:pPr>
            <a:r>
              <a:rPr lang="en-US" sz="2000" b="1" kern="0" dirty="0">
                <a:solidFill>
                  <a:prstClr val="black"/>
                </a:solidFill>
                <a:latin typeface="Arial" pitchFamily="34" charset="0"/>
                <a:cs typeface="Arial" pitchFamily="34" charset="0"/>
              </a:rPr>
              <a:t> Externalization of GluA1 is maximal 60’ after ligand application, reaching a plateau. Videos between 30-50 min after ligand.</a:t>
            </a:r>
          </a:p>
        </p:txBody>
      </p:sp>
      <p:sp>
        <p:nvSpPr>
          <p:cNvPr id="721" name="ZoneTexte 720"/>
          <p:cNvSpPr txBox="1"/>
          <p:nvPr/>
        </p:nvSpPr>
        <p:spPr>
          <a:xfrm>
            <a:off x="34947745" y="4617752"/>
            <a:ext cx="2048730" cy="523220"/>
          </a:xfrm>
          <a:prstGeom prst="rect">
            <a:avLst/>
          </a:prstGeom>
          <a:noFill/>
          <a:ln w="9525">
            <a:noFill/>
            <a:miter lim="800000"/>
            <a:headEnd/>
            <a:tailEnd/>
          </a:ln>
        </p:spPr>
        <p:txBody>
          <a:bodyPr wrap="square">
            <a:spAutoFit/>
          </a:bodyPr>
          <a:lstStyle>
            <a:defPPr>
              <a:defRPr lang="en-US"/>
            </a:defPPr>
            <a:lvl1pPr algn="ctr">
              <a:defRPr sz="2800" b="1">
                <a:effectLst/>
                <a:latin typeface="Arial" pitchFamily="34" charset="0"/>
                <a:cs typeface="Arial" pitchFamily="34" charset="0"/>
              </a:defRPr>
            </a:lvl1pPr>
          </a:lstStyle>
          <a:p>
            <a:r>
              <a:rPr lang="en-US" dirty="0">
                <a:solidFill>
                  <a:srgbClr val="C00000"/>
                </a:solidFill>
              </a:rPr>
              <a:t>Setup</a:t>
            </a:r>
          </a:p>
        </p:txBody>
      </p:sp>
      <p:sp>
        <p:nvSpPr>
          <p:cNvPr id="727" name="ZoneTexte 726"/>
          <p:cNvSpPr txBox="1"/>
          <p:nvPr/>
        </p:nvSpPr>
        <p:spPr>
          <a:xfrm>
            <a:off x="14206762" y="4617752"/>
            <a:ext cx="3807328" cy="523220"/>
          </a:xfrm>
          <a:prstGeom prst="rect">
            <a:avLst/>
          </a:prstGeom>
          <a:noFill/>
          <a:ln w="9525">
            <a:noFill/>
            <a:miter lim="800000"/>
            <a:headEnd/>
            <a:tailEnd/>
          </a:ln>
        </p:spPr>
        <p:txBody>
          <a:bodyPr wrap="square">
            <a:spAutoFit/>
          </a:bodyPr>
          <a:lstStyle>
            <a:defPPr>
              <a:defRPr lang="en-US"/>
            </a:defPPr>
            <a:lvl1pPr algn="ctr">
              <a:defRPr sz="2800" b="1">
                <a:effectLst/>
                <a:latin typeface="Arial" pitchFamily="34" charset="0"/>
                <a:cs typeface="Arial" pitchFamily="34" charset="0"/>
              </a:defRPr>
            </a:lvl1pPr>
          </a:lstStyle>
          <a:p>
            <a:r>
              <a:rPr lang="en-US" dirty="0">
                <a:solidFill>
                  <a:srgbClr val="C00000"/>
                </a:solidFill>
              </a:rPr>
              <a:t>How does it work?</a:t>
            </a:r>
          </a:p>
        </p:txBody>
      </p:sp>
      <p:sp>
        <p:nvSpPr>
          <p:cNvPr id="740" name="ZoneTexte 739"/>
          <p:cNvSpPr txBox="1"/>
          <p:nvPr/>
        </p:nvSpPr>
        <p:spPr>
          <a:xfrm>
            <a:off x="8212891" y="4617752"/>
            <a:ext cx="4900653" cy="523220"/>
          </a:xfrm>
          <a:prstGeom prst="rect">
            <a:avLst/>
          </a:prstGeom>
          <a:noFill/>
          <a:ln w="9525">
            <a:noFill/>
            <a:miter lim="800000"/>
            <a:headEnd/>
            <a:tailEnd/>
          </a:ln>
        </p:spPr>
        <p:txBody>
          <a:bodyPr wrap="square">
            <a:spAutoFit/>
          </a:bodyPr>
          <a:lstStyle>
            <a:defPPr>
              <a:defRPr lang="en-US"/>
            </a:defPPr>
            <a:lvl1pPr algn="ctr">
              <a:defRPr sz="2800" b="1">
                <a:effectLst/>
                <a:latin typeface="Arial" pitchFamily="34" charset="0"/>
                <a:cs typeface="Arial" pitchFamily="34" charset="0"/>
              </a:defRPr>
            </a:lvl1pPr>
          </a:lstStyle>
          <a:p>
            <a:r>
              <a:rPr lang="en-US" dirty="0">
                <a:solidFill>
                  <a:srgbClr val="C00000"/>
                </a:solidFill>
              </a:rPr>
              <a:t>Principle</a:t>
            </a:r>
          </a:p>
        </p:txBody>
      </p:sp>
      <p:cxnSp>
        <p:nvCxnSpPr>
          <p:cNvPr id="30" name="Connecteur droit 29"/>
          <p:cNvCxnSpPr/>
          <p:nvPr/>
        </p:nvCxnSpPr>
        <p:spPr>
          <a:xfrm>
            <a:off x="10992922" y="10622422"/>
            <a:ext cx="9340" cy="18208525"/>
          </a:xfrm>
          <a:prstGeom prst="line">
            <a:avLst/>
          </a:prstGeom>
        </p:spPr>
        <p:style>
          <a:lnRef idx="1">
            <a:schemeClr val="accent1"/>
          </a:lnRef>
          <a:fillRef idx="0">
            <a:schemeClr val="accent1"/>
          </a:fillRef>
          <a:effectRef idx="0">
            <a:schemeClr val="accent1"/>
          </a:effectRef>
          <a:fontRef idx="minor">
            <a:schemeClr val="tx1"/>
          </a:fontRef>
        </p:style>
      </p:cxnSp>
      <p:pic>
        <p:nvPicPr>
          <p:cNvPr id="35" name="A1AA-Cell5_crop.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39"/>
          <a:stretch>
            <a:fillRect/>
          </a:stretch>
        </p:blipFill>
        <p:spPr>
          <a:xfrm>
            <a:off x="42274066" y="11702755"/>
            <a:ext cx="5671586" cy="1061455"/>
          </a:xfrm>
          <a:prstGeom prst="rect">
            <a:avLst/>
          </a:prstGeom>
        </p:spPr>
      </p:pic>
      <p:pic>
        <p:nvPicPr>
          <p:cNvPr id="36" name="A1DD-Cell4_crop.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40"/>
          <a:stretch>
            <a:fillRect/>
          </a:stretch>
        </p:blipFill>
        <p:spPr>
          <a:xfrm>
            <a:off x="42274066" y="12824419"/>
            <a:ext cx="5671586" cy="1109703"/>
          </a:xfrm>
          <a:prstGeom prst="rect">
            <a:avLst/>
          </a:prstGeom>
        </p:spPr>
      </p:pic>
      <p:sp>
        <p:nvSpPr>
          <p:cNvPr id="765" name="ZoneTexte 764"/>
          <p:cNvSpPr txBox="1"/>
          <p:nvPr/>
        </p:nvSpPr>
        <p:spPr>
          <a:xfrm>
            <a:off x="40665462" y="12064165"/>
            <a:ext cx="1908257" cy="328065"/>
          </a:xfrm>
          <a:prstGeom prst="rect">
            <a:avLst/>
          </a:prstGeom>
          <a:noFill/>
        </p:spPr>
        <p:txBody>
          <a:bodyPr wrap="square" lIns="81052" tIns="40526" rIns="81052" bIns="40526" rtlCol="0">
            <a:spAutoFit/>
          </a:bodyPr>
          <a:lstStyle/>
          <a:p>
            <a:pPr marL="253288" indent="-253288" algn="ctr">
              <a:buFont typeface="Wingdings" panose="05000000000000000000" pitchFamily="2" charset="2"/>
              <a:buChar char="v"/>
            </a:pPr>
            <a:r>
              <a:rPr lang="en-US" b="1" dirty="0">
                <a:latin typeface="Arial" pitchFamily="34" charset="0"/>
                <a:cs typeface="Arial" pitchFamily="34" charset="0"/>
              </a:rPr>
              <a:t>GluA1-AA</a:t>
            </a:r>
          </a:p>
        </p:txBody>
      </p:sp>
      <p:sp>
        <p:nvSpPr>
          <p:cNvPr id="766" name="ZoneTexte 765"/>
          <p:cNvSpPr txBox="1"/>
          <p:nvPr/>
        </p:nvSpPr>
        <p:spPr>
          <a:xfrm>
            <a:off x="40665462" y="13194061"/>
            <a:ext cx="1908257" cy="328065"/>
          </a:xfrm>
          <a:prstGeom prst="rect">
            <a:avLst/>
          </a:prstGeom>
          <a:noFill/>
        </p:spPr>
        <p:txBody>
          <a:bodyPr wrap="square" lIns="81052" tIns="40526" rIns="81052" bIns="40526" rtlCol="0">
            <a:spAutoFit/>
          </a:bodyPr>
          <a:lstStyle/>
          <a:p>
            <a:pPr marL="253288" indent="-253288" algn="ctr">
              <a:buFont typeface="Wingdings" panose="05000000000000000000" pitchFamily="2" charset="2"/>
              <a:buChar char="v"/>
            </a:pPr>
            <a:r>
              <a:rPr lang="en-US" b="1" dirty="0">
                <a:latin typeface="Arial" pitchFamily="34" charset="0"/>
                <a:cs typeface="Arial" pitchFamily="34" charset="0"/>
              </a:rPr>
              <a:t>GluA1-DD</a:t>
            </a:r>
          </a:p>
        </p:txBody>
      </p:sp>
      <p:sp>
        <p:nvSpPr>
          <p:cNvPr id="372" name="ZoneTexte 371"/>
          <p:cNvSpPr txBox="1"/>
          <p:nvPr/>
        </p:nvSpPr>
        <p:spPr>
          <a:xfrm>
            <a:off x="41681292" y="14305301"/>
            <a:ext cx="1908257" cy="328065"/>
          </a:xfrm>
          <a:prstGeom prst="rect">
            <a:avLst/>
          </a:prstGeom>
          <a:noFill/>
        </p:spPr>
        <p:txBody>
          <a:bodyPr wrap="square" lIns="81052" tIns="40526" rIns="81052" bIns="40526" rtlCol="0">
            <a:spAutoFit/>
          </a:bodyPr>
          <a:lstStyle/>
          <a:p>
            <a:pPr marL="253288" indent="-253288" algn="ctr">
              <a:buFont typeface="Wingdings" panose="05000000000000000000" pitchFamily="2" charset="2"/>
              <a:buChar char="v"/>
            </a:pPr>
            <a:r>
              <a:rPr lang="en-US" b="1" dirty="0">
                <a:latin typeface="Arial" pitchFamily="34" charset="0"/>
                <a:cs typeface="Arial" pitchFamily="34" charset="0"/>
              </a:rPr>
              <a:t>Vesicle density</a:t>
            </a:r>
          </a:p>
        </p:txBody>
      </p:sp>
      <p:grpSp>
        <p:nvGrpSpPr>
          <p:cNvPr id="9" name="Groupe 8"/>
          <p:cNvGrpSpPr/>
          <p:nvPr/>
        </p:nvGrpSpPr>
        <p:grpSpPr>
          <a:xfrm>
            <a:off x="41259915" y="14550430"/>
            <a:ext cx="2616110" cy="2179138"/>
            <a:chOff x="33701394" y="14506717"/>
            <a:chExt cx="2616110" cy="2179138"/>
          </a:xfrm>
        </p:grpSpPr>
        <p:pic>
          <p:nvPicPr>
            <p:cNvPr id="37" name="Picture 4"/>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34054294" y="14506717"/>
              <a:ext cx="2263210" cy="2065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8" name="Groupe 37"/>
            <p:cNvGrpSpPr/>
            <p:nvPr/>
          </p:nvGrpSpPr>
          <p:grpSpPr>
            <a:xfrm>
              <a:off x="33732313" y="14574279"/>
              <a:ext cx="2197435" cy="2111576"/>
              <a:chOff x="31391396" y="16565135"/>
              <a:chExt cx="2197435" cy="2111576"/>
            </a:xfrm>
          </p:grpSpPr>
          <p:grpSp>
            <p:nvGrpSpPr>
              <p:cNvPr id="374" name="Groupe 373"/>
              <p:cNvGrpSpPr/>
              <p:nvPr/>
            </p:nvGrpSpPr>
            <p:grpSpPr>
              <a:xfrm>
                <a:off x="32174766" y="18399711"/>
                <a:ext cx="1414065" cy="277000"/>
                <a:chOff x="1378392" y="2222649"/>
                <a:chExt cx="1628177" cy="263154"/>
              </a:xfrm>
            </p:grpSpPr>
            <p:sp>
              <p:nvSpPr>
                <p:cNvPr id="376" name="ZoneTexte 375"/>
                <p:cNvSpPr txBox="1"/>
                <p:nvPr/>
              </p:nvSpPr>
              <p:spPr>
                <a:xfrm>
                  <a:off x="1378392" y="2222650"/>
                  <a:ext cx="501193" cy="263153"/>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AA</a:t>
                  </a:r>
                </a:p>
              </p:txBody>
            </p:sp>
            <p:sp>
              <p:nvSpPr>
                <p:cNvPr id="377" name="ZoneTexte 376"/>
                <p:cNvSpPr txBox="1"/>
                <p:nvPr/>
              </p:nvSpPr>
              <p:spPr>
                <a:xfrm>
                  <a:off x="2448723" y="2222649"/>
                  <a:ext cx="557846" cy="263153"/>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DD</a:t>
                  </a:r>
                </a:p>
              </p:txBody>
            </p:sp>
          </p:grpSp>
          <p:sp>
            <p:nvSpPr>
              <p:cNvPr id="768" name="ZoneTexte 101"/>
              <p:cNvSpPr txBox="1">
                <a:spLocks noChangeArrowheads="1"/>
              </p:cNvSpPr>
              <p:nvPr/>
            </p:nvSpPr>
            <p:spPr bwMode="auto">
              <a:xfrm>
                <a:off x="31391396" y="17812330"/>
                <a:ext cx="57649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5</a:t>
                </a:r>
              </a:p>
            </p:txBody>
          </p:sp>
          <p:sp>
            <p:nvSpPr>
              <p:cNvPr id="769" name="ZoneTexte 101"/>
              <p:cNvSpPr txBox="1">
                <a:spLocks noChangeArrowheads="1"/>
              </p:cNvSpPr>
              <p:nvPr/>
            </p:nvSpPr>
            <p:spPr bwMode="auto">
              <a:xfrm>
                <a:off x="31391396" y="17402244"/>
                <a:ext cx="57649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10</a:t>
                </a:r>
              </a:p>
            </p:txBody>
          </p:sp>
          <p:sp>
            <p:nvSpPr>
              <p:cNvPr id="770" name="ZoneTexte 101"/>
              <p:cNvSpPr txBox="1">
                <a:spLocks noChangeArrowheads="1"/>
              </p:cNvSpPr>
              <p:nvPr/>
            </p:nvSpPr>
            <p:spPr bwMode="auto">
              <a:xfrm>
                <a:off x="31391396" y="16985446"/>
                <a:ext cx="57649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15</a:t>
                </a:r>
              </a:p>
            </p:txBody>
          </p:sp>
          <p:sp>
            <p:nvSpPr>
              <p:cNvPr id="771" name="ZoneTexte 101"/>
              <p:cNvSpPr txBox="1">
                <a:spLocks noChangeArrowheads="1"/>
              </p:cNvSpPr>
              <p:nvPr/>
            </p:nvSpPr>
            <p:spPr bwMode="auto">
              <a:xfrm>
                <a:off x="31391396" y="16565135"/>
                <a:ext cx="57649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20</a:t>
                </a:r>
              </a:p>
            </p:txBody>
          </p:sp>
        </p:grpSp>
        <p:sp>
          <p:nvSpPr>
            <p:cNvPr id="772" name="Text Box 99"/>
            <p:cNvSpPr txBox="1">
              <a:spLocks noChangeArrowheads="1"/>
            </p:cNvSpPr>
            <p:nvPr/>
          </p:nvSpPr>
          <p:spPr bwMode="auto">
            <a:xfrm rot="16200000">
              <a:off x="32930807" y="15538687"/>
              <a:ext cx="181817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fr-FR" sz="1200" b="1" dirty="0" err="1">
                  <a:solidFill>
                    <a:srgbClr val="000000"/>
                  </a:solidFill>
                  <a:latin typeface="Arial" panose="020B0604020202020204" pitchFamily="34" charset="0"/>
                  <a:cs typeface="Arial" panose="020B0604020202020204" pitchFamily="34" charset="0"/>
                </a:rPr>
                <a:t>Ves</a:t>
              </a:r>
              <a:r>
                <a:rPr lang="en-US" altLang="fr-FR" sz="1200" b="1" dirty="0">
                  <a:solidFill>
                    <a:srgbClr val="000000"/>
                  </a:solidFill>
                  <a:latin typeface="Arial" panose="020B0604020202020204" pitchFamily="34" charset="0"/>
                  <a:cs typeface="Arial" panose="020B0604020202020204" pitchFamily="34" charset="0"/>
                </a:rPr>
                <a:t> / 20 µm</a:t>
              </a:r>
              <a:r>
                <a:rPr lang="en-US" altLang="fr-FR" sz="1200" b="1" baseline="30000" dirty="0">
                  <a:solidFill>
                    <a:srgbClr val="000000"/>
                  </a:solidFill>
                  <a:latin typeface="Arial" panose="020B0604020202020204" pitchFamily="34" charset="0"/>
                  <a:cs typeface="Arial" panose="020B0604020202020204" pitchFamily="34" charset="0"/>
                </a:rPr>
                <a:t>2</a:t>
              </a:r>
              <a:r>
                <a:rPr lang="en-US" altLang="fr-FR" sz="1200" b="1" dirty="0">
                  <a:solidFill>
                    <a:srgbClr val="000000"/>
                  </a:solidFill>
                  <a:latin typeface="Arial" panose="020B0604020202020204" pitchFamily="34" charset="0"/>
                  <a:cs typeface="Arial" panose="020B0604020202020204" pitchFamily="34" charset="0"/>
                </a:rPr>
                <a:t> / min</a:t>
              </a:r>
            </a:p>
          </p:txBody>
        </p:sp>
      </p:grpSp>
      <p:sp>
        <p:nvSpPr>
          <p:cNvPr id="346" name="ZoneTexte 345"/>
          <p:cNvSpPr txBox="1"/>
          <p:nvPr/>
        </p:nvSpPr>
        <p:spPr>
          <a:xfrm>
            <a:off x="45343218" y="14146197"/>
            <a:ext cx="2483142" cy="328065"/>
          </a:xfrm>
          <a:prstGeom prst="rect">
            <a:avLst/>
          </a:prstGeom>
          <a:noFill/>
        </p:spPr>
        <p:txBody>
          <a:bodyPr wrap="square" lIns="81052" tIns="40526" rIns="81052" bIns="40526" rtlCol="0">
            <a:spAutoFit/>
          </a:bodyPr>
          <a:lstStyle/>
          <a:p>
            <a:pPr marL="253288" indent="-253288" algn="ctr">
              <a:buFont typeface="Wingdings" panose="05000000000000000000" pitchFamily="2" charset="2"/>
              <a:buChar char="v"/>
            </a:pPr>
            <a:r>
              <a:rPr lang="en-US" b="1" dirty="0">
                <a:latin typeface="Arial" pitchFamily="34" charset="0"/>
                <a:cs typeface="Arial" pitchFamily="34" charset="0"/>
              </a:rPr>
              <a:t>Speed IN and OUT</a:t>
            </a:r>
          </a:p>
        </p:txBody>
      </p:sp>
      <p:grpSp>
        <p:nvGrpSpPr>
          <p:cNvPr id="48" name="Groupe 47"/>
          <p:cNvGrpSpPr/>
          <p:nvPr/>
        </p:nvGrpSpPr>
        <p:grpSpPr>
          <a:xfrm>
            <a:off x="44278576" y="14341105"/>
            <a:ext cx="4320279" cy="2638157"/>
            <a:chOff x="36239184" y="18433432"/>
            <a:chExt cx="4320279" cy="2638157"/>
          </a:xfrm>
        </p:grpSpPr>
        <p:grpSp>
          <p:nvGrpSpPr>
            <p:cNvPr id="345" name="Groupe 344"/>
            <p:cNvGrpSpPr/>
            <p:nvPr/>
          </p:nvGrpSpPr>
          <p:grpSpPr>
            <a:xfrm>
              <a:off x="37050580" y="20503162"/>
              <a:ext cx="3163157" cy="568427"/>
              <a:chOff x="39476679" y="18813509"/>
              <a:chExt cx="2786275" cy="639387"/>
            </a:xfrm>
          </p:grpSpPr>
          <p:grpSp>
            <p:nvGrpSpPr>
              <p:cNvPr id="347" name="Groupe 346"/>
              <p:cNvGrpSpPr/>
              <p:nvPr/>
            </p:nvGrpSpPr>
            <p:grpSpPr>
              <a:xfrm>
                <a:off x="39476679" y="18813509"/>
                <a:ext cx="2786275" cy="639387"/>
                <a:chOff x="4802216" y="4821614"/>
                <a:chExt cx="3171518" cy="576119"/>
              </a:xfrm>
            </p:grpSpPr>
            <p:sp>
              <p:nvSpPr>
                <p:cNvPr id="351" name="ZoneTexte 350"/>
                <p:cNvSpPr txBox="1"/>
                <p:nvPr/>
              </p:nvSpPr>
              <p:spPr>
                <a:xfrm>
                  <a:off x="7003623" y="5116986"/>
                  <a:ext cx="664270" cy="280747"/>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IN</a:t>
                  </a:r>
                </a:p>
              </p:txBody>
            </p:sp>
            <p:sp>
              <p:nvSpPr>
                <p:cNvPr id="352" name="ZoneTexte 351"/>
                <p:cNvSpPr txBox="1"/>
                <p:nvPr/>
              </p:nvSpPr>
              <p:spPr>
                <a:xfrm>
                  <a:off x="5205209" y="5112615"/>
                  <a:ext cx="664270" cy="280747"/>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OUT</a:t>
                  </a:r>
                </a:p>
              </p:txBody>
            </p:sp>
            <p:sp>
              <p:nvSpPr>
                <p:cNvPr id="353" name="ZoneTexte 352"/>
                <p:cNvSpPr txBox="1"/>
                <p:nvPr/>
              </p:nvSpPr>
              <p:spPr>
                <a:xfrm>
                  <a:off x="4802216" y="4821614"/>
                  <a:ext cx="491579" cy="280747"/>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AA</a:t>
                  </a:r>
                </a:p>
              </p:txBody>
            </p:sp>
            <p:sp>
              <p:nvSpPr>
                <p:cNvPr id="354" name="ZoneTexte 353"/>
                <p:cNvSpPr txBox="1"/>
                <p:nvPr/>
              </p:nvSpPr>
              <p:spPr>
                <a:xfrm>
                  <a:off x="6574023" y="4821614"/>
                  <a:ext cx="491577" cy="280747"/>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AA</a:t>
                  </a:r>
                </a:p>
              </p:txBody>
            </p:sp>
            <p:sp>
              <p:nvSpPr>
                <p:cNvPr id="355" name="ZoneTexte 354"/>
                <p:cNvSpPr txBox="1"/>
                <p:nvPr/>
              </p:nvSpPr>
              <p:spPr>
                <a:xfrm>
                  <a:off x="5666154" y="4839435"/>
                  <a:ext cx="507129" cy="280747"/>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DD</a:t>
                  </a:r>
                </a:p>
              </p:txBody>
            </p:sp>
            <p:sp>
              <p:nvSpPr>
                <p:cNvPr id="356" name="ZoneTexte 355"/>
                <p:cNvSpPr txBox="1"/>
                <p:nvPr/>
              </p:nvSpPr>
              <p:spPr>
                <a:xfrm>
                  <a:off x="7466606" y="4839435"/>
                  <a:ext cx="507128" cy="280747"/>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DD</a:t>
                  </a:r>
                </a:p>
              </p:txBody>
            </p:sp>
          </p:grpSp>
          <p:cxnSp>
            <p:nvCxnSpPr>
              <p:cNvPr id="349" name="Connecteur droit 348"/>
              <p:cNvCxnSpPr/>
              <p:nvPr/>
            </p:nvCxnSpPr>
            <p:spPr>
              <a:xfrm>
                <a:off x="39626156" y="19134321"/>
                <a:ext cx="83014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0" name="Connecteur droit 349"/>
              <p:cNvCxnSpPr/>
              <p:nvPr/>
            </p:nvCxnSpPr>
            <p:spPr>
              <a:xfrm flipV="1">
                <a:off x="41261360" y="19130600"/>
                <a:ext cx="843427" cy="372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44" name="Picture 7"/>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36614350" y="18433432"/>
              <a:ext cx="3945113" cy="224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79" name="ZoneTexte 778"/>
            <p:cNvSpPr txBox="1"/>
            <p:nvPr/>
          </p:nvSpPr>
          <p:spPr>
            <a:xfrm>
              <a:off x="37295721" y="18530154"/>
              <a:ext cx="717731" cy="400110"/>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a:t>
              </a:r>
            </a:p>
          </p:txBody>
        </p:sp>
        <p:sp>
          <p:nvSpPr>
            <p:cNvPr id="780" name="ZoneTexte 779"/>
            <p:cNvSpPr txBox="1"/>
            <p:nvPr/>
          </p:nvSpPr>
          <p:spPr>
            <a:xfrm>
              <a:off x="39243110" y="18672945"/>
              <a:ext cx="717731"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ns</a:t>
              </a:r>
            </a:p>
          </p:txBody>
        </p:sp>
        <p:sp>
          <p:nvSpPr>
            <p:cNvPr id="781" name="Text Box 99"/>
            <p:cNvSpPr txBox="1">
              <a:spLocks noChangeArrowheads="1"/>
            </p:cNvSpPr>
            <p:nvPr/>
          </p:nvSpPr>
          <p:spPr bwMode="auto">
            <a:xfrm rot="16200000">
              <a:off x="35468597" y="19498484"/>
              <a:ext cx="181817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fr-FR" sz="1200" b="1" dirty="0">
                  <a:solidFill>
                    <a:srgbClr val="000000"/>
                  </a:solidFill>
                  <a:latin typeface="Arial" panose="020B0604020202020204" pitchFamily="34" charset="0"/>
                  <a:cs typeface="Arial" panose="020B0604020202020204" pitchFamily="34" charset="0"/>
                </a:rPr>
                <a:t> µm / second</a:t>
              </a:r>
            </a:p>
          </p:txBody>
        </p:sp>
        <p:sp>
          <p:nvSpPr>
            <p:cNvPr id="782" name="ZoneTexte 101"/>
            <p:cNvSpPr txBox="1">
              <a:spLocks noChangeArrowheads="1"/>
            </p:cNvSpPr>
            <p:nvPr/>
          </p:nvSpPr>
          <p:spPr bwMode="auto">
            <a:xfrm>
              <a:off x="36341474" y="19622221"/>
              <a:ext cx="57649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1</a:t>
              </a:r>
            </a:p>
          </p:txBody>
        </p:sp>
        <p:sp>
          <p:nvSpPr>
            <p:cNvPr id="783" name="ZoneTexte 101"/>
            <p:cNvSpPr txBox="1">
              <a:spLocks noChangeArrowheads="1"/>
            </p:cNvSpPr>
            <p:nvPr/>
          </p:nvSpPr>
          <p:spPr bwMode="auto">
            <a:xfrm>
              <a:off x="36341474" y="19982939"/>
              <a:ext cx="57649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0.5</a:t>
              </a:r>
            </a:p>
          </p:txBody>
        </p:sp>
        <p:sp>
          <p:nvSpPr>
            <p:cNvPr id="784" name="ZoneTexte 101"/>
            <p:cNvSpPr txBox="1">
              <a:spLocks noChangeArrowheads="1"/>
            </p:cNvSpPr>
            <p:nvPr/>
          </p:nvSpPr>
          <p:spPr bwMode="auto">
            <a:xfrm>
              <a:off x="36341474" y="19254087"/>
              <a:ext cx="57649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1.5</a:t>
              </a:r>
            </a:p>
          </p:txBody>
        </p:sp>
        <p:sp>
          <p:nvSpPr>
            <p:cNvPr id="785" name="ZoneTexte 101"/>
            <p:cNvSpPr txBox="1">
              <a:spLocks noChangeArrowheads="1"/>
            </p:cNvSpPr>
            <p:nvPr/>
          </p:nvSpPr>
          <p:spPr bwMode="auto">
            <a:xfrm>
              <a:off x="36341474" y="18912343"/>
              <a:ext cx="57649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2</a:t>
              </a:r>
            </a:p>
          </p:txBody>
        </p:sp>
        <p:sp>
          <p:nvSpPr>
            <p:cNvPr id="786" name="ZoneTexte 101"/>
            <p:cNvSpPr txBox="1">
              <a:spLocks noChangeArrowheads="1"/>
            </p:cNvSpPr>
            <p:nvPr/>
          </p:nvSpPr>
          <p:spPr bwMode="auto">
            <a:xfrm>
              <a:off x="36353047" y="18551167"/>
              <a:ext cx="57649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2.5</a:t>
              </a:r>
            </a:p>
          </p:txBody>
        </p:sp>
      </p:grpSp>
      <p:sp>
        <p:nvSpPr>
          <p:cNvPr id="408" name="ZoneTexte 407"/>
          <p:cNvSpPr txBox="1"/>
          <p:nvPr/>
        </p:nvSpPr>
        <p:spPr>
          <a:xfrm>
            <a:off x="40672318" y="20272514"/>
            <a:ext cx="3160799" cy="328065"/>
          </a:xfrm>
          <a:prstGeom prst="rect">
            <a:avLst/>
          </a:prstGeom>
          <a:solidFill>
            <a:schemeClr val="bg1"/>
          </a:solidFill>
        </p:spPr>
        <p:txBody>
          <a:bodyPr wrap="square" lIns="81052" tIns="40526" rIns="81052" bIns="40526" rtlCol="0">
            <a:spAutoFit/>
          </a:bodyPr>
          <a:lstStyle/>
          <a:p>
            <a:pPr marL="253288" indent="-253288" algn="ctr">
              <a:buFont typeface="Wingdings" panose="05000000000000000000" pitchFamily="2" charset="2"/>
              <a:buChar char="v"/>
            </a:pPr>
            <a:r>
              <a:rPr lang="en-US" b="1" dirty="0">
                <a:latin typeface="Arial" pitchFamily="34" charset="0"/>
                <a:cs typeface="Arial" pitchFamily="34" charset="0"/>
              </a:rPr>
              <a:t>EC GluA1 Distal / Proximal</a:t>
            </a:r>
          </a:p>
        </p:txBody>
      </p:sp>
      <p:grpSp>
        <p:nvGrpSpPr>
          <p:cNvPr id="112" name="Groupe 111"/>
          <p:cNvGrpSpPr/>
          <p:nvPr/>
        </p:nvGrpSpPr>
        <p:grpSpPr>
          <a:xfrm>
            <a:off x="42666378" y="23386661"/>
            <a:ext cx="5312991" cy="2619279"/>
            <a:chOff x="35455930" y="22875686"/>
            <a:chExt cx="5312991" cy="2619279"/>
          </a:xfrm>
        </p:grpSpPr>
        <p:pic>
          <p:nvPicPr>
            <p:cNvPr id="104" name="Picture 9"/>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35831220" y="22875686"/>
              <a:ext cx="4937701" cy="2246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6" name="ZoneTexte 795"/>
            <p:cNvSpPr txBox="1"/>
            <p:nvPr/>
          </p:nvSpPr>
          <p:spPr>
            <a:xfrm>
              <a:off x="36207211" y="24983499"/>
              <a:ext cx="403225"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AA</a:t>
              </a:r>
            </a:p>
          </p:txBody>
        </p:sp>
        <p:sp>
          <p:nvSpPr>
            <p:cNvPr id="797" name="ZoneTexte 796"/>
            <p:cNvSpPr txBox="1"/>
            <p:nvPr/>
          </p:nvSpPr>
          <p:spPr>
            <a:xfrm>
              <a:off x="36738292" y="24983499"/>
              <a:ext cx="445785"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DD</a:t>
              </a:r>
            </a:p>
          </p:txBody>
        </p:sp>
        <p:sp>
          <p:nvSpPr>
            <p:cNvPr id="798" name="ZoneTexte 797"/>
            <p:cNvSpPr txBox="1"/>
            <p:nvPr/>
          </p:nvSpPr>
          <p:spPr>
            <a:xfrm>
              <a:off x="39513866" y="24983499"/>
              <a:ext cx="403225"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AA</a:t>
              </a:r>
            </a:p>
          </p:txBody>
        </p:sp>
        <p:sp>
          <p:nvSpPr>
            <p:cNvPr id="799" name="ZoneTexte 798"/>
            <p:cNvSpPr txBox="1"/>
            <p:nvPr/>
          </p:nvSpPr>
          <p:spPr>
            <a:xfrm>
              <a:off x="40044947" y="24983499"/>
              <a:ext cx="445785"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DD</a:t>
              </a:r>
            </a:p>
          </p:txBody>
        </p:sp>
        <p:sp>
          <p:nvSpPr>
            <p:cNvPr id="800" name="ZoneTexte 799"/>
            <p:cNvSpPr txBox="1"/>
            <p:nvPr/>
          </p:nvSpPr>
          <p:spPr>
            <a:xfrm>
              <a:off x="38400322" y="24983499"/>
              <a:ext cx="403225"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AA</a:t>
              </a:r>
            </a:p>
          </p:txBody>
        </p:sp>
        <p:sp>
          <p:nvSpPr>
            <p:cNvPr id="801" name="ZoneTexte 800"/>
            <p:cNvSpPr txBox="1"/>
            <p:nvPr/>
          </p:nvSpPr>
          <p:spPr>
            <a:xfrm>
              <a:off x="38931403" y="24983499"/>
              <a:ext cx="445785"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DD</a:t>
              </a:r>
            </a:p>
          </p:txBody>
        </p:sp>
        <p:sp>
          <p:nvSpPr>
            <p:cNvPr id="802" name="ZoneTexte 801"/>
            <p:cNvSpPr txBox="1"/>
            <p:nvPr/>
          </p:nvSpPr>
          <p:spPr>
            <a:xfrm>
              <a:off x="37287888" y="24983499"/>
              <a:ext cx="403225"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AA</a:t>
              </a:r>
            </a:p>
          </p:txBody>
        </p:sp>
        <p:sp>
          <p:nvSpPr>
            <p:cNvPr id="803" name="ZoneTexte 802"/>
            <p:cNvSpPr txBox="1"/>
            <p:nvPr/>
          </p:nvSpPr>
          <p:spPr>
            <a:xfrm>
              <a:off x="37818969" y="24983499"/>
              <a:ext cx="445785"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DD</a:t>
              </a:r>
            </a:p>
          </p:txBody>
        </p:sp>
        <p:cxnSp>
          <p:nvCxnSpPr>
            <p:cNvPr id="804" name="Connecteur droit 803"/>
            <p:cNvCxnSpPr/>
            <p:nvPr/>
          </p:nvCxnSpPr>
          <p:spPr>
            <a:xfrm>
              <a:off x="36289370" y="25228599"/>
              <a:ext cx="80584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5" name="Connecteur droit 804"/>
            <p:cNvCxnSpPr/>
            <p:nvPr/>
          </p:nvCxnSpPr>
          <p:spPr>
            <a:xfrm>
              <a:off x="37376543" y="25228599"/>
              <a:ext cx="80584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6" name="Connecteur droit 805"/>
            <p:cNvCxnSpPr/>
            <p:nvPr/>
          </p:nvCxnSpPr>
          <p:spPr>
            <a:xfrm>
              <a:off x="38462605" y="25228599"/>
              <a:ext cx="80584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7" name="Connecteur droit 806"/>
            <p:cNvCxnSpPr/>
            <p:nvPr/>
          </p:nvCxnSpPr>
          <p:spPr>
            <a:xfrm>
              <a:off x="39557530" y="25228599"/>
              <a:ext cx="80584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08" name="ZoneTexte 807"/>
            <p:cNvSpPr txBox="1"/>
            <p:nvPr/>
          </p:nvSpPr>
          <p:spPr>
            <a:xfrm>
              <a:off x="36490681" y="25217966"/>
              <a:ext cx="403225"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20’</a:t>
              </a:r>
            </a:p>
          </p:txBody>
        </p:sp>
        <p:sp>
          <p:nvSpPr>
            <p:cNvPr id="809" name="ZoneTexte 808"/>
            <p:cNvSpPr txBox="1"/>
            <p:nvPr/>
          </p:nvSpPr>
          <p:spPr>
            <a:xfrm>
              <a:off x="37577854" y="25217966"/>
              <a:ext cx="403225"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30’</a:t>
              </a:r>
            </a:p>
          </p:txBody>
        </p:sp>
        <p:sp>
          <p:nvSpPr>
            <p:cNvPr id="810" name="ZoneTexte 809"/>
            <p:cNvSpPr txBox="1"/>
            <p:nvPr/>
          </p:nvSpPr>
          <p:spPr>
            <a:xfrm>
              <a:off x="38663916" y="25217966"/>
              <a:ext cx="403225"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40’</a:t>
              </a:r>
            </a:p>
          </p:txBody>
        </p:sp>
        <p:sp>
          <p:nvSpPr>
            <p:cNvPr id="811" name="ZoneTexte 810"/>
            <p:cNvSpPr txBox="1"/>
            <p:nvPr/>
          </p:nvSpPr>
          <p:spPr>
            <a:xfrm>
              <a:off x="39758841" y="25217966"/>
              <a:ext cx="403225"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50’</a:t>
              </a:r>
            </a:p>
          </p:txBody>
        </p:sp>
        <p:sp>
          <p:nvSpPr>
            <p:cNvPr id="812" name="Text Box 99"/>
            <p:cNvSpPr txBox="1">
              <a:spLocks noChangeArrowheads="1"/>
            </p:cNvSpPr>
            <p:nvPr/>
          </p:nvSpPr>
          <p:spPr bwMode="auto">
            <a:xfrm rot="16200000">
              <a:off x="34685343" y="23955505"/>
              <a:ext cx="181817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fr-FR" sz="1200" b="1" dirty="0">
                  <a:solidFill>
                    <a:srgbClr val="000000"/>
                  </a:solidFill>
                  <a:latin typeface="Arial" panose="020B0604020202020204" pitchFamily="34" charset="0"/>
                  <a:cs typeface="Arial" panose="020B0604020202020204" pitchFamily="34" charset="0"/>
                </a:rPr>
                <a:t>Distal / Proximal</a:t>
              </a:r>
            </a:p>
          </p:txBody>
        </p:sp>
        <p:sp>
          <p:nvSpPr>
            <p:cNvPr id="813" name="ZoneTexte 101"/>
            <p:cNvSpPr txBox="1">
              <a:spLocks noChangeArrowheads="1"/>
            </p:cNvSpPr>
            <p:nvPr/>
          </p:nvSpPr>
          <p:spPr bwMode="auto">
            <a:xfrm>
              <a:off x="35514121" y="24192443"/>
              <a:ext cx="57649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0.5</a:t>
              </a:r>
            </a:p>
          </p:txBody>
        </p:sp>
        <p:sp>
          <p:nvSpPr>
            <p:cNvPr id="814" name="ZoneTexte 101"/>
            <p:cNvSpPr txBox="1">
              <a:spLocks noChangeArrowheads="1"/>
            </p:cNvSpPr>
            <p:nvPr/>
          </p:nvSpPr>
          <p:spPr bwMode="auto">
            <a:xfrm>
              <a:off x="35567286" y="23593850"/>
              <a:ext cx="57649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1</a:t>
              </a:r>
            </a:p>
          </p:txBody>
        </p:sp>
        <p:sp>
          <p:nvSpPr>
            <p:cNvPr id="815" name="ZoneTexte 101"/>
            <p:cNvSpPr txBox="1">
              <a:spLocks noChangeArrowheads="1"/>
            </p:cNvSpPr>
            <p:nvPr/>
          </p:nvSpPr>
          <p:spPr bwMode="auto">
            <a:xfrm>
              <a:off x="35503488" y="22984512"/>
              <a:ext cx="57649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1.5</a:t>
              </a:r>
            </a:p>
          </p:txBody>
        </p:sp>
        <p:sp>
          <p:nvSpPr>
            <p:cNvPr id="816" name="ZoneTexte 815"/>
            <p:cNvSpPr txBox="1"/>
            <p:nvPr/>
          </p:nvSpPr>
          <p:spPr>
            <a:xfrm>
              <a:off x="38444681" y="23013614"/>
              <a:ext cx="717731" cy="400110"/>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a:t>
              </a:r>
            </a:p>
          </p:txBody>
        </p:sp>
        <p:sp>
          <p:nvSpPr>
            <p:cNvPr id="817" name="ZoneTexte 816"/>
            <p:cNvSpPr txBox="1"/>
            <p:nvPr/>
          </p:nvSpPr>
          <p:spPr>
            <a:xfrm>
              <a:off x="39550109" y="22905316"/>
              <a:ext cx="717731" cy="400110"/>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a:t>
              </a:r>
            </a:p>
          </p:txBody>
        </p:sp>
        <p:sp>
          <p:nvSpPr>
            <p:cNvPr id="818" name="ZoneTexte 817"/>
            <p:cNvSpPr txBox="1"/>
            <p:nvPr/>
          </p:nvSpPr>
          <p:spPr>
            <a:xfrm>
              <a:off x="37398837" y="23054129"/>
              <a:ext cx="717731"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ns</a:t>
              </a:r>
            </a:p>
          </p:txBody>
        </p:sp>
        <p:sp>
          <p:nvSpPr>
            <p:cNvPr id="819" name="ZoneTexte 818"/>
            <p:cNvSpPr txBox="1"/>
            <p:nvPr/>
          </p:nvSpPr>
          <p:spPr>
            <a:xfrm>
              <a:off x="36272836" y="23034496"/>
              <a:ext cx="717731"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ns</a:t>
              </a:r>
            </a:p>
          </p:txBody>
        </p:sp>
      </p:grpSp>
      <p:sp>
        <p:nvSpPr>
          <p:cNvPr id="741" name="ZoneTexte 101"/>
          <p:cNvSpPr txBox="1">
            <a:spLocks noChangeArrowheads="1"/>
          </p:cNvSpPr>
          <p:nvPr/>
        </p:nvSpPr>
        <p:spPr bwMode="auto">
          <a:xfrm>
            <a:off x="30228196" y="7141203"/>
            <a:ext cx="57649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1</a:t>
            </a:r>
          </a:p>
        </p:txBody>
      </p:sp>
      <p:sp>
        <p:nvSpPr>
          <p:cNvPr id="752" name="ZoneTexte 101"/>
          <p:cNvSpPr txBox="1">
            <a:spLocks noChangeArrowheads="1"/>
          </p:cNvSpPr>
          <p:nvPr/>
        </p:nvSpPr>
        <p:spPr bwMode="auto">
          <a:xfrm>
            <a:off x="30228196" y="6714379"/>
            <a:ext cx="57649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1.5</a:t>
            </a:r>
          </a:p>
        </p:txBody>
      </p:sp>
      <p:sp>
        <p:nvSpPr>
          <p:cNvPr id="753" name="ZoneTexte 101"/>
          <p:cNvSpPr txBox="1">
            <a:spLocks noChangeArrowheads="1"/>
          </p:cNvSpPr>
          <p:nvPr/>
        </p:nvSpPr>
        <p:spPr bwMode="auto">
          <a:xfrm>
            <a:off x="30228196" y="6312075"/>
            <a:ext cx="57649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2</a:t>
            </a:r>
          </a:p>
        </p:txBody>
      </p:sp>
      <p:sp>
        <p:nvSpPr>
          <p:cNvPr id="754" name="ZoneTexte 101"/>
          <p:cNvSpPr txBox="1">
            <a:spLocks noChangeArrowheads="1"/>
          </p:cNvSpPr>
          <p:nvPr/>
        </p:nvSpPr>
        <p:spPr bwMode="auto">
          <a:xfrm>
            <a:off x="30228196" y="5902124"/>
            <a:ext cx="57649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2.5</a:t>
            </a:r>
          </a:p>
        </p:txBody>
      </p:sp>
      <p:sp>
        <p:nvSpPr>
          <p:cNvPr id="755" name="ZoneTexte 101"/>
          <p:cNvSpPr txBox="1">
            <a:spLocks noChangeArrowheads="1"/>
          </p:cNvSpPr>
          <p:nvPr/>
        </p:nvSpPr>
        <p:spPr bwMode="auto">
          <a:xfrm>
            <a:off x="30228196" y="7560156"/>
            <a:ext cx="57649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0.5</a:t>
            </a:r>
          </a:p>
        </p:txBody>
      </p:sp>
      <p:pic>
        <p:nvPicPr>
          <p:cNvPr id="17" name="Uncaging calcium.avi">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44"/>
          <a:stretch>
            <a:fillRect/>
          </a:stretch>
        </p:blipFill>
        <p:spPr>
          <a:xfrm>
            <a:off x="17420894" y="12420323"/>
            <a:ext cx="4527073" cy="1285867"/>
          </a:xfrm>
          <a:prstGeom prst="rect">
            <a:avLst/>
          </a:prstGeom>
        </p:spPr>
      </p:pic>
      <p:pic>
        <p:nvPicPr>
          <p:cNvPr id="31" name="Uncaging Ctrl IT.avi">
            <a:hlinkClick r:id="" action="ppaction://media"/>
          </p:cNvPr>
          <p:cNvPicPr>
            <a:picLocks noChangeAspect="1"/>
          </p:cNvPicPr>
          <p:nvPr>
            <a:videoFile r:link="rId8"/>
            <p:extLst>
              <p:ext uri="{DAA4B4D4-6D71-4841-9C94-3DE7FCFB9230}">
                <p14:media xmlns:p14="http://schemas.microsoft.com/office/powerpoint/2010/main" r:embed="rId7"/>
              </p:ext>
            </p:extLst>
          </p:nvPr>
        </p:nvPicPr>
        <p:blipFill>
          <a:blip r:embed="rId45"/>
          <a:stretch>
            <a:fillRect/>
          </a:stretch>
        </p:blipFill>
        <p:spPr>
          <a:xfrm>
            <a:off x="12779242" y="13820540"/>
            <a:ext cx="4534150" cy="1259114"/>
          </a:xfrm>
          <a:prstGeom prst="rect">
            <a:avLst/>
          </a:prstGeom>
        </p:spPr>
      </p:pic>
      <p:pic>
        <p:nvPicPr>
          <p:cNvPr id="33" name="Uncaging IT.avi">
            <a:hlinkClick r:id="" action="ppaction://media"/>
          </p:cNvPr>
          <p:cNvPicPr>
            <a:picLocks noChangeAspect="1"/>
          </p:cNvPicPr>
          <p:nvPr>
            <a:videoFile r:link="rId10"/>
            <p:extLst>
              <p:ext uri="{DAA4B4D4-6D71-4841-9C94-3DE7FCFB9230}">
                <p14:media xmlns:p14="http://schemas.microsoft.com/office/powerpoint/2010/main" r:embed="rId9"/>
              </p:ext>
            </p:extLst>
          </p:nvPr>
        </p:nvPicPr>
        <p:blipFill>
          <a:blip r:embed="rId46"/>
          <a:stretch>
            <a:fillRect/>
          </a:stretch>
        </p:blipFill>
        <p:spPr>
          <a:xfrm>
            <a:off x="17417351" y="13801234"/>
            <a:ext cx="4534148" cy="1297726"/>
          </a:xfrm>
          <a:prstGeom prst="rect">
            <a:avLst/>
          </a:prstGeom>
        </p:spPr>
      </p:pic>
      <p:pic>
        <p:nvPicPr>
          <p:cNvPr id="40" name="Uncaging Ctrl calcium.avi">
            <a:hlinkClick r:id="" action="ppaction://media"/>
          </p:cNvPr>
          <p:cNvPicPr>
            <a:picLocks noChangeAspect="1"/>
          </p:cNvPicPr>
          <p:nvPr>
            <a:videoFile r:link="rId12"/>
            <p:extLst>
              <p:ext uri="{DAA4B4D4-6D71-4841-9C94-3DE7FCFB9230}">
                <p14:media xmlns:p14="http://schemas.microsoft.com/office/powerpoint/2010/main" r:embed="rId11"/>
              </p:ext>
            </p:extLst>
          </p:nvPr>
        </p:nvPicPr>
        <p:blipFill>
          <a:blip r:embed="rId47"/>
          <a:stretch>
            <a:fillRect/>
          </a:stretch>
        </p:blipFill>
        <p:spPr>
          <a:xfrm>
            <a:off x="12779250" y="12413227"/>
            <a:ext cx="4534147" cy="1300057"/>
          </a:xfrm>
          <a:prstGeom prst="rect">
            <a:avLst/>
          </a:prstGeom>
        </p:spPr>
      </p:pic>
      <p:sp>
        <p:nvSpPr>
          <p:cNvPr id="669" name="ZoneTexte 2025"/>
          <p:cNvSpPr txBox="1">
            <a:spLocks noChangeArrowheads="1"/>
          </p:cNvSpPr>
          <p:nvPr/>
        </p:nvSpPr>
        <p:spPr bwMode="auto">
          <a:xfrm>
            <a:off x="11886644" y="11349012"/>
            <a:ext cx="3067417" cy="523220"/>
          </a:xfrm>
          <a:prstGeom prst="rect">
            <a:avLst/>
          </a:prstGeom>
          <a:noFill/>
          <a:ln w="9525">
            <a:noFill/>
            <a:miter lim="800000"/>
            <a:headEnd/>
            <a:tailEnd/>
          </a:ln>
        </p:spPr>
        <p:txBody>
          <a:bodyPr wrap="square">
            <a:spAutoFit/>
          </a:bodyPr>
          <a:lstStyle>
            <a:defPPr>
              <a:defRPr lang="fr-FR"/>
            </a:defPPr>
            <a:lvl1pPr algn="ctr">
              <a:defRPr sz="3200" b="1">
                <a:solidFill>
                  <a:srgbClr val="0000FF"/>
                </a:solidFill>
                <a:effectLst>
                  <a:outerShdw blurRad="38100" dist="38100" dir="2700000" algn="tl">
                    <a:srgbClr val="000000">
                      <a:alpha val="43137"/>
                    </a:srgbClr>
                  </a:outerShdw>
                </a:effectLst>
                <a:latin typeface="Arial" pitchFamily="34" charset="0"/>
                <a:cs typeface="Arial" pitchFamily="34" charset="0"/>
              </a:defRPr>
            </a:lvl1pPr>
          </a:lstStyle>
          <a:p>
            <a:pPr marL="457198" indent="-457198">
              <a:buFont typeface="Wingdings" panose="05000000000000000000" pitchFamily="2" charset="2"/>
              <a:buChar char="Ø"/>
            </a:pPr>
            <a:r>
              <a:rPr lang="en-US" altLang="fr-FR" sz="2800" dirty="0">
                <a:solidFill>
                  <a:srgbClr val="C00000"/>
                </a:solidFill>
                <a:effectLst/>
              </a:rPr>
              <a:t>Glu-Uncaging</a:t>
            </a:r>
          </a:p>
        </p:txBody>
      </p:sp>
      <p:sp>
        <p:nvSpPr>
          <p:cNvPr id="756" name="ZoneTexte 755"/>
          <p:cNvSpPr txBox="1"/>
          <p:nvPr/>
        </p:nvSpPr>
        <p:spPr>
          <a:xfrm>
            <a:off x="14411280" y="12040317"/>
            <a:ext cx="1270087" cy="328065"/>
          </a:xfrm>
          <a:prstGeom prst="rect">
            <a:avLst/>
          </a:prstGeom>
          <a:noFill/>
        </p:spPr>
        <p:txBody>
          <a:bodyPr wrap="square" lIns="81052" tIns="40526" rIns="81052" bIns="40526" rtlCol="0">
            <a:spAutoFit/>
          </a:bodyPr>
          <a:lstStyle/>
          <a:p>
            <a:pPr algn="ctr"/>
            <a:r>
              <a:rPr lang="en-US" b="1" dirty="0">
                <a:latin typeface="Arial" panose="020B0604020202020204" pitchFamily="34" charset="0"/>
                <a:cs typeface="Arial" pitchFamily="34" charset="0"/>
              </a:rPr>
              <a:t>Control</a:t>
            </a:r>
          </a:p>
        </p:txBody>
      </p:sp>
      <p:sp>
        <p:nvSpPr>
          <p:cNvPr id="757" name="ZoneTexte 756"/>
          <p:cNvSpPr txBox="1"/>
          <p:nvPr/>
        </p:nvSpPr>
        <p:spPr>
          <a:xfrm>
            <a:off x="18639816" y="12040317"/>
            <a:ext cx="2089218" cy="328065"/>
          </a:xfrm>
          <a:prstGeom prst="rect">
            <a:avLst/>
          </a:prstGeom>
          <a:noFill/>
        </p:spPr>
        <p:txBody>
          <a:bodyPr wrap="square" lIns="81052" tIns="40526" rIns="81052" bIns="40526" rtlCol="0">
            <a:spAutoFit/>
          </a:bodyPr>
          <a:lstStyle/>
          <a:p>
            <a:pPr algn="ctr"/>
            <a:r>
              <a:rPr lang="en-US" b="1" dirty="0">
                <a:latin typeface="Arial" panose="020B0604020202020204" pitchFamily="34" charset="0"/>
                <a:cs typeface="Arial" pitchFamily="34" charset="0"/>
              </a:rPr>
              <a:t>MNI-Glutamate</a:t>
            </a:r>
          </a:p>
        </p:txBody>
      </p:sp>
      <p:sp>
        <p:nvSpPr>
          <p:cNvPr id="758" name="ZoneTexte 757"/>
          <p:cNvSpPr txBox="1"/>
          <p:nvPr/>
        </p:nvSpPr>
        <p:spPr>
          <a:xfrm>
            <a:off x="12157440" y="12899224"/>
            <a:ext cx="677035" cy="328065"/>
          </a:xfrm>
          <a:prstGeom prst="rect">
            <a:avLst/>
          </a:prstGeom>
          <a:noFill/>
        </p:spPr>
        <p:txBody>
          <a:bodyPr wrap="square" lIns="81052" tIns="40526" rIns="81052" bIns="40526" rtlCol="0">
            <a:spAutoFit/>
          </a:bodyPr>
          <a:lstStyle/>
          <a:p>
            <a:pPr algn="ctr"/>
            <a:r>
              <a:rPr lang="en-US" b="1" dirty="0">
                <a:latin typeface="Arial" panose="020B0604020202020204" pitchFamily="34" charset="0"/>
                <a:cs typeface="Arial" pitchFamily="34" charset="0"/>
              </a:rPr>
              <a:t>Ca </a:t>
            </a:r>
            <a:r>
              <a:rPr lang="en-US" b="1" baseline="30000" dirty="0">
                <a:latin typeface="Arial" panose="020B0604020202020204" pitchFamily="34" charset="0"/>
                <a:cs typeface="Arial" pitchFamily="34" charset="0"/>
              </a:rPr>
              <a:t>2+</a:t>
            </a:r>
          </a:p>
        </p:txBody>
      </p:sp>
      <p:sp>
        <p:nvSpPr>
          <p:cNvPr id="759" name="ZoneTexte 758"/>
          <p:cNvSpPr txBox="1"/>
          <p:nvPr/>
        </p:nvSpPr>
        <p:spPr>
          <a:xfrm>
            <a:off x="11564388" y="14286071"/>
            <a:ext cx="1270087" cy="328065"/>
          </a:xfrm>
          <a:prstGeom prst="rect">
            <a:avLst/>
          </a:prstGeom>
          <a:noFill/>
        </p:spPr>
        <p:txBody>
          <a:bodyPr wrap="square" lIns="81052" tIns="40526" rIns="81052" bIns="40526" rtlCol="0">
            <a:spAutoFit/>
          </a:bodyPr>
          <a:lstStyle/>
          <a:p>
            <a:pPr algn="ctr"/>
            <a:r>
              <a:rPr lang="en-US" b="1" dirty="0">
                <a:latin typeface="Arial" panose="020B0604020202020204" pitchFamily="34" charset="0"/>
                <a:cs typeface="Arial" pitchFamily="34" charset="0"/>
              </a:rPr>
              <a:t>Transport</a:t>
            </a:r>
          </a:p>
        </p:txBody>
      </p:sp>
      <p:sp>
        <p:nvSpPr>
          <p:cNvPr id="842" name="ZoneTexte 841"/>
          <p:cNvSpPr txBox="1"/>
          <p:nvPr/>
        </p:nvSpPr>
        <p:spPr>
          <a:xfrm>
            <a:off x="16975564" y="15498637"/>
            <a:ext cx="717731" cy="400110"/>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a:t>
            </a:r>
          </a:p>
        </p:txBody>
      </p:sp>
      <p:sp>
        <p:nvSpPr>
          <p:cNvPr id="835" name="ZoneTexte 834"/>
          <p:cNvSpPr txBox="1"/>
          <p:nvPr/>
        </p:nvSpPr>
        <p:spPr>
          <a:xfrm>
            <a:off x="15682007" y="15523390"/>
            <a:ext cx="2154289" cy="328065"/>
          </a:xfrm>
          <a:prstGeom prst="rect">
            <a:avLst/>
          </a:prstGeom>
          <a:noFill/>
        </p:spPr>
        <p:txBody>
          <a:bodyPr wrap="square" lIns="81052" tIns="40526" rIns="81052" bIns="40526" rtlCol="0">
            <a:spAutoFit/>
          </a:bodyPr>
          <a:lstStyle/>
          <a:p>
            <a:pPr marL="253288" indent="-253288" algn="ctr">
              <a:buFont typeface="Wingdings" panose="05000000000000000000" pitchFamily="2" charset="2"/>
              <a:buChar char="v"/>
            </a:pPr>
            <a:r>
              <a:rPr lang="en-US" b="1" dirty="0">
                <a:latin typeface="Arial" pitchFamily="34" charset="0"/>
                <a:cs typeface="Arial" pitchFamily="34" charset="0"/>
              </a:rPr>
              <a:t>% Time in Pause</a:t>
            </a:r>
            <a:endParaRPr lang="en-US" b="1" baseline="30000" dirty="0">
              <a:latin typeface="Arial" pitchFamily="34" charset="0"/>
              <a:cs typeface="Arial" pitchFamily="34" charset="0"/>
            </a:endParaRPr>
          </a:p>
        </p:txBody>
      </p:sp>
      <p:grpSp>
        <p:nvGrpSpPr>
          <p:cNvPr id="22" name="Groupe 21"/>
          <p:cNvGrpSpPr/>
          <p:nvPr/>
        </p:nvGrpSpPr>
        <p:grpSpPr>
          <a:xfrm>
            <a:off x="15213782" y="15921450"/>
            <a:ext cx="3691921" cy="2678963"/>
            <a:chOff x="10313167" y="15616644"/>
            <a:chExt cx="3691920" cy="2678963"/>
          </a:xfrm>
        </p:grpSpPr>
        <p:sp>
          <p:nvSpPr>
            <p:cNvPr id="826" name="ZoneTexte 825"/>
            <p:cNvSpPr txBox="1"/>
            <p:nvPr/>
          </p:nvSpPr>
          <p:spPr>
            <a:xfrm>
              <a:off x="11570288" y="17725866"/>
              <a:ext cx="676492"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During</a:t>
              </a:r>
            </a:p>
          </p:txBody>
        </p:sp>
        <p:sp>
          <p:nvSpPr>
            <p:cNvPr id="827" name="ZoneTexte 826"/>
            <p:cNvSpPr txBox="1"/>
            <p:nvPr/>
          </p:nvSpPr>
          <p:spPr>
            <a:xfrm>
              <a:off x="10855234" y="17725866"/>
              <a:ext cx="732446"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Before</a:t>
              </a:r>
            </a:p>
          </p:txBody>
        </p:sp>
        <p:sp>
          <p:nvSpPr>
            <p:cNvPr id="830" name="ZoneTexte 101"/>
            <p:cNvSpPr txBox="1">
              <a:spLocks noChangeArrowheads="1"/>
            </p:cNvSpPr>
            <p:nvPr/>
          </p:nvSpPr>
          <p:spPr bwMode="auto">
            <a:xfrm>
              <a:off x="10398165" y="17093356"/>
              <a:ext cx="5764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10</a:t>
              </a:r>
            </a:p>
          </p:txBody>
        </p:sp>
        <p:sp>
          <p:nvSpPr>
            <p:cNvPr id="831" name="ZoneTexte 101"/>
            <p:cNvSpPr txBox="1">
              <a:spLocks noChangeArrowheads="1"/>
            </p:cNvSpPr>
            <p:nvPr/>
          </p:nvSpPr>
          <p:spPr bwMode="auto">
            <a:xfrm>
              <a:off x="10398165" y="16191985"/>
              <a:ext cx="5764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30</a:t>
              </a:r>
            </a:p>
          </p:txBody>
        </p:sp>
        <p:sp>
          <p:nvSpPr>
            <p:cNvPr id="832" name="ZoneTexte 101"/>
            <p:cNvSpPr txBox="1">
              <a:spLocks noChangeArrowheads="1"/>
            </p:cNvSpPr>
            <p:nvPr/>
          </p:nvSpPr>
          <p:spPr bwMode="auto">
            <a:xfrm>
              <a:off x="10398165" y="16657293"/>
              <a:ext cx="5764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20</a:t>
              </a:r>
            </a:p>
          </p:txBody>
        </p:sp>
        <p:sp>
          <p:nvSpPr>
            <p:cNvPr id="833" name="ZoneTexte 101"/>
            <p:cNvSpPr txBox="1">
              <a:spLocks noChangeArrowheads="1"/>
            </p:cNvSpPr>
            <p:nvPr/>
          </p:nvSpPr>
          <p:spPr bwMode="auto">
            <a:xfrm>
              <a:off x="10398165" y="15751154"/>
              <a:ext cx="5764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40</a:t>
              </a:r>
            </a:p>
          </p:txBody>
        </p:sp>
        <p:sp>
          <p:nvSpPr>
            <p:cNvPr id="834" name="Text Box 99"/>
            <p:cNvSpPr txBox="1">
              <a:spLocks noChangeArrowheads="1"/>
            </p:cNvSpPr>
            <p:nvPr/>
          </p:nvSpPr>
          <p:spPr bwMode="auto">
            <a:xfrm rot="16200000">
              <a:off x="10004554" y="16500119"/>
              <a:ext cx="89422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fr-FR" sz="1200" b="1" dirty="0">
                  <a:solidFill>
                    <a:srgbClr val="000000"/>
                  </a:solidFill>
                  <a:latin typeface="Arial" panose="020B0604020202020204" pitchFamily="34" charset="0"/>
                  <a:cs typeface="Arial" panose="020B0604020202020204" pitchFamily="34" charset="0"/>
                </a:rPr>
                <a:t>% Time</a:t>
              </a:r>
            </a:p>
          </p:txBody>
        </p:sp>
        <p:sp>
          <p:nvSpPr>
            <p:cNvPr id="836" name="ZoneTexte 835"/>
            <p:cNvSpPr txBox="1"/>
            <p:nvPr/>
          </p:nvSpPr>
          <p:spPr>
            <a:xfrm>
              <a:off x="12907629" y="17725866"/>
              <a:ext cx="676492"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During</a:t>
              </a:r>
            </a:p>
          </p:txBody>
        </p:sp>
        <p:sp>
          <p:nvSpPr>
            <p:cNvPr id="837" name="ZoneTexte 836"/>
            <p:cNvSpPr txBox="1"/>
            <p:nvPr/>
          </p:nvSpPr>
          <p:spPr>
            <a:xfrm>
              <a:off x="12192575" y="17725866"/>
              <a:ext cx="732446"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Before</a:t>
              </a:r>
            </a:p>
          </p:txBody>
        </p:sp>
        <p:sp>
          <p:nvSpPr>
            <p:cNvPr id="838" name="ZoneTexte 837"/>
            <p:cNvSpPr txBox="1"/>
            <p:nvPr/>
          </p:nvSpPr>
          <p:spPr>
            <a:xfrm>
              <a:off x="11272470" y="18018608"/>
              <a:ext cx="662519" cy="276999"/>
            </a:xfrm>
            <a:prstGeom prst="rect">
              <a:avLst/>
            </a:prstGeom>
            <a:noFill/>
          </p:spPr>
          <p:txBody>
            <a:bodyPr wrap="square" rtlCol="0">
              <a:spAutoFit/>
            </a:bodyPr>
            <a:lstStyle/>
            <a:p>
              <a:pPr algn="ctr"/>
              <a:r>
                <a:rPr lang="en-US" sz="1200" b="1" dirty="0" err="1">
                  <a:latin typeface="Arial" panose="020B0604020202020204" pitchFamily="34" charset="0"/>
                  <a:cs typeface="Arial" panose="020B0604020202020204" pitchFamily="34" charset="0"/>
                </a:rPr>
                <a:t>Ctl</a:t>
              </a:r>
              <a:endParaRPr lang="en-US" sz="1200" b="1" dirty="0">
                <a:latin typeface="Arial" panose="020B0604020202020204" pitchFamily="34" charset="0"/>
                <a:cs typeface="Arial" panose="020B0604020202020204" pitchFamily="34" charset="0"/>
              </a:endParaRPr>
            </a:p>
          </p:txBody>
        </p:sp>
        <p:cxnSp>
          <p:nvCxnSpPr>
            <p:cNvPr id="839" name="Connecteur droit 838"/>
            <p:cNvCxnSpPr/>
            <p:nvPr/>
          </p:nvCxnSpPr>
          <p:spPr>
            <a:xfrm>
              <a:off x="11132513" y="18016691"/>
              <a:ext cx="9424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40" name="ZoneTexte 839"/>
            <p:cNvSpPr txBox="1"/>
            <p:nvPr/>
          </p:nvSpPr>
          <p:spPr>
            <a:xfrm>
              <a:off x="12517658" y="18012962"/>
              <a:ext cx="836038"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MNI-Glu</a:t>
              </a:r>
            </a:p>
          </p:txBody>
        </p:sp>
        <p:cxnSp>
          <p:nvCxnSpPr>
            <p:cNvPr id="841" name="Connecteur droit 840"/>
            <p:cNvCxnSpPr/>
            <p:nvPr/>
          </p:nvCxnSpPr>
          <p:spPr>
            <a:xfrm>
              <a:off x="12464461" y="18011045"/>
              <a:ext cx="9424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43" name="ZoneTexte 842"/>
            <p:cNvSpPr txBox="1"/>
            <p:nvPr/>
          </p:nvSpPr>
          <p:spPr>
            <a:xfrm>
              <a:off x="12532195" y="15736603"/>
              <a:ext cx="717731" cy="400110"/>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a:t>
              </a:r>
            </a:p>
          </p:txBody>
        </p:sp>
        <p:pic>
          <p:nvPicPr>
            <p:cNvPr id="52" name="Picture 5"/>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10748738" y="15616644"/>
              <a:ext cx="2973387" cy="224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50" name="Text Box 99"/>
            <p:cNvSpPr txBox="1">
              <a:spLocks noChangeArrowheads="1"/>
            </p:cNvSpPr>
            <p:nvPr/>
          </p:nvSpPr>
          <p:spPr bwMode="auto">
            <a:xfrm rot="16200000">
              <a:off x="13419475" y="16494474"/>
              <a:ext cx="89422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fr-FR" sz="1200" b="1" dirty="0">
                  <a:solidFill>
                    <a:srgbClr val="000000"/>
                  </a:solidFill>
                  <a:latin typeface="Arial" panose="020B0604020202020204" pitchFamily="34" charset="0"/>
                  <a:cs typeface="Arial" panose="020B0604020202020204" pitchFamily="34" charset="0"/>
                </a:rPr>
                <a:t>µm / sec</a:t>
              </a:r>
            </a:p>
          </p:txBody>
        </p:sp>
      </p:grpSp>
      <p:sp>
        <p:nvSpPr>
          <p:cNvPr id="851" name="ZoneTexte 850"/>
          <p:cNvSpPr txBox="1"/>
          <p:nvPr/>
        </p:nvSpPr>
        <p:spPr>
          <a:xfrm>
            <a:off x="19017905" y="15523390"/>
            <a:ext cx="2154289" cy="328065"/>
          </a:xfrm>
          <a:prstGeom prst="rect">
            <a:avLst/>
          </a:prstGeom>
          <a:noFill/>
        </p:spPr>
        <p:txBody>
          <a:bodyPr wrap="square" lIns="81052" tIns="40526" rIns="81052" bIns="40526" rtlCol="0">
            <a:spAutoFit/>
          </a:bodyPr>
          <a:lstStyle/>
          <a:p>
            <a:pPr marL="253288" indent="-253288" algn="ctr">
              <a:buFont typeface="Wingdings" panose="05000000000000000000" pitchFamily="2" charset="2"/>
              <a:buChar char="v"/>
            </a:pPr>
            <a:r>
              <a:rPr lang="en-US" b="1" dirty="0">
                <a:latin typeface="Arial" pitchFamily="34" charset="0"/>
                <a:cs typeface="Arial" pitchFamily="34" charset="0"/>
              </a:rPr>
              <a:t>Mean Speed OUT</a:t>
            </a:r>
            <a:endParaRPr lang="en-US" b="1" baseline="30000" dirty="0">
              <a:latin typeface="Arial" pitchFamily="34" charset="0"/>
              <a:cs typeface="Arial" pitchFamily="34" charset="0"/>
            </a:endParaRPr>
          </a:p>
        </p:txBody>
      </p:sp>
      <p:grpSp>
        <p:nvGrpSpPr>
          <p:cNvPr id="55" name="Groupe 54"/>
          <p:cNvGrpSpPr/>
          <p:nvPr/>
        </p:nvGrpSpPr>
        <p:grpSpPr>
          <a:xfrm>
            <a:off x="18685476" y="15918801"/>
            <a:ext cx="3313636" cy="2675967"/>
            <a:chOff x="13784863" y="15613994"/>
            <a:chExt cx="3313636" cy="2675967"/>
          </a:xfrm>
        </p:grpSpPr>
        <p:pic>
          <p:nvPicPr>
            <p:cNvPr id="53" name="Picture 6"/>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14125112" y="15613994"/>
              <a:ext cx="2973387" cy="224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44" name="ZoneTexte 843"/>
            <p:cNvSpPr txBox="1"/>
            <p:nvPr/>
          </p:nvSpPr>
          <p:spPr>
            <a:xfrm>
              <a:off x="14906186" y="17720220"/>
              <a:ext cx="676492"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During</a:t>
              </a:r>
            </a:p>
          </p:txBody>
        </p:sp>
        <p:sp>
          <p:nvSpPr>
            <p:cNvPr id="845" name="ZoneTexte 844"/>
            <p:cNvSpPr txBox="1"/>
            <p:nvPr/>
          </p:nvSpPr>
          <p:spPr>
            <a:xfrm>
              <a:off x="14191132" y="17720220"/>
              <a:ext cx="732446"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Before</a:t>
              </a:r>
            </a:p>
          </p:txBody>
        </p:sp>
        <p:sp>
          <p:nvSpPr>
            <p:cNvPr id="846" name="ZoneTexte 101"/>
            <p:cNvSpPr txBox="1">
              <a:spLocks noChangeArrowheads="1"/>
            </p:cNvSpPr>
            <p:nvPr/>
          </p:nvSpPr>
          <p:spPr bwMode="auto">
            <a:xfrm>
              <a:off x="13784863" y="17178022"/>
              <a:ext cx="5764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0.5</a:t>
              </a:r>
            </a:p>
          </p:txBody>
        </p:sp>
        <p:sp>
          <p:nvSpPr>
            <p:cNvPr id="847" name="ZoneTexte 101"/>
            <p:cNvSpPr txBox="1">
              <a:spLocks noChangeArrowheads="1"/>
            </p:cNvSpPr>
            <p:nvPr/>
          </p:nvSpPr>
          <p:spPr bwMode="auto">
            <a:xfrm>
              <a:off x="13784863" y="16457275"/>
              <a:ext cx="5764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1.5</a:t>
              </a:r>
            </a:p>
          </p:txBody>
        </p:sp>
        <p:sp>
          <p:nvSpPr>
            <p:cNvPr id="848" name="ZoneTexte 101"/>
            <p:cNvSpPr txBox="1">
              <a:spLocks noChangeArrowheads="1"/>
            </p:cNvSpPr>
            <p:nvPr/>
          </p:nvSpPr>
          <p:spPr bwMode="auto">
            <a:xfrm>
              <a:off x="13784863" y="16809693"/>
              <a:ext cx="5764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1</a:t>
              </a:r>
            </a:p>
          </p:txBody>
        </p:sp>
        <p:sp>
          <p:nvSpPr>
            <p:cNvPr id="849" name="ZoneTexte 101"/>
            <p:cNvSpPr txBox="1">
              <a:spLocks noChangeArrowheads="1"/>
            </p:cNvSpPr>
            <p:nvPr/>
          </p:nvSpPr>
          <p:spPr bwMode="auto">
            <a:xfrm>
              <a:off x="13784863" y="16086874"/>
              <a:ext cx="5764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2</a:t>
              </a:r>
            </a:p>
          </p:txBody>
        </p:sp>
        <p:sp>
          <p:nvSpPr>
            <p:cNvPr id="852" name="ZoneTexte 851"/>
            <p:cNvSpPr txBox="1"/>
            <p:nvPr/>
          </p:nvSpPr>
          <p:spPr>
            <a:xfrm>
              <a:off x="16243527" y="17720220"/>
              <a:ext cx="676492"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During</a:t>
              </a:r>
            </a:p>
          </p:txBody>
        </p:sp>
        <p:sp>
          <p:nvSpPr>
            <p:cNvPr id="853" name="ZoneTexte 852"/>
            <p:cNvSpPr txBox="1"/>
            <p:nvPr/>
          </p:nvSpPr>
          <p:spPr>
            <a:xfrm>
              <a:off x="15528473" y="17720220"/>
              <a:ext cx="732446"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Before</a:t>
              </a:r>
            </a:p>
          </p:txBody>
        </p:sp>
        <p:sp>
          <p:nvSpPr>
            <p:cNvPr id="854" name="ZoneTexte 853"/>
            <p:cNvSpPr txBox="1"/>
            <p:nvPr/>
          </p:nvSpPr>
          <p:spPr>
            <a:xfrm>
              <a:off x="14608368" y="18012962"/>
              <a:ext cx="662519" cy="276999"/>
            </a:xfrm>
            <a:prstGeom prst="rect">
              <a:avLst/>
            </a:prstGeom>
            <a:noFill/>
          </p:spPr>
          <p:txBody>
            <a:bodyPr wrap="square" rtlCol="0">
              <a:spAutoFit/>
            </a:bodyPr>
            <a:lstStyle/>
            <a:p>
              <a:pPr algn="ctr"/>
              <a:r>
                <a:rPr lang="en-US" sz="1200" b="1" dirty="0" err="1">
                  <a:latin typeface="Arial" panose="020B0604020202020204" pitchFamily="34" charset="0"/>
                  <a:cs typeface="Arial" panose="020B0604020202020204" pitchFamily="34" charset="0"/>
                </a:rPr>
                <a:t>Ctl</a:t>
              </a:r>
              <a:endParaRPr lang="en-US" sz="1200" b="1" dirty="0">
                <a:latin typeface="Arial" panose="020B0604020202020204" pitchFamily="34" charset="0"/>
                <a:cs typeface="Arial" panose="020B0604020202020204" pitchFamily="34" charset="0"/>
              </a:endParaRPr>
            </a:p>
          </p:txBody>
        </p:sp>
        <p:cxnSp>
          <p:nvCxnSpPr>
            <p:cNvPr id="855" name="Connecteur droit 854"/>
            <p:cNvCxnSpPr/>
            <p:nvPr/>
          </p:nvCxnSpPr>
          <p:spPr>
            <a:xfrm>
              <a:off x="14468411" y="18011045"/>
              <a:ext cx="9424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56" name="ZoneTexte 855"/>
            <p:cNvSpPr txBox="1"/>
            <p:nvPr/>
          </p:nvSpPr>
          <p:spPr>
            <a:xfrm>
              <a:off x="15853556" y="18007316"/>
              <a:ext cx="836038"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MNI-Glu</a:t>
              </a:r>
            </a:p>
          </p:txBody>
        </p:sp>
        <p:cxnSp>
          <p:nvCxnSpPr>
            <p:cNvPr id="857" name="Connecteur droit 856"/>
            <p:cNvCxnSpPr/>
            <p:nvPr/>
          </p:nvCxnSpPr>
          <p:spPr>
            <a:xfrm>
              <a:off x="15800359" y="18005399"/>
              <a:ext cx="9424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58" name="ZoneTexte 857"/>
            <p:cNvSpPr txBox="1"/>
            <p:nvPr/>
          </p:nvSpPr>
          <p:spPr>
            <a:xfrm>
              <a:off x="15625334" y="15752637"/>
              <a:ext cx="717731" cy="400110"/>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a:t>
              </a:r>
            </a:p>
          </p:txBody>
        </p:sp>
        <p:sp>
          <p:nvSpPr>
            <p:cNvPr id="859" name="ZoneTexte 858"/>
            <p:cNvSpPr txBox="1"/>
            <p:nvPr/>
          </p:nvSpPr>
          <p:spPr>
            <a:xfrm>
              <a:off x="15992272" y="16013182"/>
              <a:ext cx="717731" cy="400110"/>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a:t>
              </a:r>
            </a:p>
          </p:txBody>
        </p:sp>
        <p:sp>
          <p:nvSpPr>
            <p:cNvPr id="860" name="ZoneTexte 859"/>
            <p:cNvSpPr txBox="1"/>
            <p:nvPr/>
          </p:nvSpPr>
          <p:spPr>
            <a:xfrm>
              <a:off x="14570413" y="15984592"/>
              <a:ext cx="717731"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ns</a:t>
              </a:r>
            </a:p>
          </p:txBody>
        </p:sp>
        <p:sp>
          <p:nvSpPr>
            <p:cNvPr id="861" name="ZoneTexte 101"/>
            <p:cNvSpPr txBox="1">
              <a:spLocks noChangeArrowheads="1"/>
            </p:cNvSpPr>
            <p:nvPr/>
          </p:nvSpPr>
          <p:spPr bwMode="auto">
            <a:xfrm>
              <a:off x="13784863" y="15733256"/>
              <a:ext cx="5764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2.5</a:t>
              </a:r>
            </a:p>
          </p:txBody>
        </p:sp>
      </p:grpSp>
      <p:sp>
        <p:nvSpPr>
          <p:cNvPr id="862" name="ZoneTexte 2025"/>
          <p:cNvSpPr txBox="1">
            <a:spLocks noChangeArrowheads="1"/>
          </p:cNvSpPr>
          <p:nvPr/>
        </p:nvSpPr>
        <p:spPr bwMode="auto">
          <a:xfrm>
            <a:off x="11930503" y="18806831"/>
            <a:ext cx="6323806" cy="523220"/>
          </a:xfrm>
          <a:prstGeom prst="rect">
            <a:avLst/>
          </a:prstGeom>
          <a:noFill/>
          <a:ln w="9525">
            <a:noFill/>
            <a:miter lim="800000"/>
            <a:headEnd/>
            <a:tailEnd/>
          </a:ln>
        </p:spPr>
        <p:txBody>
          <a:bodyPr wrap="square">
            <a:spAutoFit/>
          </a:bodyPr>
          <a:lstStyle>
            <a:defPPr>
              <a:defRPr lang="fr-FR"/>
            </a:defPPr>
            <a:lvl1pPr algn="ctr">
              <a:defRPr sz="3200" b="1">
                <a:solidFill>
                  <a:srgbClr val="0000FF"/>
                </a:solidFill>
                <a:effectLst>
                  <a:outerShdw blurRad="38100" dist="38100" dir="2700000" algn="tl">
                    <a:srgbClr val="000000">
                      <a:alpha val="43137"/>
                    </a:srgbClr>
                  </a:outerShdw>
                </a:effectLst>
                <a:latin typeface="Arial" pitchFamily="34" charset="0"/>
                <a:cs typeface="Arial" pitchFamily="34" charset="0"/>
              </a:defRPr>
            </a:lvl1pPr>
          </a:lstStyle>
          <a:p>
            <a:pPr marL="457198" indent="-457198">
              <a:buFont typeface="Wingdings" panose="05000000000000000000" pitchFamily="2" charset="2"/>
              <a:buChar char="Ø"/>
            </a:pPr>
            <a:r>
              <a:rPr lang="en-US" altLang="fr-FR" sz="2800" dirty="0">
                <a:solidFill>
                  <a:srgbClr val="C00000"/>
                </a:solidFill>
                <a:effectLst/>
              </a:rPr>
              <a:t>LTP-Induction: </a:t>
            </a:r>
            <a:r>
              <a:rPr lang="en-US" altLang="fr-FR" sz="1400" dirty="0">
                <a:solidFill>
                  <a:schemeClr val="tx1"/>
                </a:solidFill>
                <a:effectLst/>
              </a:rPr>
              <a:t>0 Mg </a:t>
            </a:r>
            <a:r>
              <a:rPr lang="en-US" altLang="fr-FR" sz="1400" baseline="30000" dirty="0">
                <a:solidFill>
                  <a:schemeClr val="tx1"/>
                </a:solidFill>
                <a:effectLst/>
              </a:rPr>
              <a:t>2+</a:t>
            </a:r>
            <a:r>
              <a:rPr lang="en-US" altLang="fr-FR" sz="1400" dirty="0">
                <a:solidFill>
                  <a:schemeClr val="tx1"/>
                </a:solidFill>
                <a:effectLst/>
              </a:rPr>
              <a:t>, 100 µM Glycine, 30 µM BIC</a:t>
            </a:r>
          </a:p>
        </p:txBody>
      </p:sp>
      <p:grpSp>
        <p:nvGrpSpPr>
          <p:cNvPr id="113" name="Groupe 112"/>
          <p:cNvGrpSpPr/>
          <p:nvPr/>
        </p:nvGrpSpPr>
        <p:grpSpPr>
          <a:xfrm>
            <a:off x="11709678" y="15523389"/>
            <a:ext cx="3509165" cy="2935243"/>
            <a:chOff x="6809060" y="15313834"/>
            <a:chExt cx="3509165" cy="2935243"/>
          </a:xfrm>
        </p:grpSpPr>
        <p:sp>
          <p:nvSpPr>
            <p:cNvPr id="874" name="ZoneTexte 873"/>
            <p:cNvSpPr txBox="1"/>
            <p:nvPr/>
          </p:nvSpPr>
          <p:spPr>
            <a:xfrm>
              <a:off x="8982661" y="17972078"/>
              <a:ext cx="1175059"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Time: sec</a:t>
              </a:r>
            </a:p>
          </p:txBody>
        </p:sp>
        <p:grpSp>
          <p:nvGrpSpPr>
            <p:cNvPr id="21" name="Groupe 20"/>
            <p:cNvGrpSpPr/>
            <p:nvPr/>
          </p:nvGrpSpPr>
          <p:grpSpPr>
            <a:xfrm>
              <a:off x="6809060" y="15313834"/>
              <a:ext cx="3509165" cy="2791756"/>
              <a:chOff x="6809060" y="15218584"/>
              <a:chExt cx="3509165" cy="2791756"/>
            </a:xfrm>
          </p:grpSpPr>
          <p:grpSp>
            <p:nvGrpSpPr>
              <p:cNvPr id="45" name="Groupe 44"/>
              <p:cNvGrpSpPr/>
              <p:nvPr/>
            </p:nvGrpSpPr>
            <p:grpSpPr>
              <a:xfrm>
                <a:off x="6809060" y="15375577"/>
                <a:ext cx="3509165" cy="2634763"/>
                <a:chOff x="7579478" y="14938316"/>
                <a:chExt cx="3885991" cy="2857080"/>
              </a:xfrm>
            </p:grpSpPr>
            <p:pic>
              <p:nvPicPr>
                <p:cNvPr id="1026" name="Picture 2"/>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7921149" y="14938316"/>
                  <a:ext cx="3530600" cy="2678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1" name="Text Box 99"/>
                <p:cNvSpPr txBox="1">
                  <a:spLocks noChangeArrowheads="1"/>
                </p:cNvSpPr>
                <p:nvPr/>
              </p:nvSpPr>
              <p:spPr bwMode="auto">
                <a:xfrm rot="16200000">
                  <a:off x="6823763" y="16072259"/>
                  <a:ext cx="1818174" cy="306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fr-FR" sz="1200" b="1" dirty="0">
                      <a:solidFill>
                        <a:srgbClr val="000000"/>
                      </a:solidFill>
                      <a:latin typeface="Arial" panose="020B0604020202020204" pitchFamily="34" charset="0"/>
                      <a:cs typeface="Arial" panose="020B0604020202020204" pitchFamily="34" charset="0"/>
                    </a:rPr>
                    <a:t>Mean </a:t>
                  </a:r>
                  <a:r>
                    <a:rPr lang="en-US" altLang="fr-FR" sz="1200" b="1" dirty="0">
                      <a:solidFill>
                        <a:srgbClr val="000000"/>
                      </a:solidFill>
                      <a:latin typeface="Symbol" panose="05050102010706020507" pitchFamily="18" charset="2"/>
                      <a:cs typeface="Arial" panose="020B0604020202020204" pitchFamily="34" charset="0"/>
                    </a:rPr>
                    <a:t>D</a:t>
                  </a:r>
                  <a:r>
                    <a:rPr lang="en-US" altLang="fr-FR" sz="1200" b="1" dirty="0">
                      <a:solidFill>
                        <a:srgbClr val="000000"/>
                      </a:solidFill>
                      <a:latin typeface="Arial" panose="020B0604020202020204" pitchFamily="34" charset="0"/>
                      <a:cs typeface="Arial" panose="020B0604020202020204" pitchFamily="34" charset="0"/>
                    </a:rPr>
                    <a:t>F/F</a:t>
                  </a:r>
                </a:p>
              </p:txBody>
            </p:sp>
            <p:sp>
              <p:nvSpPr>
                <p:cNvPr id="762" name="ZoneTexte 101"/>
                <p:cNvSpPr txBox="1">
                  <a:spLocks noChangeArrowheads="1"/>
                </p:cNvSpPr>
                <p:nvPr/>
              </p:nvSpPr>
              <p:spPr bwMode="auto">
                <a:xfrm>
                  <a:off x="8375968" y="17495023"/>
                  <a:ext cx="576498" cy="300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10</a:t>
                  </a:r>
                </a:p>
              </p:txBody>
            </p:sp>
            <p:sp>
              <p:nvSpPr>
                <p:cNvPr id="763" name="ZoneTexte 101"/>
                <p:cNvSpPr txBox="1">
                  <a:spLocks noChangeArrowheads="1"/>
                </p:cNvSpPr>
                <p:nvPr/>
              </p:nvSpPr>
              <p:spPr bwMode="auto">
                <a:xfrm>
                  <a:off x="9624617" y="17495023"/>
                  <a:ext cx="576498" cy="300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30</a:t>
                  </a:r>
                </a:p>
              </p:txBody>
            </p:sp>
            <p:sp>
              <p:nvSpPr>
                <p:cNvPr id="764" name="ZoneTexte 101"/>
                <p:cNvSpPr txBox="1">
                  <a:spLocks noChangeArrowheads="1"/>
                </p:cNvSpPr>
                <p:nvPr/>
              </p:nvSpPr>
              <p:spPr bwMode="auto">
                <a:xfrm>
                  <a:off x="8993693" y="17495023"/>
                  <a:ext cx="576498" cy="300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20</a:t>
                  </a:r>
                </a:p>
              </p:txBody>
            </p:sp>
            <p:sp>
              <p:nvSpPr>
                <p:cNvPr id="767" name="ZoneTexte 101"/>
                <p:cNvSpPr txBox="1">
                  <a:spLocks noChangeArrowheads="1"/>
                </p:cNvSpPr>
                <p:nvPr/>
              </p:nvSpPr>
              <p:spPr bwMode="auto">
                <a:xfrm>
                  <a:off x="10297146" y="17495023"/>
                  <a:ext cx="576498" cy="300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40</a:t>
                  </a:r>
                </a:p>
              </p:txBody>
            </p:sp>
            <p:sp>
              <p:nvSpPr>
                <p:cNvPr id="820" name="ZoneTexte 101"/>
                <p:cNvSpPr txBox="1">
                  <a:spLocks noChangeArrowheads="1"/>
                </p:cNvSpPr>
                <p:nvPr/>
              </p:nvSpPr>
              <p:spPr bwMode="auto">
                <a:xfrm>
                  <a:off x="10888971" y="17495024"/>
                  <a:ext cx="576498" cy="300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50</a:t>
                  </a:r>
                </a:p>
              </p:txBody>
            </p:sp>
            <p:sp>
              <p:nvSpPr>
                <p:cNvPr id="821" name="ZoneTexte 101"/>
                <p:cNvSpPr txBox="1">
                  <a:spLocks noChangeArrowheads="1"/>
                </p:cNvSpPr>
                <p:nvPr/>
              </p:nvSpPr>
              <p:spPr bwMode="auto">
                <a:xfrm>
                  <a:off x="7631019" y="15952124"/>
                  <a:ext cx="576498" cy="300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3</a:t>
                  </a:r>
                </a:p>
              </p:txBody>
            </p:sp>
            <p:sp>
              <p:nvSpPr>
                <p:cNvPr id="822" name="ZoneTexte 101"/>
                <p:cNvSpPr txBox="1">
                  <a:spLocks noChangeArrowheads="1"/>
                </p:cNvSpPr>
                <p:nvPr/>
              </p:nvSpPr>
              <p:spPr bwMode="auto">
                <a:xfrm>
                  <a:off x="7631019" y="16404396"/>
                  <a:ext cx="576498" cy="300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2</a:t>
                  </a:r>
                </a:p>
              </p:txBody>
            </p:sp>
            <p:sp>
              <p:nvSpPr>
                <p:cNvPr id="823" name="ZoneTexte 101"/>
                <p:cNvSpPr txBox="1">
                  <a:spLocks noChangeArrowheads="1"/>
                </p:cNvSpPr>
                <p:nvPr/>
              </p:nvSpPr>
              <p:spPr bwMode="auto">
                <a:xfrm>
                  <a:off x="7631019" y="16843712"/>
                  <a:ext cx="576498" cy="300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1</a:t>
                  </a:r>
                </a:p>
              </p:txBody>
            </p:sp>
            <p:sp>
              <p:nvSpPr>
                <p:cNvPr id="824" name="ZoneTexte 101"/>
                <p:cNvSpPr txBox="1">
                  <a:spLocks noChangeArrowheads="1"/>
                </p:cNvSpPr>
                <p:nvPr/>
              </p:nvSpPr>
              <p:spPr bwMode="auto">
                <a:xfrm>
                  <a:off x="7631019" y="15513083"/>
                  <a:ext cx="576498" cy="300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4</a:t>
                  </a:r>
                </a:p>
              </p:txBody>
            </p:sp>
            <p:sp>
              <p:nvSpPr>
                <p:cNvPr id="825" name="ZoneTexte 101"/>
                <p:cNvSpPr txBox="1">
                  <a:spLocks noChangeArrowheads="1"/>
                </p:cNvSpPr>
                <p:nvPr/>
              </p:nvSpPr>
              <p:spPr bwMode="auto">
                <a:xfrm>
                  <a:off x="7631019" y="15064308"/>
                  <a:ext cx="576498" cy="300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5</a:t>
                  </a:r>
                </a:p>
              </p:txBody>
            </p:sp>
          </p:grpSp>
          <p:sp>
            <p:nvSpPr>
              <p:cNvPr id="760" name="ZoneTexte 759"/>
              <p:cNvSpPr txBox="1"/>
              <p:nvPr/>
            </p:nvSpPr>
            <p:spPr>
              <a:xfrm>
                <a:off x="6929432" y="15218584"/>
                <a:ext cx="967934" cy="328065"/>
              </a:xfrm>
              <a:prstGeom prst="rect">
                <a:avLst/>
              </a:prstGeom>
              <a:noFill/>
            </p:spPr>
            <p:txBody>
              <a:bodyPr wrap="square" lIns="81052" tIns="40526" rIns="81052" bIns="40526" rtlCol="0">
                <a:spAutoFit/>
              </a:bodyPr>
              <a:lstStyle/>
              <a:p>
                <a:pPr marL="253288" indent="-253288" algn="ctr">
                  <a:buFont typeface="Wingdings" panose="05000000000000000000" pitchFamily="2" charset="2"/>
                  <a:buChar char="v"/>
                </a:pPr>
                <a:r>
                  <a:rPr lang="en-US" b="1" dirty="0">
                    <a:latin typeface="Arial" pitchFamily="34" charset="0"/>
                    <a:cs typeface="Arial" pitchFamily="34" charset="0"/>
                  </a:rPr>
                  <a:t>Ca</a:t>
                </a:r>
                <a:r>
                  <a:rPr lang="en-US" b="1" baseline="30000" dirty="0">
                    <a:latin typeface="Arial" pitchFamily="34" charset="0"/>
                    <a:cs typeface="Arial" pitchFamily="34" charset="0"/>
                  </a:rPr>
                  <a:t>2+</a:t>
                </a:r>
              </a:p>
            </p:txBody>
          </p:sp>
          <p:sp>
            <p:nvSpPr>
              <p:cNvPr id="27" name="Flèche vers le bas 26"/>
              <p:cNvSpPr/>
              <p:nvPr/>
            </p:nvSpPr>
            <p:spPr>
              <a:xfrm rot="-1800000">
                <a:off x="8203799" y="17043244"/>
                <a:ext cx="52898" cy="439929"/>
              </a:xfrm>
              <a:prstGeom prst="down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75" name="ZoneTexte 874"/>
              <p:cNvSpPr txBox="1"/>
              <p:nvPr/>
            </p:nvSpPr>
            <p:spPr>
              <a:xfrm>
                <a:off x="7483958" y="16804090"/>
                <a:ext cx="1175059"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Uncaging</a:t>
                </a:r>
              </a:p>
            </p:txBody>
          </p:sp>
        </p:grpSp>
      </p:grpSp>
      <p:grpSp>
        <p:nvGrpSpPr>
          <p:cNvPr id="7" name="Groupe 6"/>
          <p:cNvGrpSpPr/>
          <p:nvPr/>
        </p:nvGrpSpPr>
        <p:grpSpPr>
          <a:xfrm>
            <a:off x="11644896" y="19873063"/>
            <a:ext cx="3623298" cy="2486850"/>
            <a:chOff x="6744283" y="19873064"/>
            <a:chExt cx="3623298" cy="2486850"/>
          </a:xfrm>
        </p:grpSpPr>
        <p:pic>
          <p:nvPicPr>
            <p:cNvPr id="46" name="Picture 3"/>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7105051" y="19873064"/>
              <a:ext cx="3077475" cy="2212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63" name="Text Box 99"/>
            <p:cNvSpPr txBox="1">
              <a:spLocks noChangeArrowheads="1"/>
            </p:cNvSpPr>
            <p:nvPr/>
          </p:nvSpPr>
          <p:spPr bwMode="auto">
            <a:xfrm rot="16200000">
              <a:off x="6044434" y="20729459"/>
              <a:ext cx="167669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fr-FR" sz="1200" b="1" dirty="0">
                  <a:solidFill>
                    <a:srgbClr val="000000"/>
                  </a:solidFill>
                  <a:latin typeface="Arial" panose="020B0604020202020204" pitchFamily="34" charset="0"/>
                  <a:cs typeface="Arial" panose="020B0604020202020204" pitchFamily="34" charset="0"/>
                </a:rPr>
                <a:t>Mean </a:t>
              </a:r>
              <a:r>
                <a:rPr lang="en-US" altLang="fr-FR" sz="1200" b="1" dirty="0">
                  <a:solidFill>
                    <a:srgbClr val="000000"/>
                  </a:solidFill>
                  <a:latin typeface="Symbol" panose="05050102010706020507" pitchFamily="18" charset="2"/>
                  <a:cs typeface="Arial" panose="020B0604020202020204" pitchFamily="34" charset="0"/>
                </a:rPr>
                <a:t>D</a:t>
              </a:r>
              <a:r>
                <a:rPr lang="en-US" altLang="fr-FR" sz="1200" b="1" dirty="0">
                  <a:solidFill>
                    <a:srgbClr val="000000"/>
                  </a:solidFill>
                  <a:latin typeface="Arial" panose="020B0604020202020204" pitchFamily="34" charset="0"/>
                  <a:cs typeface="Arial" panose="020B0604020202020204" pitchFamily="34" charset="0"/>
                </a:rPr>
                <a:t>F/F</a:t>
              </a:r>
            </a:p>
          </p:txBody>
        </p:sp>
        <p:sp>
          <p:nvSpPr>
            <p:cNvPr id="864" name="ZoneTexte 101"/>
            <p:cNvSpPr txBox="1">
              <a:spLocks noChangeArrowheads="1"/>
            </p:cNvSpPr>
            <p:nvPr/>
          </p:nvSpPr>
          <p:spPr bwMode="auto">
            <a:xfrm>
              <a:off x="7679270" y="21912942"/>
              <a:ext cx="52059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10</a:t>
              </a:r>
            </a:p>
          </p:txBody>
        </p:sp>
        <p:sp>
          <p:nvSpPr>
            <p:cNvPr id="865" name="ZoneTexte 101"/>
            <p:cNvSpPr txBox="1">
              <a:spLocks noChangeArrowheads="1"/>
            </p:cNvSpPr>
            <p:nvPr/>
          </p:nvSpPr>
          <p:spPr bwMode="auto">
            <a:xfrm>
              <a:off x="8806839" y="21912722"/>
              <a:ext cx="52059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30</a:t>
              </a:r>
            </a:p>
          </p:txBody>
        </p:sp>
        <p:sp>
          <p:nvSpPr>
            <p:cNvPr id="866" name="ZoneTexte 101"/>
            <p:cNvSpPr txBox="1">
              <a:spLocks noChangeArrowheads="1"/>
            </p:cNvSpPr>
            <p:nvPr/>
          </p:nvSpPr>
          <p:spPr bwMode="auto">
            <a:xfrm>
              <a:off x="8237094" y="21919221"/>
              <a:ext cx="52059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20</a:t>
              </a:r>
            </a:p>
          </p:txBody>
        </p:sp>
        <p:sp>
          <p:nvSpPr>
            <p:cNvPr id="867" name="ZoneTexte 101"/>
            <p:cNvSpPr txBox="1">
              <a:spLocks noChangeArrowheads="1"/>
            </p:cNvSpPr>
            <p:nvPr/>
          </p:nvSpPr>
          <p:spPr bwMode="auto">
            <a:xfrm>
              <a:off x="9414151" y="21933693"/>
              <a:ext cx="52059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40</a:t>
              </a:r>
            </a:p>
          </p:txBody>
        </p:sp>
        <p:sp>
          <p:nvSpPr>
            <p:cNvPr id="868" name="ZoneTexte 101"/>
            <p:cNvSpPr txBox="1">
              <a:spLocks noChangeArrowheads="1"/>
            </p:cNvSpPr>
            <p:nvPr/>
          </p:nvSpPr>
          <p:spPr bwMode="auto">
            <a:xfrm>
              <a:off x="9846986" y="21933693"/>
              <a:ext cx="52059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50</a:t>
              </a:r>
            </a:p>
          </p:txBody>
        </p:sp>
        <p:sp>
          <p:nvSpPr>
            <p:cNvPr id="869" name="ZoneTexte 101"/>
            <p:cNvSpPr txBox="1">
              <a:spLocks noChangeArrowheads="1"/>
            </p:cNvSpPr>
            <p:nvPr/>
          </p:nvSpPr>
          <p:spPr bwMode="auto">
            <a:xfrm>
              <a:off x="6788751" y="20375628"/>
              <a:ext cx="52059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1.5</a:t>
              </a:r>
            </a:p>
          </p:txBody>
        </p:sp>
        <p:sp>
          <p:nvSpPr>
            <p:cNvPr id="870" name="ZoneTexte 101"/>
            <p:cNvSpPr txBox="1">
              <a:spLocks noChangeArrowheads="1"/>
            </p:cNvSpPr>
            <p:nvPr/>
          </p:nvSpPr>
          <p:spPr bwMode="auto">
            <a:xfrm>
              <a:off x="6856483" y="20818109"/>
              <a:ext cx="52059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1</a:t>
              </a:r>
            </a:p>
          </p:txBody>
        </p:sp>
        <p:sp>
          <p:nvSpPr>
            <p:cNvPr id="871" name="ZoneTexte 101"/>
            <p:cNvSpPr txBox="1">
              <a:spLocks noChangeArrowheads="1"/>
            </p:cNvSpPr>
            <p:nvPr/>
          </p:nvSpPr>
          <p:spPr bwMode="auto">
            <a:xfrm>
              <a:off x="6788751" y="21313552"/>
              <a:ext cx="52059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0.5</a:t>
              </a:r>
            </a:p>
          </p:txBody>
        </p:sp>
        <p:sp>
          <p:nvSpPr>
            <p:cNvPr id="872" name="ZoneTexte 101"/>
            <p:cNvSpPr txBox="1">
              <a:spLocks noChangeArrowheads="1"/>
            </p:cNvSpPr>
            <p:nvPr/>
          </p:nvSpPr>
          <p:spPr bwMode="auto">
            <a:xfrm>
              <a:off x="6856483" y="19903580"/>
              <a:ext cx="52059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2</a:t>
              </a:r>
            </a:p>
          </p:txBody>
        </p:sp>
        <p:sp>
          <p:nvSpPr>
            <p:cNvPr id="876" name="ZoneTexte 875"/>
            <p:cNvSpPr txBox="1"/>
            <p:nvPr/>
          </p:nvSpPr>
          <p:spPr>
            <a:xfrm>
              <a:off x="8988304" y="22082915"/>
              <a:ext cx="1175059"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Time: sec</a:t>
              </a:r>
            </a:p>
          </p:txBody>
        </p:sp>
      </p:grpSp>
      <p:sp>
        <p:nvSpPr>
          <p:cNvPr id="877" name="ZoneTexte 876"/>
          <p:cNvSpPr txBox="1"/>
          <p:nvPr/>
        </p:nvSpPr>
        <p:spPr>
          <a:xfrm>
            <a:off x="12094768" y="19586338"/>
            <a:ext cx="967934" cy="328065"/>
          </a:xfrm>
          <a:prstGeom prst="rect">
            <a:avLst/>
          </a:prstGeom>
          <a:noFill/>
        </p:spPr>
        <p:txBody>
          <a:bodyPr wrap="square" lIns="81052" tIns="40526" rIns="81052" bIns="40526" rtlCol="0">
            <a:spAutoFit/>
          </a:bodyPr>
          <a:lstStyle/>
          <a:p>
            <a:pPr marL="253288" indent="-253288" algn="ctr">
              <a:buFont typeface="Wingdings" panose="05000000000000000000" pitchFamily="2" charset="2"/>
              <a:buChar char="v"/>
            </a:pPr>
            <a:r>
              <a:rPr lang="en-US" b="1" dirty="0">
                <a:latin typeface="Arial" pitchFamily="34" charset="0"/>
                <a:cs typeface="Arial" pitchFamily="34" charset="0"/>
              </a:rPr>
              <a:t>Ca</a:t>
            </a:r>
            <a:r>
              <a:rPr lang="en-US" b="1" baseline="30000" dirty="0">
                <a:latin typeface="Arial" pitchFamily="34" charset="0"/>
                <a:cs typeface="Arial" pitchFamily="34" charset="0"/>
              </a:rPr>
              <a:t>2+</a:t>
            </a:r>
          </a:p>
        </p:txBody>
      </p:sp>
      <p:sp>
        <p:nvSpPr>
          <p:cNvPr id="903" name="ZoneTexte 902"/>
          <p:cNvSpPr txBox="1"/>
          <p:nvPr/>
        </p:nvSpPr>
        <p:spPr>
          <a:xfrm>
            <a:off x="18550171" y="19586338"/>
            <a:ext cx="2154289" cy="328065"/>
          </a:xfrm>
          <a:prstGeom prst="rect">
            <a:avLst/>
          </a:prstGeom>
          <a:noFill/>
        </p:spPr>
        <p:txBody>
          <a:bodyPr wrap="square" lIns="81052" tIns="40526" rIns="81052" bIns="40526" rtlCol="0">
            <a:spAutoFit/>
          </a:bodyPr>
          <a:lstStyle/>
          <a:p>
            <a:pPr marL="253288" indent="-253288" algn="ctr">
              <a:buFont typeface="Wingdings" panose="05000000000000000000" pitchFamily="2" charset="2"/>
              <a:buChar char="v"/>
            </a:pPr>
            <a:r>
              <a:rPr lang="en-US" b="1" dirty="0">
                <a:latin typeface="Arial" pitchFamily="34" charset="0"/>
                <a:cs typeface="Arial" pitchFamily="34" charset="0"/>
              </a:rPr>
              <a:t>Mean Speed</a:t>
            </a:r>
            <a:endParaRPr lang="en-US" b="1" baseline="30000" dirty="0">
              <a:latin typeface="Arial" pitchFamily="34" charset="0"/>
              <a:cs typeface="Arial" pitchFamily="34" charset="0"/>
            </a:endParaRPr>
          </a:p>
        </p:txBody>
      </p:sp>
      <p:grpSp>
        <p:nvGrpSpPr>
          <p:cNvPr id="54" name="Groupe 53"/>
          <p:cNvGrpSpPr/>
          <p:nvPr/>
        </p:nvGrpSpPr>
        <p:grpSpPr>
          <a:xfrm>
            <a:off x="18434850" y="19965145"/>
            <a:ext cx="3381775" cy="2608304"/>
            <a:chOff x="10984579" y="19193703"/>
            <a:chExt cx="3381774" cy="2608304"/>
          </a:xfrm>
        </p:grpSpPr>
        <p:pic>
          <p:nvPicPr>
            <p:cNvPr id="47" name="Picture 4"/>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11374412" y="19193703"/>
              <a:ext cx="2991941" cy="224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96" name="ZoneTexte 895"/>
            <p:cNvSpPr txBox="1"/>
            <p:nvPr/>
          </p:nvSpPr>
          <p:spPr>
            <a:xfrm>
              <a:off x="12204105" y="21267172"/>
              <a:ext cx="765737"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LTP-</a:t>
              </a:r>
              <a:r>
                <a:rPr lang="en-US" sz="1200" b="1" dirty="0" err="1">
                  <a:latin typeface="Arial" panose="020B0604020202020204" pitchFamily="34" charset="0"/>
                  <a:cs typeface="Arial" panose="020B0604020202020204" pitchFamily="34" charset="0"/>
                </a:rPr>
                <a:t>Ind</a:t>
              </a:r>
              <a:endParaRPr lang="en-US" sz="1200" b="1" dirty="0">
                <a:latin typeface="Arial" panose="020B0604020202020204" pitchFamily="34" charset="0"/>
                <a:cs typeface="Arial" panose="020B0604020202020204" pitchFamily="34" charset="0"/>
              </a:endParaRPr>
            </a:p>
          </p:txBody>
        </p:sp>
        <p:sp>
          <p:nvSpPr>
            <p:cNvPr id="897" name="ZoneTexte 896"/>
            <p:cNvSpPr txBox="1"/>
            <p:nvPr/>
          </p:nvSpPr>
          <p:spPr>
            <a:xfrm>
              <a:off x="11489052" y="21267172"/>
              <a:ext cx="732446" cy="276999"/>
            </a:xfrm>
            <a:prstGeom prst="rect">
              <a:avLst/>
            </a:prstGeom>
            <a:noFill/>
          </p:spPr>
          <p:txBody>
            <a:bodyPr wrap="square" rtlCol="0">
              <a:spAutoFit/>
            </a:bodyPr>
            <a:lstStyle/>
            <a:p>
              <a:pPr algn="ctr"/>
              <a:r>
                <a:rPr lang="en-US" sz="1200" b="1" dirty="0" err="1">
                  <a:latin typeface="Arial" panose="020B0604020202020204" pitchFamily="34" charset="0"/>
                  <a:cs typeface="Arial" panose="020B0604020202020204" pitchFamily="34" charset="0"/>
                </a:rPr>
                <a:t>Ctl</a:t>
              </a:r>
              <a:endParaRPr lang="en-US" sz="1200" b="1" dirty="0">
                <a:latin typeface="Arial" panose="020B0604020202020204" pitchFamily="34" charset="0"/>
                <a:cs typeface="Arial" panose="020B0604020202020204" pitchFamily="34" charset="0"/>
              </a:endParaRPr>
            </a:p>
          </p:txBody>
        </p:sp>
        <p:sp>
          <p:nvSpPr>
            <p:cNvPr id="898" name="ZoneTexte 101"/>
            <p:cNvSpPr txBox="1">
              <a:spLocks noChangeArrowheads="1"/>
            </p:cNvSpPr>
            <p:nvPr/>
          </p:nvSpPr>
          <p:spPr bwMode="auto">
            <a:xfrm>
              <a:off x="11046208" y="20666454"/>
              <a:ext cx="5764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0.5</a:t>
              </a:r>
            </a:p>
          </p:txBody>
        </p:sp>
        <p:sp>
          <p:nvSpPr>
            <p:cNvPr id="899" name="ZoneTexte 101"/>
            <p:cNvSpPr txBox="1">
              <a:spLocks noChangeArrowheads="1"/>
            </p:cNvSpPr>
            <p:nvPr/>
          </p:nvSpPr>
          <p:spPr bwMode="auto">
            <a:xfrm>
              <a:off x="11046208" y="19763612"/>
              <a:ext cx="5764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1.5</a:t>
              </a:r>
            </a:p>
          </p:txBody>
        </p:sp>
        <p:sp>
          <p:nvSpPr>
            <p:cNvPr id="900" name="ZoneTexte 101"/>
            <p:cNvSpPr txBox="1">
              <a:spLocks noChangeArrowheads="1"/>
            </p:cNvSpPr>
            <p:nvPr/>
          </p:nvSpPr>
          <p:spPr bwMode="auto">
            <a:xfrm>
              <a:off x="11097413" y="20225755"/>
              <a:ext cx="5764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1</a:t>
              </a:r>
            </a:p>
          </p:txBody>
        </p:sp>
        <p:sp>
          <p:nvSpPr>
            <p:cNvPr id="901" name="ZoneTexte 101"/>
            <p:cNvSpPr txBox="1">
              <a:spLocks noChangeArrowheads="1"/>
            </p:cNvSpPr>
            <p:nvPr/>
          </p:nvSpPr>
          <p:spPr bwMode="auto">
            <a:xfrm>
              <a:off x="11097413" y="19305431"/>
              <a:ext cx="5764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2</a:t>
              </a:r>
            </a:p>
          </p:txBody>
        </p:sp>
        <p:sp>
          <p:nvSpPr>
            <p:cNvPr id="902" name="Text Box 99"/>
            <p:cNvSpPr txBox="1">
              <a:spLocks noChangeArrowheads="1"/>
            </p:cNvSpPr>
            <p:nvPr/>
          </p:nvSpPr>
          <p:spPr bwMode="auto">
            <a:xfrm rot="16200000">
              <a:off x="10675966" y="20078070"/>
              <a:ext cx="89422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fr-FR" sz="1200" b="1" dirty="0">
                  <a:solidFill>
                    <a:srgbClr val="000000"/>
                  </a:solidFill>
                  <a:latin typeface="Arial" panose="020B0604020202020204" pitchFamily="34" charset="0"/>
                  <a:cs typeface="Arial" panose="020B0604020202020204" pitchFamily="34" charset="0"/>
                </a:rPr>
                <a:t>µm / sec</a:t>
              </a:r>
            </a:p>
          </p:txBody>
        </p:sp>
        <p:sp>
          <p:nvSpPr>
            <p:cNvPr id="904" name="ZoneTexte 903"/>
            <p:cNvSpPr txBox="1"/>
            <p:nvPr/>
          </p:nvSpPr>
          <p:spPr>
            <a:xfrm>
              <a:off x="13541447" y="21267172"/>
              <a:ext cx="787690"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LTP-</a:t>
              </a:r>
              <a:r>
                <a:rPr lang="en-US" sz="1200" b="1" dirty="0" err="1">
                  <a:latin typeface="Arial" panose="020B0604020202020204" pitchFamily="34" charset="0"/>
                  <a:cs typeface="Arial" panose="020B0604020202020204" pitchFamily="34" charset="0"/>
                </a:rPr>
                <a:t>Ind</a:t>
              </a:r>
              <a:endParaRPr lang="en-US" sz="1200" b="1" dirty="0">
                <a:latin typeface="Arial" panose="020B0604020202020204" pitchFamily="34" charset="0"/>
                <a:cs typeface="Arial" panose="020B0604020202020204" pitchFamily="34" charset="0"/>
              </a:endParaRPr>
            </a:p>
          </p:txBody>
        </p:sp>
        <p:sp>
          <p:nvSpPr>
            <p:cNvPr id="905" name="ZoneTexte 904"/>
            <p:cNvSpPr txBox="1"/>
            <p:nvPr/>
          </p:nvSpPr>
          <p:spPr>
            <a:xfrm>
              <a:off x="12826393" y="21267172"/>
              <a:ext cx="732446" cy="276999"/>
            </a:xfrm>
            <a:prstGeom prst="rect">
              <a:avLst/>
            </a:prstGeom>
            <a:noFill/>
          </p:spPr>
          <p:txBody>
            <a:bodyPr wrap="square" rtlCol="0">
              <a:spAutoFit/>
            </a:bodyPr>
            <a:lstStyle/>
            <a:p>
              <a:pPr algn="ctr"/>
              <a:r>
                <a:rPr lang="en-US" sz="1200" b="1" dirty="0" err="1">
                  <a:latin typeface="Arial" panose="020B0604020202020204" pitchFamily="34" charset="0"/>
                  <a:cs typeface="Arial" panose="020B0604020202020204" pitchFamily="34" charset="0"/>
                </a:rPr>
                <a:t>Ctl</a:t>
              </a:r>
              <a:endParaRPr lang="en-US" sz="1200" b="1" dirty="0">
                <a:latin typeface="Arial" panose="020B0604020202020204" pitchFamily="34" charset="0"/>
                <a:cs typeface="Arial" panose="020B0604020202020204" pitchFamily="34" charset="0"/>
              </a:endParaRPr>
            </a:p>
          </p:txBody>
        </p:sp>
        <p:sp>
          <p:nvSpPr>
            <p:cNvPr id="906" name="ZoneTexte 905"/>
            <p:cNvSpPr txBox="1"/>
            <p:nvPr/>
          </p:nvSpPr>
          <p:spPr>
            <a:xfrm>
              <a:off x="11906288" y="21525008"/>
              <a:ext cx="662519"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OUT</a:t>
              </a:r>
            </a:p>
          </p:txBody>
        </p:sp>
        <p:cxnSp>
          <p:nvCxnSpPr>
            <p:cNvPr id="907" name="Connecteur droit 906"/>
            <p:cNvCxnSpPr/>
            <p:nvPr/>
          </p:nvCxnSpPr>
          <p:spPr>
            <a:xfrm>
              <a:off x="11766331" y="21552351"/>
              <a:ext cx="9424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08" name="ZoneTexte 907"/>
            <p:cNvSpPr txBox="1"/>
            <p:nvPr/>
          </p:nvSpPr>
          <p:spPr>
            <a:xfrm>
              <a:off x="13151476" y="21525008"/>
              <a:ext cx="836038"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IN</a:t>
              </a:r>
            </a:p>
          </p:txBody>
        </p:sp>
        <p:cxnSp>
          <p:nvCxnSpPr>
            <p:cNvPr id="909" name="Connecteur droit 908"/>
            <p:cNvCxnSpPr/>
            <p:nvPr/>
          </p:nvCxnSpPr>
          <p:spPr>
            <a:xfrm>
              <a:off x="13098279" y="21552351"/>
              <a:ext cx="9424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10" name="ZoneTexte 909"/>
            <p:cNvSpPr txBox="1"/>
            <p:nvPr/>
          </p:nvSpPr>
          <p:spPr>
            <a:xfrm>
              <a:off x="11865322" y="19393256"/>
              <a:ext cx="717731" cy="400110"/>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a:t>
              </a:r>
            </a:p>
          </p:txBody>
        </p:sp>
        <p:sp>
          <p:nvSpPr>
            <p:cNvPr id="911" name="ZoneTexte 910"/>
            <p:cNvSpPr txBox="1"/>
            <p:nvPr/>
          </p:nvSpPr>
          <p:spPr>
            <a:xfrm>
              <a:off x="13225255" y="19425630"/>
              <a:ext cx="717731" cy="400110"/>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a:t>
              </a:r>
            </a:p>
          </p:txBody>
        </p:sp>
      </p:grpSp>
      <p:sp>
        <p:nvSpPr>
          <p:cNvPr id="914" name="Rectangle 913"/>
          <p:cNvSpPr/>
          <p:nvPr/>
        </p:nvSpPr>
        <p:spPr>
          <a:xfrm>
            <a:off x="13916795" y="26294821"/>
            <a:ext cx="6085316" cy="2308324"/>
          </a:xfrm>
          <a:prstGeom prst="rect">
            <a:avLst/>
          </a:prstGeom>
          <a:gradFill flip="none" rotWithShape="1">
            <a:gsLst>
              <a:gs pos="0">
                <a:srgbClr val="92AEFC">
                  <a:tint val="66000"/>
                  <a:satMod val="160000"/>
                  <a:lumMod val="79000"/>
                </a:srgbClr>
              </a:gs>
              <a:gs pos="61000">
                <a:srgbClr val="92AEFC">
                  <a:tint val="44500"/>
                  <a:satMod val="160000"/>
                </a:srgbClr>
              </a:gs>
              <a:gs pos="100000">
                <a:srgbClr val="92AEFC">
                  <a:tint val="23500"/>
                  <a:satMod val="160000"/>
                </a:srgbClr>
              </a:gs>
            </a:gsLst>
            <a:lin ang="2700000" scaled="1"/>
            <a:tileRect/>
          </a:gradFill>
          <a:effectLst>
            <a:outerShdw blurRad="50800" dist="50800" dir="5400000" algn="ctr" rotWithShape="0">
              <a:srgbClr val="000000"/>
            </a:outerShdw>
          </a:effectLst>
          <a:scene3d>
            <a:camera prst="orthographicFront"/>
            <a:lightRig rig="threePt" dir="t"/>
          </a:scene3d>
          <a:sp3d>
            <a:bevelT prst="angle"/>
          </a:sp3d>
        </p:spPr>
        <p:txBody>
          <a:bodyPr wrap="square" rtlCol="0">
            <a:spAutoFit/>
          </a:bodyPr>
          <a:lstStyle/>
          <a:p>
            <a:pPr algn="ctr"/>
            <a:r>
              <a:rPr lang="en-US" sz="1800" b="1" dirty="0">
                <a:solidFill>
                  <a:srgbClr val="C00000"/>
                </a:solidFill>
                <a:latin typeface="Arial" panose="020B0604020202020204" pitchFamily="34" charset="0"/>
                <a:cs typeface="Arial" panose="020B0604020202020204" pitchFamily="34" charset="0"/>
              </a:rPr>
              <a:t>High Ca 2+ means</a:t>
            </a:r>
          </a:p>
          <a:p>
            <a:pPr algn="ctr"/>
            <a:endParaRPr lang="en-US" sz="1800" b="1" dirty="0">
              <a:solidFill>
                <a:srgbClr val="C00000"/>
              </a:solidFill>
              <a:latin typeface="Arial" panose="020B0604020202020204" pitchFamily="34" charset="0"/>
              <a:cs typeface="Arial" panose="020B0604020202020204" pitchFamily="34" charset="0"/>
            </a:endParaRPr>
          </a:p>
          <a:p>
            <a:pPr algn="ctr"/>
            <a:r>
              <a:rPr lang="en-US" sz="1800" b="1" dirty="0">
                <a:latin typeface="Arial" panose="020B0604020202020204" pitchFamily="34" charset="0"/>
                <a:cs typeface="Arial" panose="020B0604020202020204" pitchFamily="34" charset="0"/>
              </a:rPr>
              <a:t>Less vesicles than basal.</a:t>
            </a:r>
          </a:p>
          <a:p>
            <a:pPr algn="ctr"/>
            <a:endParaRPr lang="en-US" sz="1800" b="1" dirty="0">
              <a:latin typeface="Arial" panose="020B0604020202020204" pitchFamily="34" charset="0"/>
              <a:cs typeface="Arial" panose="020B0604020202020204" pitchFamily="34" charset="0"/>
            </a:endParaRPr>
          </a:p>
          <a:p>
            <a:pPr algn="ctr"/>
            <a:r>
              <a:rPr lang="en-US" sz="1800" b="1" dirty="0">
                <a:latin typeface="Arial" panose="020B0604020202020204" pitchFamily="34" charset="0"/>
                <a:cs typeface="Arial" panose="020B0604020202020204" pitchFamily="34" charset="0"/>
              </a:rPr>
              <a:t>Speeds IN and OUT decreased  and pause increased.</a:t>
            </a:r>
          </a:p>
          <a:p>
            <a:pPr algn="ctr"/>
            <a:endParaRPr lang="en-US" sz="1800" b="1" dirty="0">
              <a:latin typeface="Arial" panose="020B0604020202020204" pitchFamily="34" charset="0"/>
              <a:cs typeface="Arial" panose="020B0604020202020204" pitchFamily="34" charset="0"/>
            </a:endParaRPr>
          </a:p>
          <a:p>
            <a:pPr algn="ctr"/>
            <a:r>
              <a:rPr lang="en-US" sz="1800" b="1" dirty="0">
                <a:latin typeface="Arial" panose="020B0604020202020204" pitchFamily="34" charset="0"/>
                <a:cs typeface="Arial" panose="020B0604020202020204" pitchFamily="34" charset="0"/>
              </a:rPr>
              <a:t>Frequency distribution shifted to low speed.</a:t>
            </a:r>
          </a:p>
          <a:p>
            <a:pPr algn="ctr"/>
            <a:r>
              <a:rPr lang="en-US" sz="1800" b="1" dirty="0">
                <a:solidFill>
                  <a:srgbClr val="C00000"/>
                </a:solidFill>
                <a:latin typeface="Arial" panose="020B0604020202020204" pitchFamily="34" charset="0"/>
                <a:cs typeface="Arial" panose="020B0604020202020204" pitchFamily="34" charset="0"/>
              </a:rPr>
              <a:t> </a:t>
            </a:r>
          </a:p>
        </p:txBody>
      </p:sp>
      <p:sp>
        <p:nvSpPr>
          <p:cNvPr id="916" name="ZoneTexte 915"/>
          <p:cNvSpPr txBox="1"/>
          <p:nvPr/>
        </p:nvSpPr>
        <p:spPr>
          <a:xfrm>
            <a:off x="15812431" y="19586200"/>
            <a:ext cx="1908257" cy="328065"/>
          </a:xfrm>
          <a:prstGeom prst="rect">
            <a:avLst/>
          </a:prstGeom>
          <a:noFill/>
        </p:spPr>
        <p:txBody>
          <a:bodyPr wrap="square" lIns="81052" tIns="40526" rIns="81052" bIns="40526" rtlCol="0">
            <a:spAutoFit/>
          </a:bodyPr>
          <a:lstStyle/>
          <a:p>
            <a:pPr marL="253288" indent="-253288" algn="ctr">
              <a:buFont typeface="Wingdings" panose="05000000000000000000" pitchFamily="2" charset="2"/>
              <a:buChar char="v"/>
            </a:pPr>
            <a:r>
              <a:rPr lang="en-US" b="1" dirty="0">
                <a:latin typeface="Arial" pitchFamily="34" charset="0"/>
                <a:cs typeface="Arial" pitchFamily="34" charset="0"/>
              </a:rPr>
              <a:t>Vesicle density</a:t>
            </a:r>
          </a:p>
        </p:txBody>
      </p:sp>
      <p:grpSp>
        <p:nvGrpSpPr>
          <p:cNvPr id="990" name="Groupe 989"/>
          <p:cNvGrpSpPr/>
          <p:nvPr/>
        </p:nvGrpSpPr>
        <p:grpSpPr>
          <a:xfrm>
            <a:off x="15483887" y="20001227"/>
            <a:ext cx="2661703" cy="2250574"/>
            <a:chOff x="10781388" y="20001224"/>
            <a:chExt cx="2661703" cy="2250574"/>
          </a:xfrm>
        </p:grpSpPr>
        <p:grpSp>
          <p:nvGrpSpPr>
            <p:cNvPr id="918" name="Groupe 917"/>
            <p:cNvGrpSpPr/>
            <p:nvPr/>
          </p:nvGrpSpPr>
          <p:grpSpPr>
            <a:xfrm>
              <a:off x="10826377" y="20140230"/>
              <a:ext cx="2455205" cy="2111568"/>
              <a:chOff x="31391396" y="16565135"/>
              <a:chExt cx="2455205" cy="2111568"/>
            </a:xfrm>
          </p:grpSpPr>
          <p:grpSp>
            <p:nvGrpSpPr>
              <p:cNvPr id="919" name="Groupe 918"/>
              <p:cNvGrpSpPr/>
              <p:nvPr/>
            </p:nvGrpSpPr>
            <p:grpSpPr>
              <a:xfrm>
                <a:off x="32150702" y="18399703"/>
                <a:ext cx="1695899" cy="277000"/>
                <a:chOff x="1350685" y="2222649"/>
                <a:chExt cx="1952685" cy="263154"/>
              </a:xfrm>
            </p:grpSpPr>
            <p:sp>
              <p:nvSpPr>
                <p:cNvPr id="924" name="ZoneTexte 923"/>
                <p:cNvSpPr txBox="1"/>
                <p:nvPr/>
              </p:nvSpPr>
              <p:spPr>
                <a:xfrm>
                  <a:off x="1350685" y="2222650"/>
                  <a:ext cx="501193" cy="263153"/>
                </a:xfrm>
                <a:prstGeom prst="rect">
                  <a:avLst/>
                </a:prstGeom>
                <a:noFill/>
              </p:spPr>
              <p:txBody>
                <a:bodyPr wrap="square" rtlCol="0">
                  <a:spAutoFit/>
                </a:bodyPr>
                <a:lstStyle/>
                <a:p>
                  <a:pPr algn="ctr"/>
                  <a:r>
                    <a:rPr lang="en-US" sz="1200" b="1" dirty="0" err="1">
                      <a:latin typeface="Arial" panose="020B0604020202020204" pitchFamily="34" charset="0"/>
                      <a:cs typeface="Arial" panose="020B0604020202020204" pitchFamily="34" charset="0"/>
                    </a:rPr>
                    <a:t>Ctl</a:t>
                  </a:r>
                  <a:endParaRPr lang="en-US" sz="1200" b="1" dirty="0">
                    <a:latin typeface="Arial" panose="020B0604020202020204" pitchFamily="34" charset="0"/>
                    <a:cs typeface="Arial" panose="020B0604020202020204" pitchFamily="34" charset="0"/>
                  </a:endParaRPr>
                </a:p>
              </p:txBody>
            </p:sp>
            <p:sp>
              <p:nvSpPr>
                <p:cNvPr id="925" name="ZoneTexte 924"/>
                <p:cNvSpPr txBox="1"/>
                <p:nvPr/>
              </p:nvSpPr>
              <p:spPr>
                <a:xfrm>
                  <a:off x="2421016" y="2222649"/>
                  <a:ext cx="882354" cy="263153"/>
                </a:xfrm>
                <a:prstGeom prst="rect">
                  <a:avLst/>
                </a:prstGeom>
                <a:noFill/>
              </p:spPr>
              <p:txBody>
                <a:bodyPr wrap="square" rtlCol="0">
                  <a:spAutoFit/>
                </a:bodyPr>
                <a:lstStyle/>
                <a:p>
                  <a:pPr algn="ctr"/>
                  <a:r>
                    <a:rPr lang="en-US" sz="1200" b="1" dirty="0" err="1">
                      <a:latin typeface="Arial" panose="020B0604020202020204" pitchFamily="34" charset="0"/>
                      <a:cs typeface="Arial" panose="020B0604020202020204" pitchFamily="34" charset="0"/>
                    </a:rPr>
                    <a:t>Ind</a:t>
                  </a:r>
                  <a:r>
                    <a:rPr lang="en-US" sz="1200" b="1" dirty="0">
                      <a:latin typeface="Arial" panose="020B0604020202020204" pitchFamily="34" charset="0"/>
                      <a:cs typeface="Arial" panose="020B0604020202020204" pitchFamily="34" charset="0"/>
                    </a:rPr>
                    <a:t>-LTP</a:t>
                  </a:r>
                </a:p>
              </p:txBody>
            </p:sp>
          </p:grpSp>
          <p:sp>
            <p:nvSpPr>
              <p:cNvPr id="920" name="ZoneTexte 101"/>
              <p:cNvSpPr txBox="1">
                <a:spLocks noChangeArrowheads="1"/>
              </p:cNvSpPr>
              <p:nvPr/>
            </p:nvSpPr>
            <p:spPr bwMode="auto">
              <a:xfrm>
                <a:off x="31391396" y="17812330"/>
                <a:ext cx="57649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5</a:t>
                </a:r>
              </a:p>
            </p:txBody>
          </p:sp>
          <p:sp>
            <p:nvSpPr>
              <p:cNvPr id="921" name="ZoneTexte 101"/>
              <p:cNvSpPr txBox="1">
                <a:spLocks noChangeArrowheads="1"/>
              </p:cNvSpPr>
              <p:nvPr/>
            </p:nvSpPr>
            <p:spPr bwMode="auto">
              <a:xfrm>
                <a:off x="31391396" y="17402244"/>
                <a:ext cx="57649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10</a:t>
                </a:r>
              </a:p>
            </p:txBody>
          </p:sp>
          <p:sp>
            <p:nvSpPr>
              <p:cNvPr id="922" name="ZoneTexte 101"/>
              <p:cNvSpPr txBox="1">
                <a:spLocks noChangeArrowheads="1"/>
              </p:cNvSpPr>
              <p:nvPr/>
            </p:nvSpPr>
            <p:spPr bwMode="auto">
              <a:xfrm>
                <a:off x="31391396" y="16985446"/>
                <a:ext cx="57649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15</a:t>
                </a:r>
              </a:p>
            </p:txBody>
          </p:sp>
          <p:sp>
            <p:nvSpPr>
              <p:cNvPr id="923" name="ZoneTexte 101"/>
              <p:cNvSpPr txBox="1">
                <a:spLocks noChangeArrowheads="1"/>
              </p:cNvSpPr>
              <p:nvPr/>
            </p:nvSpPr>
            <p:spPr bwMode="auto">
              <a:xfrm>
                <a:off x="31391396" y="16565135"/>
                <a:ext cx="57649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20</a:t>
                </a:r>
              </a:p>
            </p:txBody>
          </p:sp>
        </p:grpSp>
        <p:sp>
          <p:nvSpPr>
            <p:cNvPr id="926" name="Text Box 99"/>
            <p:cNvSpPr txBox="1">
              <a:spLocks noChangeArrowheads="1"/>
            </p:cNvSpPr>
            <p:nvPr/>
          </p:nvSpPr>
          <p:spPr bwMode="auto">
            <a:xfrm rot="16200000">
              <a:off x="10010801" y="20771811"/>
              <a:ext cx="181817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fr-FR" sz="1200" b="1" dirty="0" err="1">
                  <a:solidFill>
                    <a:srgbClr val="000000"/>
                  </a:solidFill>
                  <a:latin typeface="Arial" panose="020B0604020202020204" pitchFamily="34" charset="0"/>
                  <a:cs typeface="Arial" panose="020B0604020202020204" pitchFamily="34" charset="0"/>
                </a:rPr>
                <a:t>Ves</a:t>
              </a:r>
              <a:r>
                <a:rPr lang="en-US" altLang="fr-FR" sz="1200" b="1" dirty="0">
                  <a:solidFill>
                    <a:srgbClr val="000000"/>
                  </a:solidFill>
                  <a:latin typeface="Arial" panose="020B0604020202020204" pitchFamily="34" charset="0"/>
                  <a:cs typeface="Arial" panose="020B0604020202020204" pitchFamily="34" charset="0"/>
                </a:rPr>
                <a:t> / 20 µm</a:t>
              </a:r>
              <a:r>
                <a:rPr lang="en-US" altLang="fr-FR" sz="1200" b="1" baseline="30000" dirty="0">
                  <a:solidFill>
                    <a:srgbClr val="000000"/>
                  </a:solidFill>
                  <a:latin typeface="Arial" panose="020B0604020202020204" pitchFamily="34" charset="0"/>
                  <a:cs typeface="Arial" panose="020B0604020202020204" pitchFamily="34" charset="0"/>
                </a:rPr>
                <a:t>2</a:t>
              </a:r>
              <a:r>
                <a:rPr lang="en-US" altLang="fr-FR" sz="1200" b="1" dirty="0">
                  <a:solidFill>
                    <a:srgbClr val="000000"/>
                  </a:solidFill>
                  <a:latin typeface="Arial" panose="020B0604020202020204" pitchFamily="34" charset="0"/>
                  <a:cs typeface="Arial" panose="020B0604020202020204" pitchFamily="34" charset="0"/>
                </a:rPr>
                <a:t> / min</a:t>
              </a:r>
            </a:p>
          </p:txBody>
        </p:sp>
        <p:pic>
          <p:nvPicPr>
            <p:cNvPr id="56" name="Picture 6"/>
            <p:cNvPicPr>
              <a:picLocks noChangeAspect="1" noChangeArrowheads="1"/>
            </p:cNvPicPr>
            <p:nvPr/>
          </p:nvPicPr>
          <p:blipFill>
            <a:blip r:embed="rId53">
              <a:extLst>
                <a:ext uri="{28A0092B-C50C-407E-A947-70E740481C1C}">
                  <a14:useLocalDpi xmlns:a14="http://schemas.microsoft.com/office/drawing/2010/main" val="0"/>
                </a:ext>
              </a:extLst>
            </a:blip>
            <a:srcRect/>
            <a:stretch>
              <a:fillRect/>
            </a:stretch>
          </p:blipFill>
          <p:spPr bwMode="auto">
            <a:xfrm>
              <a:off x="11223208" y="20041088"/>
              <a:ext cx="2219883" cy="2075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7" name="ZoneTexte 926"/>
            <p:cNvSpPr txBox="1"/>
            <p:nvPr/>
          </p:nvSpPr>
          <p:spPr>
            <a:xfrm>
              <a:off x="12208573" y="20140475"/>
              <a:ext cx="214327" cy="400110"/>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a:t>
              </a:r>
            </a:p>
          </p:txBody>
        </p:sp>
      </p:grpSp>
      <p:sp>
        <p:nvSpPr>
          <p:cNvPr id="930" name="ZoneTexte 929"/>
          <p:cNvSpPr txBox="1"/>
          <p:nvPr/>
        </p:nvSpPr>
        <p:spPr>
          <a:xfrm>
            <a:off x="12017736" y="22999647"/>
            <a:ext cx="2609564" cy="328065"/>
          </a:xfrm>
          <a:prstGeom prst="rect">
            <a:avLst/>
          </a:prstGeom>
          <a:noFill/>
        </p:spPr>
        <p:txBody>
          <a:bodyPr wrap="square" lIns="81052" tIns="40526" rIns="81052" bIns="40526" rtlCol="0">
            <a:spAutoFit/>
          </a:bodyPr>
          <a:lstStyle/>
          <a:p>
            <a:pPr marL="253288" indent="-253288" algn="ctr">
              <a:buFont typeface="Wingdings" panose="05000000000000000000" pitchFamily="2" charset="2"/>
              <a:buChar char="v"/>
            </a:pPr>
            <a:r>
              <a:rPr lang="en-US" b="1" dirty="0">
                <a:latin typeface="Arial" panose="020B0604020202020204" pitchFamily="34" charset="0"/>
                <a:cs typeface="Arial" pitchFamily="34" charset="0"/>
              </a:rPr>
              <a:t>Time IN / OUT / Pause</a:t>
            </a:r>
          </a:p>
        </p:txBody>
      </p:sp>
      <p:grpSp>
        <p:nvGrpSpPr>
          <p:cNvPr id="955" name="Groupe 954"/>
          <p:cNvGrpSpPr/>
          <p:nvPr/>
        </p:nvGrpSpPr>
        <p:grpSpPr>
          <a:xfrm>
            <a:off x="11723104" y="23210277"/>
            <a:ext cx="5231490" cy="2461992"/>
            <a:chOff x="10417243" y="22445263"/>
            <a:chExt cx="5231490" cy="2461992"/>
          </a:xfrm>
        </p:grpSpPr>
        <p:pic>
          <p:nvPicPr>
            <p:cNvPr id="929" name="Picture 8"/>
            <p:cNvPicPr>
              <a:picLocks noChangeAspect="1" noChangeArrowheads="1"/>
            </p:cNvPicPr>
            <p:nvPr/>
          </p:nvPicPr>
          <p:blipFill>
            <a:blip r:embed="rId54">
              <a:extLst>
                <a:ext uri="{28A0092B-C50C-407E-A947-70E740481C1C}">
                  <a14:useLocalDpi xmlns:a14="http://schemas.microsoft.com/office/drawing/2010/main" val="0"/>
                </a:ext>
              </a:extLst>
            </a:blip>
            <a:srcRect/>
            <a:stretch>
              <a:fillRect/>
            </a:stretch>
          </p:blipFill>
          <p:spPr bwMode="auto">
            <a:xfrm>
              <a:off x="10686414" y="22445263"/>
              <a:ext cx="4962319" cy="209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31" name="ZoneTexte 930"/>
            <p:cNvSpPr txBox="1"/>
            <p:nvPr/>
          </p:nvSpPr>
          <p:spPr>
            <a:xfrm>
              <a:off x="11301214" y="23419737"/>
              <a:ext cx="717731" cy="400110"/>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a:t>
              </a:r>
            </a:p>
          </p:txBody>
        </p:sp>
        <p:sp>
          <p:nvSpPr>
            <p:cNvPr id="932" name="ZoneTexte 931"/>
            <p:cNvSpPr txBox="1"/>
            <p:nvPr/>
          </p:nvSpPr>
          <p:spPr>
            <a:xfrm>
              <a:off x="12838641" y="23418128"/>
              <a:ext cx="717731" cy="400110"/>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a:t>
              </a:r>
            </a:p>
          </p:txBody>
        </p:sp>
        <p:sp>
          <p:nvSpPr>
            <p:cNvPr id="933" name="ZoneTexte 932"/>
            <p:cNvSpPr txBox="1"/>
            <p:nvPr/>
          </p:nvSpPr>
          <p:spPr>
            <a:xfrm>
              <a:off x="14319484" y="22575835"/>
              <a:ext cx="717731" cy="400110"/>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a:t>
              </a:r>
            </a:p>
          </p:txBody>
        </p:sp>
        <p:sp>
          <p:nvSpPr>
            <p:cNvPr id="934" name="ZoneTexte 101"/>
            <p:cNvSpPr txBox="1">
              <a:spLocks noChangeArrowheads="1"/>
            </p:cNvSpPr>
            <p:nvPr/>
          </p:nvSpPr>
          <p:spPr bwMode="auto">
            <a:xfrm>
              <a:off x="10453860" y="22858311"/>
              <a:ext cx="5764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80</a:t>
              </a:r>
            </a:p>
          </p:txBody>
        </p:sp>
        <p:sp>
          <p:nvSpPr>
            <p:cNvPr id="936" name="ZoneTexte 101"/>
            <p:cNvSpPr txBox="1">
              <a:spLocks noChangeArrowheads="1"/>
            </p:cNvSpPr>
            <p:nvPr/>
          </p:nvSpPr>
          <p:spPr bwMode="auto">
            <a:xfrm>
              <a:off x="10453860" y="23448030"/>
              <a:ext cx="5764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40</a:t>
              </a:r>
            </a:p>
          </p:txBody>
        </p:sp>
        <p:sp>
          <p:nvSpPr>
            <p:cNvPr id="937" name="ZoneTexte 101"/>
            <p:cNvSpPr txBox="1">
              <a:spLocks noChangeArrowheads="1"/>
            </p:cNvSpPr>
            <p:nvPr/>
          </p:nvSpPr>
          <p:spPr bwMode="auto">
            <a:xfrm>
              <a:off x="10453860" y="23846792"/>
              <a:ext cx="5764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20</a:t>
              </a:r>
            </a:p>
          </p:txBody>
        </p:sp>
        <p:sp>
          <p:nvSpPr>
            <p:cNvPr id="938" name="ZoneTexte 101"/>
            <p:cNvSpPr txBox="1">
              <a:spLocks noChangeArrowheads="1"/>
            </p:cNvSpPr>
            <p:nvPr/>
          </p:nvSpPr>
          <p:spPr bwMode="auto">
            <a:xfrm>
              <a:off x="10453860" y="23160642"/>
              <a:ext cx="5764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60</a:t>
              </a:r>
            </a:p>
          </p:txBody>
        </p:sp>
        <p:sp>
          <p:nvSpPr>
            <p:cNvPr id="939" name="Text Box 99"/>
            <p:cNvSpPr txBox="1">
              <a:spLocks noChangeArrowheads="1"/>
            </p:cNvSpPr>
            <p:nvPr/>
          </p:nvSpPr>
          <p:spPr bwMode="auto">
            <a:xfrm rot="16200000">
              <a:off x="10108630" y="23305424"/>
              <a:ext cx="89422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fr-FR" sz="1200" b="1" dirty="0">
                  <a:solidFill>
                    <a:srgbClr val="000000"/>
                  </a:solidFill>
                  <a:latin typeface="Arial" panose="020B0604020202020204" pitchFamily="34" charset="0"/>
                  <a:cs typeface="Arial" panose="020B0604020202020204" pitchFamily="34" charset="0"/>
                </a:rPr>
                <a:t>% Time</a:t>
              </a:r>
            </a:p>
          </p:txBody>
        </p:sp>
        <p:sp>
          <p:nvSpPr>
            <p:cNvPr id="943" name="ZoneTexte 942"/>
            <p:cNvSpPr txBox="1"/>
            <p:nvPr/>
          </p:nvSpPr>
          <p:spPr>
            <a:xfrm>
              <a:off x="14380756" y="24630256"/>
              <a:ext cx="836489"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Pause</a:t>
              </a:r>
            </a:p>
          </p:txBody>
        </p:sp>
        <p:sp>
          <p:nvSpPr>
            <p:cNvPr id="944" name="ZoneTexte 943"/>
            <p:cNvSpPr txBox="1"/>
            <p:nvPr/>
          </p:nvSpPr>
          <p:spPr>
            <a:xfrm>
              <a:off x="11675706" y="24372420"/>
              <a:ext cx="765737"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LTP-</a:t>
              </a:r>
              <a:r>
                <a:rPr lang="en-US" sz="1200" b="1" dirty="0" err="1">
                  <a:latin typeface="Arial" panose="020B0604020202020204" pitchFamily="34" charset="0"/>
                  <a:cs typeface="Arial" panose="020B0604020202020204" pitchFamily="34" charset="0"/>
                </a:rPr>
                <a:t>Ind</a:t>
              </a:r>
              <a:endParaRPr lang="en-US" sz="1200" b="1" dirty="0">
                <a:latin typeface="Arial" panose="020B0604020202020204" pitchFamily="34" charset="0"/>
                <a:cs typeface="Arial" panose="020B0604020202020204" pitchFamily="34" charset="0"/>
              </a:endParaRPr>
            </a:p>
          </p:txBody>
        </p:sp>
        <p:sp>
          <p:nvSpPr>
            <p:cNvPr id="945" name="ZoneTexte 944"/>
            <p:cNvSpPr txBox="1"/>
            <p:nvPr/>
          </p:nvSpPr>
          <p:spPr>
            <a:xfrm>
              <a:off x="10929657" y="24372420"/>
              <a:ext cx="732446" cy="276999"/>
            </a:xfrm>
            <a:prstGeom prst="rect">
              <a:avLst/>
            </a:prstGeom>
            <a:noFill/>
          </p:spPr>
          <p:txBody>
            <a:bodyPr wrap="square" rtlCol="0">
              <a:spAutoFit/>
            </a:bodyPr>
            <a:lstStyle/>
            <a:p>
              <a:pPr algn="ctr"/>
              <a:r>
                <a:rPr lang="en-US" sz="1200" b="1" dirty="0" err="1">
                  <a:latin typeface="Arial" panose="020B0604020202020204" pitchFamily="34" charset="0"/>
                  <a:cs typeface="Arial" panose="020B0604020202020204" pitchFamily="34" charset="0"/>
                </a:rPr>
                <a:t>Ctl</a:t>
              </a:r>
              <a:endParaRPr lang="en-US" sz="1200" b="1" dirty="0">
                <a:latin typeface="Arial" panose="020B0604020202020204" pitchFamily="34" charset="0"/>
                <a:cs typeface="Arial" panose="020B0604020202020204" pitchFamily="34" charset="0"/>
              </a:endParaRPr>
            </a:p>
          </p:txBody>
        </p:sp>
        <p:sp>
          <p:nvSpPr>
            <p:cNvPr id="946" name="ZoneTexte 945"/>
            <p:cNvSpPr txBox="1"/>
            <p:nvPr/>
          </p:nvSpPr>
          <p:spPr>
            <a:xfrm>
              <a:off x="13188692" y="24372420"/>
              <a:ext cx="787690"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LTP-</a:t>
              </a:r>
              <a:r>
                <a:rPr lang="en-US" sz="1200" b="1" dirty="0" err="1">
                  <a:latin typeface="Arial" panose="020B0604020202020204" pitchFamily="34" charset="0"/>
                  <a:cs typeface="Arial" panose="020B0604020202020204" pitchFamily="34" charset="0"/>
                </a:rPr>
                <a:t>Ind</a:t>
              </a:r>
              <a:endParaRPr lang="en-US" sz="1200" b="1" dirty="0">
                <a:latin typeface="Arial" panose="020B0604020202020204" pitchFamily="34" charset="0"/>
                <a:cs typeface="Arial" panose="020B0604020202020204" pitchFamily="34" charset="0"/>
              </a:endParaRPr>
            </a:p>
          </p:txBody>
        </p:sp>
        <p:sp>
          <p:nvSpPr>
            <p:cNvPr id="947" name="ZoneTexte 946"/>
            <p:cNvSpPr txBox="1"/>
            <p:nvPr/>
          </p:nvSpPr>
          <p:spPr>
            <a:xfrm>
              <a:off x="12458140" y="24372420"/>
              <a:ext cx="732446" cy="276999"/>
            </a:xfrm>
            <a:prstGeom prst="rect">
              <a:avLst/>
            </a:prstGeom>
            <a:noFill/>
          </p:spPr>
          <p:txBody>
            <a:bodyPr wrap="square" rtlCol="0">
              <a:spAutoFit/>
            </a:bodyPr>
            <a:lstStyle/>
            <a:p>
              <a:pPr algn="ctr"/>
              <a:r>
                <a:rPr lang="en-US" sz="1200" b="1" dirty="0" err="1">
                  <a:latin typeface="Arial" panose="020B0604020202020204" pitchFamily="34" charset="0"/>
                  <a:cs typeface="Arial" panose="020B0604020202020204" pitchFamily="34" charset="0"/>
                </a:rPr>
                <a:t>Ctl</a:t>
              </a:r>
              <a:endParaRPr lang="en-US" sz="1200" b="1" dirty="0">
                <a:latin typeface="Arial" panose="020B0604020202020204" pitchFamily="34" charset="0"/>
                <a:cs typeface="Arial" panose="020B0604020202020204" pitchFamily="34" charset="0"/>
              </a:endParaRPr>
            </a:p>
          </p:txBody>
        </p:sp>
        <p:sp>
          <p:nvSpPr>
            <p:cNvPr id="948" name="ZoneTexte 947"/>
            <p:cNvSpPr txBox="1"/>
            <p:nvPr/>
          </p:nvSpPr>
          <p:spPr>
            <a:xfrm>
              <a:off x="11346893" y="24630256"/>
              <a:ext cx="662519"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OUT</a:t>
              </a:r>
            </a:p>
          </p:txBody>
        </p:sp>
        <p:cxnSp>
          <p:nvCxnSpPr>
            <p:cNvPr id="949" name="Connecteur droit 948"/>
            <p:cNvCxnSpPr/>
            <p:nvPr/>
          </p:nvCxnSpPr>
          <p:spPr>
            <a:xfrm>
              <a:off x="11206936" y="24657599"/>
              <a:ext cx="9424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50" name="ZoneTexte 949"/>
            <p:cNvSpPr txBox="1"/>
            <p:nvPr/>
          </p:nvSpPr>
          <p:spPr>
            <a:xfrm>
              <a:off x="12783223" y="24630256"/>
              <a:ext cx="836038"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IN</a:t>
              </a:r>
            </a:p>
          </p:txBody>
        </p:sp>
        <p:cxnSp>
          <p:nvCxnSpPr>
            <p:cNvPr id="951" name="Connecteur droit 950"/>
            <p:cNvCxnSpPr/>
            <p:nvPr/>
          </p:nvCxnSpPr>
          <p:spPr>
            <a:xfrm>
              <a:off x="12730026" y="24657599"/>
              <a:ext cx="9424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52" name="ZoneTexte 951"/>
            <p:cNvSpPr txBox="1"/>
            <p:nvPr/>
          </p:nvSpPr>
          <p:spPr>
            <a:xfrm>
              <a:off x="14710082" y="24375006"/>
              <a:ext cx="787690"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LTP-</a:t>
              </a:r>
              <a:r>
                <a:rPr lang="en-US" sz="1200" b="1" dirty="0" err="1">
                  <a:latin typeface="Arial" panose="020B0604020202020204" pitchFamily="34" charset="0"/>
                  <a:cs typeface="Arial" panose="020B0604020202020204" pitchFamily="34" charset="0"/>
                </a:rPr>
                <a:t>Ind</a:t>
              </a:r>
              <a:endParaRPr lang="en-US" sz="1200" b="1" dirty="0">
                <a:latin typeface="Arial" panose="020B0604020202020204" pitchFamily="34" charset="0"/>
                <a:cs typeface="Arial" panose="020B0604020202020204" pitchFamily="34" charset="0"/>
              </a:endParaRPr>
            </a:p>
          </p:txBody>
        </p:sp>
        <p:sp>
          <p:nvSpPr>
            <p:cNvPr id="953" name="ZoneTexte 952"/>
            <p:cNvSpPr txBox="1"/>
            <p:nvPr/>
          </p:nvSpPr>
          <p:spPr>
            <a:xfrm>
              <a:off x="13995028" y="24375006"/>
              <a:ext cx="732446" cy="276999"/>
            </a:xfrm>
            <a:prstGeom prst="rect">
              <a:avLst/>
            </a:prstGeom>
            <a:noFill/>
          </p:spPr>
          <p:txBody>
            <a:bodyPr wrap="square" rtlCol="0">
              <a:spAutoFit/>
            </a:bodyPr>
            <a:lstStyle/>
            <a:p>
              <a:pPr algn="ctr"/>
              <a:r>
                <a:rPr lang="en-US" sz="1200" b="1" dirty="0" err="1">
                  <a:latin typeface="Arial" panose="020B0604020202020204" pitchFamily="34" charset="0"/>
                  <a:cs typeface="Arial" panose="020B0604020202020204" pitchFamily="34" charset="0"/>
                </a:rPr>
                <a:t>Ctl</a:t>
              </a:r>
              <a:endParaRPr lang="en-US" sz="1200" b="1" dirty="0">
                <a:latin typeface="Arial" panose="020B0604020202020204" pitchFamily="34" charset="0"/>
                <a:cs typeface="Arial" panose="020B0604020202020204" pitchFamily="34" charset="0"/>
              </a:endParaRPr>
            </a:p>
          </p:txBody>
        </p:sp>
        <p:cxnSp>
          <p:nvCxnSpPr>
            <p:cNvPr id="954" name="Connecteur droit 953"/>
            <p:cNvCxnSpPr/>
            <p:nvPr/>
          </p:nvCxnSpPr>
          <p:spPr>
            <a:xfrm>
              <a:off x="14266914" y="24660185"/>
              <a:ext cx="9424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74" name="ZoneTexte 973"/>
          <p:cNvSpPr txBox="1"/>
          <p:nvPr/>
        </p:nvSpPr>
        <p:spPr>
          <a:xfrm>
            <a:off x="18136766" y="22911378"/>
            <a:ext cx="2567960" cy="574286"/>
          </a:xfrm>
          <a:prstGeom prst="rect">
            <a:avLst/>
          </a:prstGeom>
          <a:noFill/>
        </p:spPr>
        <p:txBody>
          <a:bodyPr wrap="square" lIns="81052" tIns="40526" rIns="81052" bIns="40526" rtlCol="0">
            <a:spAutoFit/>
          </a:bodyPr>
          <a:lstStyle/>
          <a:p>
            <a:pPr marL="253288" indent="-253288" algn="ctr">
              <a:buFont typeface="Wingdings" panose="05000000000000000000" pitchFamily="2" charset="2"/>
              <a:buChar char="v"/>
            </a:pPr>
            <a:r>
              <a:rPr lang="en-US" b="1" dirty="0">
                <a:latin typeface="Arial" pitchFamily="34" charset="0"/>
                <a:cs typeface="Arial" pitchFamily="34" charset="0"/>
              </a:rPr>
              <a:t>Frequency distribution of speeds</a:t>
            </a:r>
          </a:p>
        </p:txBody>
      </p:sp>
      <p:grpSp>
        <p:nvGrpSpPr>
          <p:cNvPr id="986" name="Groupe 985"/>
          <p:cNvGrpSpPr/>
          <p:nvPr/>
        </p:nvGrpSpPr>
        <p:grpSpPr>
          <a:xfrm>
            <a:off x="17926154" y="23333904"/>
            <a:ext cx="2778574" cy="2367609"/>
            <a:chOff x="17815980" y="23690723"/>
            <a:chExt cx="2778574" cy="2367608"/>
          </a:xfrm>
        </p:grpSpPr>
        <p:pic>
          <p:nvPicPr>
            <p:cNvPr id="958" name="Picture 10"/>
            <p:cNvPicPr>
              <a:picLocks noChangeAspect="1" noChangeArrowheads="1"/>
            </p:cNvPicPr>
            <p:nvPr/>
          </p:nvPicPr>
          <p:blipFill>
            <a:blip r:embed="rId55">
              <a:extLst>
                <a:ext uri="{28A0092B-C50C-407E-A947-70E740481C1C}">
                  <a14:useLocalDpi xmlns:a14="http://schemas.microsoft.com/office/drawing/2010/main" val="0"/>
                </a:ext>
              </a:extLst>
            </a:blip>
            <a:srcRect/>
            <a:stretch>
              <a:fillRect/>
            </a:stretch>
          </p:blipFill>
          <p:spPr bwMode="auto">
            <a:xfrm>
              <a:off x="18228206" y="23690723"/>
              <a:ext cx="2250289" cy="2101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75" name="Text Box 99"/>
            <p:cNvSpPr txBox="1">
              <a:spLocks noChangeArrowheads="1"/>
            </p:cNvSpPr>
            <p:nvPr/>
          </p:nvSpPr>
          <p:spPr bwMode="auto">
            <a:xfrm rot="16200000">
              <a:off x="17045393" y="24667985"/>
              <a:ext cx="181817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fr-FR" sz="1200" b="1" dirty="0">
                  <a:solidFill>
                    <a:srgbClr val="000000"/>
                  </a:solidFill>
                  <a:latin typeface="Arial" panose="020B0604020202020204" pitchFamily="34" charset="0"/>
                  <a:cs typeface="Arial" panose="020B0604020202020204" pitchFamily="34" charset="0"/>
                </a:rPr>
                <a:t>Relative frequency %</a:t>
              </a:r>
            </a:p>
          </p:txBody>
        </p:sp>
        <p:sp>
          <p:nvSpPr>
            <p:cNvPr id="976" name="ZoneTexte 101"/>
            <p:cNvSpPr txBox="1">
              <a:spLocks noChangeArrowheads="1"/>
            </p:cNvSpPr>
            <p:nvPr/>
          </p:nvSpPr>
          <p:spPr bwMode="auto">
            <a:xfrm>
              <a:off x="17884937" y="25181230"/>
              <a:ext cx="5764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10</a:t>
              </a:r>
            </a:p>
          </p:txBody>
        </p:sp>
        <p:sp>
          <p:nvSpPr>
            <p:cNvPr id="977" name="ZoneTexte 101"/>
            <p:cNvSpPr txBox="1">
              <a:spLocks noChangeArrowheads="1"/>
            </p:cNvSpPr>
            <p:nvPr/>
          </p:nvSpPr>
          <p:spPr bwMode="auto">
            <a:xfrm>
              <a:off x="17884937" y="24445519"/>
              <a:ext cx="5764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30</a:t>
              </a:r>
            </a:p>
          </p:txBody>
        </p:sp>
        <p:sp>
          <p:nvSpPr>
            <p:cNvPr id="978" name="ZoneTexte 101"/>
            <p:cNvSpPr txBox="1">
              <a:spLocks noChangeArrowheads="1"/>
            </p:cNvSpPr>
            <p:nvPr/>
          </p:nvSpPr>
          <p:spPr bwMode="auto">
            <a:xfrm>
              <a:off x="17884937" y="24803053"/>
              <a:ext cx="5764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20</a:t>
              </a:r>
            </a:p>
          </p:txBody>
        </p:sp>
        <p:sp>
          <p:nvSpPr>
            <p:cNvPr id="979" name="ZoneTexte 978"/>
            <p:cNvSpPr txBox="1"/>
            <p:nvPr/>
          </p:nvSpPr>
          <p:spPr>
            <a:xfrm>
              <a:off x="18026594" y="25791822"/>
              <a:ext cx="2567960" cy="266509"/>
            </a:xfrm>
            <a:prstGeom prst="rect">
              <a:avLst/>
            </a:prstGeom>
            <a:noFill/>
          </p:spPr>
          <p:txBody>
            <a:bodyPr wrap="square" lIns="81052" tIns="40526" rIns="81052" bIns="40526" rtlCol="0">
              <a:spAutoFit/>
            </a:bodyPr>
            <a:lstStyle/>
            <a:p>
              <a:pPr algn="ctr"/>
              <a:r>
                <a:rPr lang="en-US" sz="1200" b="1" dirty="0">
                  <a:latin typeface="Arial" pitchFamily="34" charset="0"/>
                  <a:cs typeface="Arial" pitchFamily="34" charset="0"/>
                </a:rPr>
                <a:t>Instantaneous speed; µm / sec</a:t>
              </a:r>
            </a:p>
          </p:txBody>
        </p:sp>
        <p:sp>
          <p:nvSpPr>
            <p:cNvPr id="980" name="ZoneTexte 101"/>
            <p:cNvSpPr txBox="1">
              <a:spLocks noChangeArrowheads="1"/>
            </p:cNvSpPr>
            <p:nvPr/>
          </p:nvSpPr>
          <p:spPr bwMode="auto">
            <a:xfrm>
              <a:off x="18489679" y="25659916"/>
              <a:ext cx="5764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1</a:t>
              </a:r>
            </a:p>
          </p:txBody>
        </p:sp>
        <p:sp>
          <p:nvSpPr>
            <p:cNvPr id="981" name="ZoneTexte 101"/>
            <p:cNvSpPr txBox="1">
              <a:spLocks noChangeArrowheads="1"/>
            </p:cNvSpPr>
            <p:nvPr/>
          </p:nvSpPr>
          <p:spPr bwMode="auto">
            <a:xfrm>
              <a:off x="18960323" y="25659916"/>
              <a:ext cx="5764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2</a:t>
              </a:r>
            </a:p>
          </p:txBody>
        </p:sp>
        <p:sp>
          <p:nvSpPr>
            <p:cNvPr id="982" name="ZoneTexte 101"/>
            <p:cNvSpPr txBox="1">
              <a:spLocks noChangeArrowheads="1"/>
            </p:cNvSpPr>
            <p:nvPr/>
          </p:nvSpPr>
          <p:spPr bwMode="auto">
            <a:xfrm>
              <a:off x="19436557" y="25659916"/>
              <a:ext cx="5764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3</a:t>
              </a:r>
            </a:p>
          </p:txBody>
        </p:sp>
        <p:sp>
          <p:nvSpPr>
            <p:cNvPr id="983" name="ZoneTexte 101"/>
            <p:cNvSpPr txBox="1">
              <a:spLocks noChangeArrowheads="1"/>
            </p:cNvSpPr>
            <p:nvPr/>
          </p:nvSpPr>
          <p:spPr bwMode="auto">
            <a:xfrm>
              <a:off x="19896964" y="25659916"/>
              <a:ext cx="5764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4</a:t>
              </a:r>
            </a:p>
          </p:txBody>
        </p:sp>
        <p:sp>
          <p:nvSpPr>
            <p:cNvPr id="984" name="ZoneTexte 101"/>
            <p:cNvSpPr txBox="1">
              <a:spLocks noChangeArrowheads="1"/>
            </p:cNvSpPr>
            <p:nvPr/>
          </p:nvSpPr>
          <p:spPr bwMode="auto">
            <a:xfrm>
              <a:off x="17892968" y="23710317"/>
              <a:ext cx="5764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50</a:t>
              </a:r>
            </a:p>
          </p:txBody>
        </p:sp>
        <p:sp>
          <p:nvSpPr>
            <p:cNvPr id="985" name="ZoneTexte 101"/>
            <p:cNvSpPr txBox="1">
              <a:spLocks noChangeArrowheads="1"/>
            </p:cNvSpPr>
            <p:nvPr/>
          </p:nvSpPr>
          <p:spPr bwMode="auto">
            <a:xfrm>
              <a:off x="17892968" y="24067851"/>
              <a:ext cx="5764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40</a:t>
              </a:r>
            </a:p>
          </p:txBody>
        </p:sp>
      </p:grpSp>
      <p:sp>
        <p:nvSpPr>
          <p:cNvPr id="991" name="ZoneTexte 990"/>
          <p:cNvSpPr txBox="1"/>
          <p:nvPr/>
        </p:nvSpPr>
        <p:spPr>
          <a:xfrm rot="16200000">
            <a:off x="18594289" y="23845201"/>
            <a:ext cx="717731" cy="400110"/>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a:t>
            </a:r>
          </a:p>
        </p:txBody>
      </p:sp>
      <p:sp>
        <p:nvSpPr>
          <p:cNvPr id="992" name="ZoneTexte 991"/>
          <p:cNvSpPr txBox="1"/>
          <p:nvPr/>
        </p:nvSpPr>
        <p:spPr>
          <a:xfrm rot="16200000">
            <a:off x="19208554" y="24776469"/>
            <a:ext cx="397931" cy="400110"/>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a:t>
            </a:r>
          </a:p>
        </p:txBody>
      </p:sp>
      <p:sp>
        <p:nvSpPr>
          <p:cNvPr id="993" name="ZoneTexte 992"/>
          <p:cNvSpPr txBox="1"/>
          <p:nvPr/>
        </p:nvSpPr>
        <p:spPr>
          <a:xfrm rot="16200000">
            <a:off x="19850088" y="25039260"/>
            <a:ext cx="525583" cy="400110"/>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a:t>
            </a:r>
          </a:p>
        </p:txBody>
      </p:sp>
      <p:sp>
        <p:nvSpPr>
          <p:cNvPr id="994" name="ZoneTexte 993"/>
          <p:cNvSpPr txBox="1"/>
          <p:nvPr/>
        </p:nvSpPr>
        <p:spPr>
          <a:xfrm rot="16200000">
            <a:off x="19439434" y="24905324"/>
            <a:ext cx="397931" cy="400110"/>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a:t>
            </a:r>
          </a:p>
        </p:txBody>
      </p:sp>
      <p:cxnSp>
        <p:nvCxnSpPr>
          <p:cNvPr id="995" name="Connecteur droit 994"/>
          <p:cNvCxnSpPr/>
          <p:nvPr/>
        </p:nvCxnSpPr>
        <p:spPr>
          <a:xfrm>
            <a:off x="22691203" y="10541272"/>
            <a:ext cx="9340" cy="18208525"/>
          </a:xfrm>
          <a:prstGeom prst="line">
            <a:avLst/>
          </a:prstGeom>
        </p:spPr>
        <p:style>
          <a:lnRef idx="1">
            <a:schemeClr val="accent1"/>
          </a:lnRef>
          <a:fillRef idx="0">
            <a:schemeClr val="accent1"/>
          </a:fillRef>
          <a:effectRef idx="0">
            <a:schemeClr val="accent1"/>
          </a:effectRef>
          <a:fontRef idx="minor">
            <a:schemeClr val="tx1"/>
          </a:fontRef>
        </p:style>
      </p:cxnSp>
      <p:sp>
        <p:nvSpPr>
          <p:cNvPr id="996" name="Rectangle 995"/>
          <p:cNvSpPr/>
          <p:nvPr/>
        </p:nvSpPr>
        <p:spPr>
          <a:xfrm>
            <a:off x="25531125" y="25635629"/>
            <a:ext cx="11263488" cy="2862322"/>
          </a:xfrm>
          <a:prstGeom prst="rect">
            <a:avLst/>
          </a:prstGeom>
          <a:gradFill flip="none" rotWithShape="1">
            <a:gsLst>
              <a:gs pos="0">
                <a:srgbClr val="92AEFC">
                  <a:tint val="66000"/>
                  <a:satMod val="160000"/>
                  <a:lumMod val="79000"/>
                </a:srgbClr>
              </a:gs>
              <a:gs pos="61000">
                <a:srgbClr val="92AEFC">
                  <a:tint val="44500"/>
                  <a:satMod val="160000"/>
                </a:srgbClr>
              </a:gs>
              <a:gs pos="100000">
                <a:srgbClr val="92AEFC">
                  <a:tint val="23500"/>
                  <a:satMod val="160000"/>
                </a:srgbClr>
              </a:gs>
            </a:gsLst>
            <a:lin ang="2700000" scaled="1"/>
            <a:tileRect/>
          </a:gradFill>
          <a:effectLst>
            <a:outerShdw blurRad="50800" dist="50800" dir="5400000" algn="ctr" rotWithShape="0">
              <a:srgbClr val="000000"/>
            </a:outerShdw>
          </a:effectLst>
          <a:scene3d>
            <a:camera prst="orthographicFront"/>
            <a:lightRig rig="threePt" dir="t"/>
          </a:scene3d>
          <a:sp3d>
            <a:bevelT prst="angle"/>
          </a:sp3d>
        </p:spPr>
        <p:txBody>
          <a:bodyPr wrap="square" rtlCol="0">
            <a:spAutoFit/>
          </a:bodyPr>
          <a:lstStyle/>
          <a:p>
            <a:pPr algn="ctr"/>
            <a:r>
              <a:rPr lang="en-US" sz="1800" b="1" dirty="0">
                <a:solidFill>
                  <a:srgbClr val="C00000"/>
                </a:solidFill>
                <a:latin typeface="Arial" panose="020B0604020202020204" pitchFamily="34" charset="0"/>
                <a:cs typeface="Arial" panose="020B0604020202020204" pitchFamily="34" charset="0"/>
              </a:rPr>
              <a:t>LTP means</a:t>
            </a:r>
          </a:p>
          <a:p>
            <a:pPr algn="ctr"/>
            <a:endParaRPr lang="en-US" sz="1800" b="1" dirty="0">
              <a:solidFill>
                <a:srgbClr val="C00000"/>
              </a:solidFill>
              <a:latin typeface="Arial" panose="020B0604020202020204" pitchFamily="34" charset="0"/>
              <a:cs typeface="Arial" panose="020B0604020202020204" pitchFamily="34" charset="0"/>
            </a:endParaRPr>
          </a:p>
          <a:p>
            <a:pPr algn="ctr"/>
            <a:r>
              <a:rPr lang="en-US" sz="1800" b="1" dirty="0">
                <a:latin typeface="Arial" panose="020B0604020202020204" pitchFamily="34" charset="0"/>
                <a:cs typeface="Arial" panose="020B0604020202020204" pitchFamily="34" charset="0"/>
              </a:rPr>
              <a:t>Externalization of neosynthetized GluA1 in proximal and distal dendrite.</a:t>
            </a:r>
          </a:p>
          <a:p>
            <a:pPr algn="ctr"/>
            <a:endParaRPr lang="en-US" sz="1800" b="1" dirty="0">
              <a:latin typeface="Arial" panose="020B0604020202020204" pitchFamily="34" charset="0"/>
              <a:cs typeface="Arial" panose="020B0604020202020204" pitchFamily="34" charset="0"/>
            </a:endParaRPr>
          </a:p>
          <a:p>
            <a:pPr algn="ctr"/>
            <a:r>
              <a:rPr lang="en-US" sz="1800" b="1" dirty="0">
                <a:latin typeface="Arial" panose="020B0604020202020204" pitchFamily="34" charset="0"/>
                <a:cs typeface="Arial" panose="020B0604020202020204" pitchFamily="34" charset="0"/>
              </a:rPr>
              <a:t>More vesicles than basal.</a:t>
            </a:r>
          </a:p>
          <a:p>
            <a:pPr algn="ctr"/>
            <a:endParaRPr lang="en-US" sz="1800" b="1" dirty="0">
              <a:latin typeface="Arial" panose="020B0604020202020204" pitchFamily="34" charset="0"/>
              <a:cs typeface="Arial" panose="020B0604020202020204" pitchFamily="34" charset="0"/>
            </a:endParaRPr>
          </a:p>
          <a:p>
            <a:pPr algn="ctr"/>
            <a:r>
              <a:rPr lang="en-US" sz="1800" b="1" dirty="0">
                <a:latin typeface="Arial" panose="020B0604020202020204" pitchFamily="34" charset="0"/>
                <a:cs typeface="Arial" panose="020B0604020202020204" pitchFamily="34" charset="0"/>
              </a:rPr>
              <a:t>Speed IN and OUT increased. </a:t>
            </a:r>
          </a:p>
          <a:p>
            <a:pPr algn="ctr"/>
            <a:endParaRPr lang="en-US" sz="1800" b="1" dirty="0">
              <a:latin typeface="Arial" panose="020B0604020202020204" pitchFamily="34" charset="0"/>
              <a:cs typeface="Arial" panose="020B0604020202020204" pitchFamily="34" charset="0"/>
            </a:endParaRPr>
          </a:p>
          <a:p>
            <a:pPr algn="ctr"/>
            <a:r>
              <a:rPr lang="en-US" sz="1800" b="1" dirty="0">
                <a:latin typeface="Arial" panose="020B0604020202020204" pitchFamily="34" charset="0"/>
                <a:cs typeface="Arial" panose="020B0604020202020204" pitchFamily="34" charset="0"/>
              </a:rPr>
              <a:t>New population of vesicles with a speed around 3.5 µm / sec to the detriment of slow vesicles.</a:t>
            </a:r>
          </a:p>
          <a:p>
            <a:pPr algn="ctr"/>
            <a:endParaRPr lang="en-US" sz="1800" b="1" dirty="0">
              <a:latin typeface="Arial" panose="020B0604020202020204" pitchFamily="34" charset="0"/>
              <a:cs typeface="Arial" panose="020B0604020202020204" pitchFamily="34" charset="0"/>
            </a:endParaRPr>
          </a:p>
        </p:txBody>
      </p:sp>
      <p:pic>
        <p:nvPicPr>
          <p:cNvPr id="1036" name="Picture 12"/>
          <p:cNvPicPr>
            <a:picLocks noChangeAspect="1" noChangeArrowheads="1"/>
          </p:cNvPicPr>
          <p:nvPr/>
        </p:nvPicPr>
        <p:blipFill>
          <a:blip r:embed="rId56">
            <a:extLst>
              <a:ext uri="{28A0092B-C50C-407E-A947-70E740481C1C}">
                <a14:useLocalDpi xmlns:a14="http://schemas.microsoft.com/office/drawing/2010/main" val="0"/>
              </a:ext>
            </a:extLst>
          </a:blip>
          <a:srcRect/>
          <a:stretch>
            <a:fillRect/>
          </a:stretch>
        </p:blipFill>
        <p:spPr bwMode="auto">
          <a:xfrm>
            <a:off x="24920664" y="12615967"/>
            <a:ext cx="8890861" cy="3403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10" name="ZoneTexte 1009"/>
          <p:cNvSpPr txBox="1"/>
          <p:nvPr/>
        </p:nvSpPr>
        <p:spPr>
          <a:xfrm>
            <a:off x="24172630" y="13433861"/>
            <a:ext cx="1098178" cy="266509"/>
          </a:xfrm>
          <a:prstGeom prst="rect">
            <a:avLst/>
          </a:prstGeom>
          <a:noFill/>
        </p:spPr>
        <p:txBody>
          <a:bodyPr wrap="square" lIns="81052" tIns="40526" rIns="81052" bIns="40526" rtlCol="0">
            <a:spAutoFit/>
          </a:bodyPr>
          <a:lstStyle/>
          <a:p>
            <a:pPr algn="ctr"/>
            <a:r>
              <a:rPr lang="en-US" sz="1200" b="1" dirty="0" err="1">
                <a:latin typeface="Arial" panose="020B0604020202020204" pitchFamily="34" charset="0"/>
                <a:cs typeface="Arial" panose="020B0604020202020204" pitchFamily="34" charset="0"/>
              </a:rPr>
              <a:t>Ctl</a:t>
            </a:r>
            <a:endParaRPr lang="en-US" sz="1200" b="1" dirty="0">
              <a:latin typeface="Arial" panose="020B0604020202020204" pitchFamily="34" charset="0"/>
              <a:cs typeface="Arial" panose="020B0604020202020204" pitchFamily="34" charset="0"/>
            </a:endParaRPr>
          </a:p>
        </p:txBody>
      </p:sp>
      <p:sp>
        <p:nvSpPr>
          <p:cNvPr id="1011" name="ZoneTexte 1010"/>
          <p:cNvSpPr txBox="1"/>
          <p:nvPr/>
        </p:nvSpPr>
        <p:spPr>
          <a:xfrm>
            <a:off x="24172630" y="14971326"/>
            <a:ext cx="1098178" cy="266509"/>
          </a:xfrm>
          <a:prstGeom prst="rect">
            <a:avLst/>
          </a:prstGeom>
          <a:noFill/>
        </p:spPr>
        <p:txBody>
          <a:bodyPr wrap="square" lIns="81052" tIns="40526" rIns="81052" bIns="40526" rtlCol="0">
            <a:spAutoFit/>
          </a:bodyPr>
          <a:lstStyle/>
          <a:p>
            <a:pPr algn="ctr"/>
            <a:r>
              <a:rPr lang="en-US" sz="1200" b="1" dirty="0">
                <a:latin typeface="Arial" panose="020B0604020202020204" pitchFamily="34" charset="0"/>
                <a:cs typeface="Arial" panose="020B0604020202020204" pitchFamily="34" charset="0"/>
              </a:rPr>
              <a:t>LTP</a:t>
            </a:r>
          </a:p>
        </p:txBody>
      </p:sp>
      <p:sp>
        <p:nvSpPr>
          <p:cNvPr id="1039" name="ZoneTexte 1038"/>
          <p:cNvSpPr txBox="1"/>
          <p:nvPr/>
        </p:nvSpPr>
        <p:spPr>
          <a:xfrm>
            <a:off x="35959344" y="17244569"/>
            <a:ext cx="967934" cy="328065"/>
          </a:xfrm>
          <a:prstGeom prst="rect">
            <a:avLst/>
          </a:prstGeom>
          <a:noFill/>
        </p:spPr>
        <p:txBody>
          <a:bodyPr wrap="square" lIns="81052" tIns="40526" rIns="81052" bIns="40526" rtlCol="0">
            <a:spAutoFit/>
          </a:bodyPr>
          <a:lstStyle/>
          <a:p>
            <a:pPr marL="253288" indent="-253288" algn="ctr">
              <a:buFont typeface="Wingdings" panose="05000000000000000000" pitchFamily="2" charset="2"/>
              <a:buChar char="v"/>
            </a:pPr>
            <a:r>
              <a:rPr lang="en-US" b="1" dirty="0">
                <a:latin typeface="Arial" pitchFamily="34" charset="0"/>
                <a:cs typeface="Arial" pitchFamily="34" charset="0"/>
              </a:rPr>
              <a:t>Ca</a:t>
            </a:r>
            <a:r>
              <a:rPr lang="en-US" b="1" baseline="30000" dirty="0">
                <a:latin typeface="Arial" pitchFamily="34" charset="0"/>
                <a:cs typeface="Arial" pitchFamily="34" charset="0"/>
              </a:rPr>
              <a:t>2+</a:t>
            </a:r>
          </a:p>
        </p:txBody>
      </p:sp>
      <p:grpSp>
        <p:nvGrpSpPr>
          <p:cNvPr id="8" name="Groupe 7"/>
          <p:cNvGrpSpPr/>
          <p:nvPr/>
        </p:nvGrpSpPr>
        <p:grpSpPr>
          <a:xfrm>
            <a:off x="35401458" y="17763100"/>
            <a:ext cx="3555756" cy="2518353"/>
            <a:chOff x="28509243" y="17593471"/>
            <a:chExt cx="3555756" cy="2518353"/>
          </a:xfrm>
        </p:grpSpPr>
        <p:pic>
          <p:nvPicPr>
            <p:cNvPr id="1037" name="Picture 13"/>
            <p:cNvPicPr>
              <a:picLocks noChangeAspect="1" noChangeArrowheads="1"/>
            </p:cNvPicPr>
            <p:nvPr/>
          </p:nvPicPr>
          <p:blipFill>
            <a:blip r:embed="rId57">
              <a:extLst>
                <a:ext uri="{28A0092B-C50C-407E-A947-70E740481C1C}">
                  <a14:useLocalDpi xmlns:a14="http://schemas.microsoft.com/office/drawing/2010/main" val="0"/>
                </a:ext>
              </a:extLst>
            </a:blip>
            <a:srcRect/>
            <a:stretch>
              <a:fillRect/>
            </a:stretch>
          </p:blipFill>
          <p:spPr bwMode="auto">
            <a:xfrm>
              <a:off x="28942360" y="17593471"/>
              <a:ext cx="2973387" cy="224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14" name="Text Box 99"/>
            <p:cNvSpPr txBox="1">
              <a:spLocks noChangeArrowheads="1"/>
            </p:cNvSpPr>
            <p:nvPr/>
          </p:nvSpPr>
          <p:spPr bwMode="auto">
            <a:xfrm rot="16200000">
              <a:off x="27809394" y="18484073"/>
              <a:ext cx="167669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fr-FR" sz="1200" b="1" dirty="0">
                  <a:solidFill>
                    <a:srgbClr val="000000"/>
                  </a:solidFill>
                  <a:latin typeface="Arial" panose="020B0604020202020204" pitchFamily="34" charset="0"/>
                  <a:cs typeface="Arial" panose="020B0604020202020204" pitchFamily="34" charset="0"/>
                </a:rPr>
                <a:t>Mean </a:t>
              </a:r>
              <a:r>
                <a:rPr lang="en-US" altLang="fr-FR" sz="1200" b="1" dirty="0">
                  <a:solidFill>
                    <a:srgbClr val="000000"/>
                  </a:solidFill>
                  <a:latin typeface="Symbol" panose="05050102010706020507" pitchFamily="18" charset="2"/>
                  <a:cs typeface="Arial" panose="020B0604020202020204" pitchFamily="34" charset="0"/>
                </a:rPr>
                <a:t>D</a:t>
              </a:r>
              <a:r>
                <a:rPr lang="en-US" altLang="fr-FR" sz="1200" b="1" dirty="0">
                  <a:solidFill>
                    <a:srgbClr val="000000"/>
                  </a:solidFill>
                  <a:latin typeface="Arial" panose="020B0604020202020204" pitchFamily="34" charset="0"/>
                  <a:cs typeface="Arial" panose="020B0604020202020204" pitchFamily="34" charset="0"/>
                </a:rPr>
                <a:t>F/F</a:t>
              </a:r>
            </a:p>
          </p:txBody>
        </p:sp>
        <p:sp>
          <p:nvSpPr>
            <p:cNvPr id="1015" name="ZoneTexte 101"/>
            <p:cNvSpPr txBox="1">
              <a:spLocks noChangeArrowheads="1"/>
            </p:cNvSpPr>
            <p:nvPr/>
          </p:nvSpPr>
          <p:spPr bwMode="auto">
            <a:xfrm>
              <a:off x="29495198" y="19678892"/>
              <a:ext cx="52059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10</a:t>
              </a:r>
            </a:p>
          </p:txBody>
        </p:sp>
        <p:sp>
          <p:nvSpPr>
            <p:cNvPr id="1016" name="ZoneTexte 101"/>
            <p:cNvSpPr txBox="1">
              <a:spLocks noChangeArrowheads="1"/>
            </p:cNvSpPr>
            <p:nvPr/>
          </p:nvSpPr>
          <p:spPr bwMode="auto">
            <a:xfrm>
              <a:off x="30879942" y="19678892"/>
              <a:ext cx="52059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30</a:t>
              </a:r>
            </a:p>
          </p:txBody>
        </p:sp>
        <p:sp>
          <p:nvSpPr>
            <p:cNvPr id="1017" name="ZoneTexte 101"/>
            <p:cNvSpPr txBox="1">
              <a:spLocks noChangeArrowheads="1"/>
            </p:cNvSpPr>
            <p:nvPr/>
          </p:nvSpPr>
          <p:spPr bwMode="auto">
            <a:xfrm>
              <a:off x="30186372" y="19678892"/>
              <a:ext cx="52059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20</a:t>
              </a:r>
            </a:p>
          </p:txBody>
        </p:sp>
        <p:sp>
          <p:nvSpPr>
            <p:cNvPr id="1018" name="ZoneTexte 101"/>
            <p:cNvSpPr txBox="1">
              <a:spLocks noChangeArrowheads="1"/>
            </p:cNvSpPr>
            <p:nvPr/>
          </p:nvSpPr>
          <p:spPr bwMode="auto">
            <a:xfrm>
              <a:off x="31544404" y="19678892"/>
              <a:ext cx="52059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40</a:t>
              </a:r>
            </a:p>
          </p:txBody>
        </p:sp>
        <p:sp>
          <p:nvSpPr>
            <p:cNvPr id="1020" name="ZoneTexte 101"/>
            <p:cNvSpPr txBox="1">
              <a:spLocks noChangeArrowheads="1"/>
            </p:cNvSpPr>
            <p:nvPr/>
          </p:nvSpPr>
          <p:spPr bwMode="auto">
            <a:xfrm>
              <a:off x="28641512" y="18427500"/>
              <a:ext cx="52059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0.3</a:t>
              </a:r>
            </a:p>
          </p:txBody>
        </p:sp>
        <p:sp>
          <p:nvSpPr>
            <p:cNvPr id="1021" name="ZoneTexte 101"/>
            <p:cNvSpPr txBox="1">
              <a:spLocks noChangeArrowheads="1"/>
            </p:cNvSpPr>
            <p:nvPr/>
          </p:nvSpPr>
          <p:spPr bwMode="auto">
            <a:xfrm>
              <a:off x="28641512" y="18787429"/>
              <a:ext cx="52059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0.2</a:t>
              </a:r>
            </a:p>
          </p:txBody>
        </p:sp>
        <p:sp>
          <p:nvSpPr>
            <p:cNvPr id="1022" name="ZoneTexte 101"/>
            <p:cNvSpPr txBox="1">
              <a:spLocks noChangeArrowheads="1"/>
            </p:cNvSpPr>
            <p:nvPr/>
          </p:nvSpPr>
          <p:spPr bwMode="auto">
            <a:xfrm>
              <a:off x="28641512" y="19163986"/>
              <a:ext cx="52059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0.1</a:t>
              </a:r>
            </a:p>
          </p:txBody>
        </p:sp>
        <p:sp>
          <p:nvSpPr>
            <p:cNvPr id="1023" name="ZoneTexte 101"/>
            <p:cNvSpPr txBox="1">
              <a:spLocks noChangeArrowheads="1"/>
            </p:cNvSpPr>
            <p:nvPr/>
          </p:nvSpPr>
          <p:spPr bwMode="auto">
            <a:xfrm>
              <a:off x="28641512" y="18070247"/>
              <a:ext cx="52059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0.4</a:t>
              </a:r>
            </a:p>
          </p:txBody>
        </p:sp>
        <p:sp>
          <p:nvSpPr>
            <p:cNvPr id="1024" name="ZoneTexte 101"/>
            <p:cNvSpPr txBox="1">
              <a:spLocks noChangeArrowheads="1"/>
            </p:cNvSpPr>
            <p:nvPr/>
          </p:nvSpPr>
          <p:spPr bwMode="auto">
            <a:xfrm>
              <a:off x="28641512" y="17713542"/>
              <a:ext cx="52059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0.5</a:t>
              </a:r>
            </a:p>
          </p:txBody>
        </p:sp>
        <p:sp>
          <p:nvSpPr>
            <p:cNvPr id="1043" name="ZoneTexte 1042"/>
            <p:cNvSpPr txBox="1"/>
            <p:nvPr/>
          </p:nvSpPr>
          <p:spPr>
            <a:xfrm>
              <a:off x="30889940" y="19834825"/>
              <a:ext cx="1175059"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Time: sec</a:t>
              </a:r>
            </a:p>
          </p:txBody>
        </p:sp>
        <p:sp>
          <p:nvSpPr>
            <p:cNvPr id="1045" name="ZoneTexte 1044"/>
            <p:cNvSpPr txBox="1"/>
            <p:nvPr/>
          </p:nvSpPr>
          <p:spPr>
            <a:xfrm>
              <a:off x="31194399" y="17816594"/>
              <a:ext cx="502064" cy="276999"/>
            </a:xfrm>
            <a:prstGeom prst="rect">
              <a:avLst/>
            </a:prstGeom>
            <a:noFill/>
          </p:spPr>
          <p:txBody>
            <a:bodyPr wrap="square" rtlCol="0">
              <a:spAutoFit/>
            </a:bodyPr>
            <a:lstStyle/>
            <a:p>
              <a:pPr algn="ctr"/>
              <a:r>
                <a:rPr lang="en-US" sz="1200" b="1" dirty="0" err="1">
                  <a:latin typeface="Arial" panose="020B0604020202020204" pitchFamily="34" charset="0"/>
                  <a:cs typeface="Arial" panose="020B0604020202020204" pitchFamily="34" charset="0"/>
                </a:rPr>
                <a:t>Ctl</a:t>
              </a:r>
              <a:endParaRPr lang="en-US" sz="1200" b="1" dirty="0">
                <a:latin typeface="Arial" panose="020B0604020202020204" pitchFamily="34" charset="0"/>
                <a:cs typeface="Arial" panose="020B0604020202020204" pitchFamily="34" charset="0"/>
              </a:endParaRPr>
            </a:p>
          </p:txBody>
        </p:sp>
        <p:sp>
          <p:nvSpPr>
            <p:cNvPr id="1046" name="ZoneTexte 1045"/>
            <p:cNvSpPr txBox="1"/>
            <p:nvPr/>
          </p:nvSpPr>
          <p:spPr>
            <a:xfrm>
              <a:off x="31213449" y="18102344"/>
              <a:ext cx="502064"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LTP</a:t>
              </a:r>
            </a:p>
          </p:txBody>
        </p:sp>
      </p:grpSp>
      <p:sp>
        <p:nvSpPr>
          <p:cNvPr id="291" name="ZoneTexte 290"/>
          <p:cNvSpPr txBox="1"/>
          <p:nvPr/>
        </p:nvSpPr>
        <p:spPr>
          <a:xfrm>
            <a:off x="23449831" y="21670901"/>
            <a:ext cx="1925904" cy="328065"/>
          </a:xfrm>
          <a:prstGeom prst="rect">
            <a:avLst/>
          </a:prstGeom>
          <a:noFill/>
        </p:spPr>
        <p:txBody>
          <a:bodyPr wrap="square" lIns="81052" tIns="40526" rIns="81052" bIns="40526" rtlCol="0">
            <a:spAutoFit/>
          </a:bodyPr>
          <a:lstStyle>
            <a:defPPr>
              <a:defRPr lang="fr-FR"/>
            </a:defPPr>
            <a:lvl1pPr marL="285750" indent="-285750" algn="ctr">
              <a:buFont typeface="Wingdings" panose="05000000000000000000" pitchFamily="2" charset="2"/>
              <a:buChar char="v"/>
              <a:defRPr sz="1600" b="1">
                <a:latin typeface="Arial" pitchFamily="34" charset="0"/>
                <a:cs typeface="Arial" pitchFamily="34" charset="0"/>
              </a:defRPr>
            </a:lvl1pPr>
          </a:lstStyle>
          <a:p>
            <a:r>
              <a:rPr lang="en-US" dirty="0"/>
              <a:t>Vesicle density</a:t>
            </a:r>
          </a:p>
        </p:txBody>
      </p:sp>
      <p:grpSp>
        <p:nvGrpSpPr>
          <p:cNvPr id="116" name="Groupe 115"/>
          <p:cNvGrpSpPr/>
          <p:nvPr/>
        </p:nvGrpSpPr>
        <p:grpSpPr>
          <a:xfrm>
            <a:off x="23088083" y="21929645"/>
            <a:ext cx="2665518" cy="2253498"/>
            <a:chOff x="23287121" y="17170320"/>
            <a:chExt cx="2665518" cy="2253498"/>
          </a:xfrm>
        </p:grpSpPr>
        <p:pic>
          <p:nvPicPr>
            <p:cNvPr id="115" name="Picture 14"/>
            <p:cNvPicPr>
              <a:picLocks noChangeAspect="1" noChangeArrowheads="1"/>
            </p:cNvPicPr>
            <p:nvPr/>
          </p:nvPicPr>
          <p:blipFill>
            <a:blip r:embed="rId58">
              <a:extLst>
                <a:ext uri="{28A0092B-C50C-407E-A947-70E740481C1C}">
                  <a14:useLocalDpi xmlns:a14="http://schemas.microsoft.com/office/drawing/2010/main" val="0"/>
                </a:ext>
              </a:extLst>
            </a:blip>
            <a:srcRect/>
            <a:stretch>
              <a:fillRect/>
            </a:stretch>
          </p:blipFill>
          <p:spPr bwMode="auto">
            <a:xfrm>
              <a:off x="23710989" y="17170320"/>
              <a:ext cx="2241650" cy="2078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53" name="Groupe 1052"/>
            <p:cNvGrpSpPr/>
            <p:nvPr/>
          </p:nvGrpSpPr>
          <p:grpSpPr>
            <a:xfrm>
              <a:off x="24081890" y="19146818"/>
              <a:ext cx="1648273" cy="277000"/>
              <a:chOff x="2461978" y="2414261"/>
              <a:chExt cx="1897849" cy="263154"/>
            </a:xfrm>
          </p:grpSpPr>
          <p:sp>
            <p:nvSpPr>
              <p:cNvPr id="1058" name="ZoneTexte 1057"/>
              <p:cNvSpPr txBox="1"/>
              <p:nvPr/>
            </p:nvSpPr>
            <p:spPr>
              <a:xfrm>
                <a:off x="2461978" y="2414262"/>
                <a:ext cx="501193" cy="263153"/>
              </a:xfrm>
              <a:prstGeom prst="rect">
                <a:avLst/>
              </a:prstGeom>
              <a:noFill/>
            </p:spPr>
            <p:txBody>
              <a:bodyPr wrap="square" rtlCol="0">
                <a:spAutoFit/>
              </a:bodyPr>
              <a:lstStyle/>
              <a:p>
                <a:pPr algn="ctr"/>
                <a:r>
                  <a:rPr lang="en-US" sz="1200" b="1" dirty="0" err="1">
                    <a:latin typeface="Arial" panose="020B0604020202020204" pitchFamily="34" charset="0"/>
                    <a:cs typeface="Arial" panose="020B0604020202020204" pitchFamily="34" charset="0"/>
                  </a:rPr>
                  <a:t>Ctl</a:t>
                </a:r>
                <a:endParaRPr lang="en-US" sz="1200" b="1" dirty="0">
                  <a:latin typeface="Arial" panose="020B0604020202020204" pitchFamily="34" charset="0"/>
                  <a:cs typeface="Arial" panose="020B0604020202020204" pitchFamily="34" charset="0"/>
                </a:endParaRPr>
              </a:p>
            </p:txBody>
          </p:sp>
          <p:sp>
            <p:nvSpPr>
              <p:cNvPr id="1059" name="ZoneTexte 1058"/>
              <p:cNvSpPr txBox="1"/>
              <p:nvPr/>
            </p:nvSpPr>
            <p:spPr>
              <a:xfrm>
                <a:off x="3477472" y="2414261"/>
                <a:ext cx="882355" cy="263153"/>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LTP</a:t>
                </a:r>
              </a:p>
            </p:txBody>
          </p:sp>
        </p:grpSp>
        <p:sp>
          <p:nvSpPr>
            <p:cNvPr id="1055" name="ZoneTexte 101"/>
            <p:cNvSpPr txBox="1">
              <a:spLocks noChangeArrowheads="1"/>
            </p:cNvSpPr>
            <p:nvPr/>
          </p:nvSpPr>
          <p:spPr bwMode="auto">
            <a:xfrm>
              <a:off x="23344282" y="18416872"/>
              <a:ext cx="57649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10</a:t>
              </a:r>
            </a:p>
          </p:txBody>
        </p:sp>
        <p:sp>
          <p:nvSpPr>
            <p:cNvPr id="1056" name="ZoneTexte 101"/>
            <p:cNvSpPr txBox="1">
              <a:spLocks noChangeArrowheads="1"/>
            </p:cNvSpPr>
            <p:nvPr/>
          </p:nvSpPr>
          <p:spPr bwMode="auto">
            <a:xfrm>
              <a:off x="23341634" y="17865910"/>
              <a:ext cx="57649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20</a:t>
              </a:r>
            </a:p>
          </p:txBody>
        </p:sp>
        <p:sp>
          <p:nvSpPr>
            <p:cNvPr id="1057" name="ZoneTexte 101"/>
            <p:cNvSpPr txBox="1">
              <a:spLocks noChangeArrowheads="1"/>
            </p:cNvSpPr>
            <p:nvPr/>
          </p:nvSpPr>
          <p:spPr bwMode="auto">
            <a:xfrm>
              <a:off x="23341634" y="17312249"/>
              <a:ext cx="57649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30</a:t>
              </a:r>
            </a:p>
          </p:txBody>
        </p:sp>
        <p:sp>
          <p:nvSpPr>
            <p:cNvPr id="1050" name="Text Box 99"/>
            <p:cNvSpPr txBox="1">
              <a:spLocks noChangeArrowheads="1"/>
            </p:cNvSpPr>
            <p:nvPr/>
          </p:nvSpPr>
          <p:spPr bwMode="auto">
            <a:xfrm rot="16200000">
              <a:off x="22660975" y="18088272"/>
              <a:ext cx="152929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fr-FR" sz="1200" b="1" dirty="0" err="1">
                  <a:solidFill>
                    <a:srgbClr val="000000"/>
                  </a:solidFill>
                  <a:latin typeface="Arial" panose="020B0604020202020204" pitchFamily="34" charset="0"/>
                  <a:cs typeface="Arial" panose="020B0604020202020204" pitchFamily="34" charset="0"/>
                </a:rPr>
                <a:t>Ves</a:t>
              </a:r>
              <a:r>
                <a:rPr lang="en-US" altLang="fr-FR" sz="1200" b="1" dirty="0">
                  <a:solidFill>
                    <a:srgbClr val="000000"/>
                  </a:solidFill>
                  <a:latin typeface="Arial" panose="020B0604020202020204" pitchFamily="34" charset="0"/>
                  <a:cs typeface="Arial" panose="020B0604020202020204" pitchFamily="34" charset="0"/>
                </a:rPr>
                <a:t> / 20 µm</a:t>
              </a:r>
              <a:r>
                <a:rPr lang="en-US" altLang="fr-FR" sz="1200" b="1" baseline="30000" dirty="0">
                  <a:solidFill>
                    <a:srgbClr val="000000"/>
                  </a:solidFill>
                  <a:latin typeface="Arial" panose="020B0604020202020204" pitchFamily="34" charset="0"/>
                  <a:cs typeface="Arial" panose="020B0604020202020204" pitchFamily="34" charset="0"/>
                </a:rPr>
                <a:t>2</a:t>
              </a:r>
              <a:r>
                <a:rPr lang="en-US" altLang="fr-FR" sz="1200" b="1" dirty="0">
                  <a:solidFill>
                    <a:srgbClr val="000000"/>
                  </a:solidFill>
                  <a:latin typeface="Arial" panose="020B0604020202020204" pitchFamily="34" charset="0"/>
                  <a:cs typeface="Arial" panose="020B0604020202020204" pitchFamily="34" charset="0"/>
                </a:rPr>
                <a:t> / min</a:t>
              </a:r>
            </a:p>
          </p:txBody>
        </p:sp>
        <p:sp>
          <p:nvSpPr>
            <p:cNvPr id="1052" name="ZoneTexte 1051"/>
            <p:cNvSpPr txBox="1"/>
            <p:nvPr/>
          </p:nvSpPr>
          <p:spPr>
            <a:xfrm>
              <a:off x="24597595" y="17244235"/>
              <a:ext cx="519934" cy="400110"/>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a:t>
              </a:r>
            </a:p>
          </p:txBody>
        </p:sp>
      </p:grpSp>
      <p:sp>
        <p:nvSpPr>
          <p:cNvPr id="281" name="ZoneTexte 280"/>
          <p:cNvSpPr txBox="1"/>
          <p:nvPr/>
        </p:nvSpPr>
        <p:spPr>
          <a:xfrm>
            <a:off x="32021891" y="21577661"/>
            <a:ext cx="1615367" cy="328065"/>
          </a:xfrm>
          <a:prstGeom prst="rect">
            <a:avLst/>
          </a:prstGeom>
          <a:noFill/>
        </p:spPr>
        <p:txBody>
          <a:bodyPr wrap="none" lIns="81052" tIns="40526" rIns="81052" bIns="40526" rtlCol="0">
            <a:spAutoFit/>
          </a:bodyPr>
          <a:lstStyle/>
          <a:p>
            <a:pPr marL="253288" indent="-253288" algn="ctr">
              <a:buFont typeface="Wingdings" panose="05000000000000000000" pitchFamily="2" charset="2"/>
              <a:buChar char="v"/>
            </a:pPr>
            <a:r>
              <a:rPr lang="en-US" b="1" dirty="0">
                <a:latin typeface="Arial" pitchFamily="34" charset="0"/>
                <a:cs typeface="Arial" pitchFamily="34" charset="0"/>
              </a:rPr>
              <a:t>Mean Speed</a:t>
            </a:r>
          </a:p>
        </p:txBody>
      </p:sp>
      <p:grpSp>
        <p:nvGrpSpPr>
          <p:cNvPr id="119" name="Groupe 118"/>
          <p:cNvGrpSpPr/>
          <p:nvPr/>
        </p:nvGrpSpPr>
        <p:grpSpPr>
          <a:xfrm>
            <a:off x="31772674" y="21749710"/>
            <a:ext cx="3282872" cy="2602111"/>
            <a:chOff x="20735387" y="19460682"/>
            <a:chExt cx="3282872" cy="2602111"/>
          </a:xfrm>
        </p:grpSpPr>
        <p:pic>
          <p:nvPicPr>
            <p:cNvPr id="118" name="Picture 15"/>
            <p:cNvPicPr>
              <a:picLocks noChangeAspect="1" noChangeArrowheads="1"/>
            </p:cNvPicPr>
            <p:nvPr/>
          </p:nvPicPr>
          <p:blipFill>
            <a:blip r:embed="rId59">
              <a:extLst>
                <a:ext uri="{28A0092B-C50C-407E-A947-70E740481C1C}">
                  <a14:useLocalDpi xmlns:a14="http://schemas.microsoft.com/office/drawing/2010/main" val="0"/>
                </a:ext>
              </a:extLst>
            </a:blip>
            <a:srcRect/>
            <a:stretch>
              <a:fillRect/>
            </a:stretch>
          </p:blipFill>
          <p:spPr bwMode="auto">
            <a:xfrm>
              <a:off x="21044872" y="19460682"/>
              <a:ext cx="2973387" cy="224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62" name="ZoneTexte 1061"/>
            <p:cNvSpPr txBox="1"/>
            <p:nvPr/>
          </p:nvSpPr>
          <p:spPr>
            <a:xfrm>
              <a:off x="21840613" y="21527958"/>
              <a:ext cx="765737"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LTP</a:t>
              </a:r>
            </a:p>
          </p:txBody>
        </p:sp>
        <p:sp>
          <p:nvSpPr>
            <p:cNvPr id="1063" name="ZoneTexte 1062"/>
            <p:cNvSpPr txBox="1"/>
            <p:nvPr/>
          </p:nvSpPr>
          <p:spPr>
            <a:xfrm>
              <a:off x="21163660" y="21527958"/>
              <a:ext cx="732446" cy="276999"/>
            </a:xfrm>
            <a:prstGeom prst="rect">
              <a:avLst/>
            </a:prstGeom>
            <a:noFill/>
          </p:spPr>
          <p:txBody>
            <a:bodyPr wrap="square" rtlCol="0">
              <a:spAutoFit/>
            </a:bodyPr>
            <a:lstStyle/>
            <a:p>
              <a:pPr algn="ctr"/>
              <a:r>
                <a:rPr lang="en-US" sz="1200" b="1" dirty="0" err="1">
                  <a:latin typeface="Arial" panose="020B0604020202020204" pitchFamily="34" charset="0"/>
                  <a:cs typeface="Arial" panose="020B0604020202020204" pitchFamily="34" charset="0"/>
                </a:rPr>
                <a:t>Ctl</a:t>
              </a:r>
              <a:endParaRPr lang="en-US" sz="1200" b="1" dirty="0">
                <a:latin typeface="Arial" panose="020B0604020202020204" pitchFamily="34" charset="0"/>
                <a:cs typeface="Arial" panose="020B0604020202020204" pitchFamily="34" charset="0"/>
              </a:endParaRPr>
            </a:p>
          </p:txBody>
        </p:sp>
        <p:sp>
          <p:nvSpPr>
            <p:cNvPr id="1065" name="ZoneTexte 101"/>
            <p:cNvSpPr txBox="1">
              <a:spLocks noChangeArrowheads="1"/>
            </p:cNvSpPr>
            <p:nvPr/>
          </p:nvSpPr>
          <p:spPr bwMode="auto">
            <a:xfrm>
              <a:off x="20772021" y="20157748"/>
              <a:ext cx="5764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2</a:t>
              </a:r>
            </a:p>
          </p:txBody>
        </p:sp>
        <p:sp>
          <p:nvSpPr>
            <p:cNvPr id="1066" name="ZoneTexte 101"/>
            <p:cNvSpPr txBox="1">
              <a:spLocks noChangeArrowheads="1"/>
            </p:cNvSpPr>
            <p:nvPr/>
          </p:nvSpPr>
          <p:spPr bwMode="auto">
            <a:xfrm>
              <a:off x="20772021" y="20772291"/>
              <a:ext cx="5764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1</a:t>
              </a:r>
            </a:p>
          </p:txBody>
        </p:sp>
        <p:sp>
          <p:nvSpPr>
            <p:cNvPr id="1067" name="ZoneTexte 101"/>
            <p:cNvSpPr txBox="1">
              <a:spLocks noChangeArrowheads="1"/>
            </p:cNvSpPr>
            <p:nvPr/>
          </p:nvSpPr>
          <p:spPr bwMode="auto">
            <a:xfrm>
              <a:off x="20772021" y="19575742"/>
              <a:ext cx="5764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3</a:t>
              </a:r>
            </a:p>
          </p:txBody>
        </p:sp>
        <p:sp>
          <p:nvSpPr>
            <p:cNvPr id="1068" name="Text Box 99"/>
            <p:cNvSpPr txBox="1">
              <a:spLocks noChangeArrowheads="1"/>
            </p:cNvSpPr>
            <p:nvPr/>
          </p:nvSpPr>
          <p:spPr bwMode="auto">
            <a:xfrm rot="16200000">
              <a:off x="20426774" y="20310281"/>
              <a:ext cx="89422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fr-FR" sz="1200" b="1" dirty="0">
                  <a:solidFill>
                    <a:srgbClr val="000000"/>
                  </a:solidFill>
                  <a:latin typeface="Arial" panose="020B0604020202020204" pitchFamily="34" charset="0"/>
                  <a:cs typeface="Arial" panose="020B0604020202020204" pitchFamily="34" charset="0"/>
                </a:rPr>
                <a:t>µm / sec</a:t>
              </a:r>
            </a:p>
          </p:txBody>
        </p:sp>
        <p:sp>
          <p:nvSpPr>
            <p:cNvPr id="1069" name="ZoneTexte 1068"/>
            <p:cNvSpPr txBox="1"/>
            <p:nvPr/>
          </p:nvSpPr>
          <p:spPr>
            <a:xfrm>
              <a:off x="23177955" y="21527958"/>
              <a:ext cx="787690"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LTP</a:t>
              </a:r>
            </a:p>
          </p:txBody>
        </p:sp>
        <p:sp>
          <p:nvSpPr>
            <p:cNvPr id="1070" name="ZoneTexte 1069"/>
            <p:cNvSpPr txBox="1"/>
            <p:nvPr/>
          </p:nvSpPr>
          <p:spPr>
            <a:xfrm>
              <a:off x="22501001" y="21527958"/>
              <a:ext cx="732446" cy="276999"/>
            </a:xfrm>
            <a:prstGeom prst="rect">
              <a:avLst/>
            </a:prstGeom>
            <a:noFill/>
          </p:spPr>
          <p:txBody>
            <a:bodyPr wrap="square" rtlCol="0">
              <a:spAutoFit/>
            </a:bodyPr>
            <a:lstStyle/>
            <a:p>
              <a:pPr algn="ctr"/>
              <a:r>
                <a:rPr lang="en-US" sz="1200" b="1" dirty="0" err="1">
                  <a:latin typeface="Arial" panose="020B0604020202020204" pitchFamily="34" charset="0"/>
                  <a:cs typeface="Arial" panose="020B0604020202020204" pitchFamily="34" charset="0"/>
                </a:rPr>
                <a:t>Ctl</a:t>
              </a:r>
              <a:endParaRPr lang="en-US" sz="1200" b="1" dirty="0">
                <a:latin typeface="Arial" panose="020B0604020202020204" pitchFamily="34" charset="0"/>
                <a:cs typeface="Arial" panose="020B0604020202020204" pitchFamily="34" charset="0"/>
              </a:endParaRPr>
            </a:p>
          </p:txBody>
        </p:sp>
        <p:sp>
          <p:nvSpPr>
            <p:cNvPr id="1071" name="ZoneTexte 1070"/>
            <p:cNvSpPr txBox="1"/>
            <p:nvPr/>
          </p:nvSpPr>
          <p:spPr>
            <a:xfrm>
              <a:off x="21418971" y="21785794"/>
              <a:ext cx="662519"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OUT</a:t>
              </a:r>
            </a:p>
          </p:txBody>
        </p:sp>
        <p:cxnSp>
          <p:nvCxnSpPr>
            <p:cNvPr id="1072" name="Connecteur droit 1071"/>
            <p:cNvCxnSpPr/>
            <p:nvPr/>
          </p:nvCxnSpPr>
          <p:spPr>
            <a:xfrm>
              <a:off x="21279014" y="21813137"/>
              <a:ext cx="9424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73" name="ZoneTexte 1072"/>
            <p:cNvSpPr txBox="1"/>
            <p:nvPr/>
          </p:nvSpPr>
          <p:spPr>
            <a:xfrm>
              <a:off x="22664159" y="21785794"/>
              <a:ext cx="836038"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IN</a:t>
              </a:r>
            </a:p>
          </p:txBody>
        </p:sp>
        <p:cxnSp>
          <p:nvCxnSpPr>
            <p:cNvPr id="1074" name="Connecteur droit 1073"/>
            <p:cNvCxnSpPr/>
            <p:nvPr/>
          </p:nvCxnSpPr>
          <p:spPr>
            <a:xfrm>
              <a:off x="22610962" y="21813137"/>
              <a:ext cx="9424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75" name="ZoneTexte 1074"/>
            <p:cNvSpPr txBox="1"/>
            <p:nvPr/>
          </p:nvSpPr>
          <p:spPr>
            <a:xfrm>
              <a:off x="21501830" y="19777867"/>
              <a:ext cx="717731" cy="400110"/>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a:t>
              </a:r>
            </a:p>
          </p:txBody>
        </p:sp>
        <p:sp>
          <p:nvSpPr>
            <p:cNvPr id="1076" name="ZoneTexte 1075"/>
            <p:cNvSpPr txBox="1"/>
            <p:nvPr/>
          </p:nvSpPr>
          <p:spPr>
            <a:xfrm>
              <a:off x="22814138" y="19772141"/>
              <a:ext cx="717731" cy="400110"/>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a:t>
              </a:r>
            </a:p>
          </p:txBody>
        </p:sp>
      </p:grpSp>
      <p:sp>
        <p:nvSpPr>
          <p:cNvPr id="1102" name="ZoneTexte 1101"/>
          <p:cNvSpPr txBox="1"/>
          <p:nvPr/>
        </p:nvSpPr>
        <p:spPr>
          <a:xfrm>
            <a:off x="26312337" y="21703333"/>
            <a:ext cx="2609564" cy="328065"/>
          </a:xfrm>
          <a:prstGeom prst="rect">
            <a:avLst/>
          </a:prstGeom>
          <a:noFill/>
        </p:spPr>
        <p:txBody>
          <a:bodyPr wrap="square" lIns="81052" tIns="40526" rIns="81052" bIns="40526" rtlCol="0">
            <a:spAutoFit/>
          </a:bodyPr>
          <a:lstStyle/>
          <a:p>
            <a:pPr marL="253288" indent="-253288" algn="ctr">
              <a:buFont typeface="Wingdings" panose="05000000000000000000" pitchFamily="2" charset="2"/>
              <a:buChar char="v"/>
            </a:pPr>
            <a:r>
              <a:rPr lang="en-US" b="1" dirty="0">
                <a:latin typeface="Arial" panose="020B0604020202020204" pitchFamily="34" charset="0"/>
                <a:cs typeface="Arial" pitchFamily="34" charset="0"/>
              </a:rPr>
              <a:t>Time IN / OUT / Pause</a:t>
            </a:r>
          </a:p>
        </p:txBody>
      </p:sp>
      <p:grpSp>
        <p:nvGrpSpPr>
          <p:cNvPr id="122" name="Groupe 121"/>
          <p:cNvGrpSpPr/>
          <p:nvPr/>
        </p:nvGrpSpPr>
        <p:grpSpPr>
          <a:xfrm>
            <a:off x="26017705" y="21900344"/>
            <a:ext cx="5205490" cy="2513710"/>
            <a:chOff x="26232940" y="20244780"/>
            <a:chExt cx="5205490" cy="2513710"/>
          </a:xfrm>
        </p:grpSpPr>
        <p:pic>
          <p:nvPicPr>
            <p:cNvPr id="121" name="Picture 16"/>
            <p:cNvPicPr>
              <a:picLocks noChangeAspect="1" noChangeArrowheads="1"/>
            </p:cNvPicPr>
            <p:nvPr/>
          </p:nvPicPr>
          <p:blipFill>
            <a:blip r:embed="rId60">
              <a:extLst>
                <a:ext uri="{28A0092B-C50C-407E-A947-70E740481C1C}">
                  <a14:useLocalDpi xmlns:a14="http://schemas.microsoft.com/office/drawing/2010/main" val="0"/>
                </a:ext>
              </a:extLst>
            </a:blip>
            <a:srcRect/>
            <a:stretch>
              <a:fillRect/>
            </a:stretch>
          </p:blipFill>
          <p:spPr bwMode="auto">
            <a:xfrm>
              <a:off x="26570347" y="20244780"/>
              <a:ext cx="4868083" cy="2119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08" name="ZoneTexte 101"/>
            <p:cNvSpPr txBox="1">
              <a:spLocks noChangeArrowheads="1"/>
            </p:cNvSpPr>
            <p:nvPr/>
          </p:nvSpPr>
          <p:spPr bwMode="auto">
            <a:xfrm>
              <a:off x="26326707" y="20690496"/>
              <a:ext cx="5764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40</a:t>
              </a:r>
            </a:p>
          </p:txBody>
        </p:sp>
        <p:sp>
          <p:nvSpPr>
            <p:cNvPr id="1109" name="ZoneTexte 101"/>
            <p:cNvSpPr txBox="1">
              <a:spLocks noChangeArrowheads="1"/>
            </p:cNvSpPr>
            <p:nvPr/>
          </p:nvSpPr>
          <p:spPr bwMode="auto">
            <a:xfrm>
              <a:off x="26326707" y="21356415"/>
              <a:ext cx="5764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20</a:t>
              </a:r>
            </a:p>
          </p:txBody>
        </p:sp>
        <p:sp>
          <p:nvSpPr>
            <p:cNvPr id="1110" name="ZoneTexte 101"/>
            <p:cNvSpPr txBox="1">
              <a:spLocks noChangeArrowheads="1"/>
            </p:cNvSpPr>
            <p:nvPr/>
          </p:nvSpPr>
          <p:spPr bwMode="auto">
            <a:xfrm>
              <a:off x="26326707" y="21717077"/>
              <a:ext cx="5764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10</a:t>
              </a:r>
            </a:p>
          </p:txBody>
        </p:sp>
        <p:sp>
          <p:nvSpPr>
            <p:cNvPr id="1111" name="ZoneTexte 101"/>
            <p:cNvSpPr txBox="1">
              <a:spLocks noChangeArrowheads="1"/>
            </p:cNvSpPr>
            <p:nvPr/>
          </p:nvSpPr>
          <p:spPr bwMode="auto">
            <a:xfrm>
              <a:off x="26326707" y="21021402"/>
              <a:ext cx="5764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30</a:t>
              </a:r>
            </a:p>
          </p:txBody>
        </p:sp>
        <p:sp>
          <p:nvSpPr>
            <p:cNvPr id="1112" name="Text Box 99"/>
            <p:cNvSpPr txBox="1">
              <a:spLocks noChangeArrowheads="1"/>
            </p:cNvSpPr>
            <p:nvPr/>
          </p:nvSpPr>
          <p:spPr bwMode="auto">
            <a:xfrm rot="16200000">
              <a:off x="25924327" y="21156659"/>
              <a:ext cx="89422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fr-FR" sz="1200" b="1" dirty="0">
                  <a:solidFill>
                    <a:srgbClr val="000000"/>
                  </a:solidFill>
                  <a:latin typeface="Arial" panose="020B0604020202020204" pitchFamily="34" charset="0"/>
                  <a:cs typeface="Arial" panose="020B0604020202020204" pitchFamily="34" charset="0"/>
                </a:rPr>
                <a:t>% Time</a:t>
              </a:r>
            </a:p>
          </p:txBody>
        </p:sp>
        <p:sp>
          <p:nvSpPr>
            <p:cNvPr id="1113" name="ZoneTexte 1112"/>
            <p:cNvSpPr txBox="1"/>
            <p:nvPr/>
          </p:nvSpPr>
          <p:spPr>
            <a:xfrm>
              <a:off x="30196453" y="22481491"/>
              <a:ext cx="836489"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Pause</a:t>
              </a:r>
            </a:p>
          </p:txBody>
        </p:sp>
        <p:sp>
          <p:nvSpPr>
            <p:cNvPr id="1114" name="ZoneTexte 1113"/>
            <p:cNvSpPr txBox="1"/>
            <p:nvPr/>
          </p:nvSpPr>
          <p:spPr>
            <a:xfrm>
              <a:off x="27519978" y="22223655"/>
              <a:ext cx="765737"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LTP</a:t>
              </a:r>
            </a:p>
          </p:txBody>
        </p:sp>
        <p:sp>
          <p:nvSpPr>
            <p:cNvPr id="1115" name="ZoneTexte 1114"/>
            <p:cNvSpPr txBox="1"/>
            <p:nvPr/>
          </p:nvSpPr>
          <p:spPr>
            <a:xfrm>
              <a:off x="26773929" y="22223655"/>
              <a:ext cx="732446" cy="276999"/>
            </a:xfrm>
            <a:prstGeom prst="rect">
              <a:avLst/>
            </a:prstGeom>
            <a:noFill/>
          </p:spPr>
          <p:txBody>
            <a:bodyPr wrap="square" rtlCol="0">
              <a:spAutoFit/>
            </a:bodyPr>
            <a:lstStyle/>
            <a:p>
              <a:pPr algn="ctr"/>
              <a:r>
                <a:rPr lang="en-US" sz="1200" b="1" dirty="0" err="1">
                  <a:latin typeface="Arial" panose="020B0604020202020204" pitchFamily="34" charset="0"/>
                  <a:cs typeface="Arial" panose="020B0604020202020204" pitchFamily="34" charset="0"/>
                </a:rPr>
                <a:t>Ctl</a:t>
              </a:r>
              <a:endParaRPr lang="en-US" sz="1200" b="1" dirty="0">
                <a:latin typeface="Arial" panose="020B0604020202020204" pitchFamily="34" charset="0"/>
                <a:cs typeface="Arial" panose="020B0604020202020204" pitchFamily="34" charset="0"/>
              </a:endParaRPr>
            </a:p>
          </p:txBody>
        </p:sp>
        <p:sp>
          <p:nvSpPr>
            <p:cNvPr id="1116" name="ZoneTexte 1115"/>
            <p:cNvSpPr txBox="1"/>
            <p:nvPr/>
          </p:nvSpPr>
          <p:spPr>
            <a:xfrm>
              <a:off x="29032964" y="22223655"/>
              <a:ext cx="787690"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LTP</a:t>
              </a:r>
            </a:p>
          </p:txBody>
        </p:sp>
        <p:sp>
          <p:nvSpPr>
            <p:cNvPr id="1117" name="ZoneTexte 1116"/>
            <p:cNvSpPr txBox="1"/>
            <p:nvPr/>
          </p:nvSpPr>
          <p:spPr>
            <a:xfrm>
              <a:off x="28302412" y="22223655"/>
              <a:ext cx="732446" cy="276999"/>
            </a:xfrm>
            <a:prstGeom prst="rect">
              <a:avLst/>
            </a:prstGeom>
            <a:noFill/>
          </p:spPr>
          <p:txBody>
            <a:bodyPr wrap="square" rtlCol="0">
              <a:spAutoFit/>
            </a:bodyPr>
            <a:lstStyle/>
            <a:p>
              <a:pPr algn="ctr"/>
              <a:r>
                <a:rPr lang="en-US" sz="1200" b="1" dirty="0" err="1">
                  <a:latin typeface="Arial" panose="020B0604020202020204" pitchFamily="34" charset="0"/>
                  <a:cs typeface="Arial" panose="020B0604020202020204" pitchFamily="34" charset="0"/>
                </a:rPr>
                <a:t>Ctl</a:t>
              </a:r>
              <a:endParaRPr lang="en-US" sz="1200" b="1" dirty="0">
                <a:latin typeface="Arial" panose="020B0604020202020204" pitchFamily="34" charset="0"/>
                <a:cs typeface="Arial" panose="020B0604020202020204" pitchFamily="34" charset="0"/>
              </a:endParaRPr>
            </a:p>
          </p:txBody>
        </p:sp>
        <p:sp>
          <p:nvSpPr>
            <p:cNvPr id="1118" name="ZoneTexte 1117"/>
            <p:cNvSpPr txBox="1"/>
            <p:nvPr/>
          </p:nvSpPr>
          <p:spPr>
            <a:xfrm>
              <a:off x="27162590" y="22481491"/>
              <a:ext cx="662519"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OUT</a:t>
              </a:r>
            </a:p>
          </p:txBody>
        </p:sp>
        <p:cxnSp>
          <p:nvCxnSpPr>
            <p:cNvPr id="1119" name="Connecteur droit 1118"/>
            <p:cNvCxnSpPr/>
            <p:nvPr/>
          </p:nvCxnSpPr>
          <p:spPr>
            <a:xfrm>
              <a:off x="27022633" y="22508834"/>
              <a:ext cx="9424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20" name="ZoneTexte 1119"/>
            <p:cNvSpPr txBox="1"/>
            <p:nvPr/>
          </p:nvSpPr>
          <p:spPr>
            <a:xfrm>
              <a:off x="28598920" y="22481491"/>
              <a:ext cx="836038"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IN</a:t>
              </a:r>
            </a:p>
          </p:txBody>
        </p:sp>
        <p:cxnSp>
          <p:nvCxnSpPr>
            <p:cNvPr id="1121" name="Connecteur droit 1120"/>
            <p:cNvCxnSpPr/>
            <p:nvPr/>
          </p:nvCxnSpPr>
          <p:spPr>
            <a:xfrm>
              <a:off x="28545723" y="22508834"/>
              <a:ext cx="9424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22" name="ZoneTexte 1121"/>
            <p:cNvSpPr txBox="1"/>
            <p:nvPr/>
          </p:nvSpPr>
          <p:spPr>
            <a:xfrm>
              <a:off x="30554354" y="22226241"/>
              <a:ext cx="787690"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LTP</a:t>
              </a:r>
            </a:p>
          </p:txBody>
        </p:sp>
        <p:sp>
          <p:nvSpPr>
            <p:cNvPr id="1123" name="ZoneTexte 1122"/>
            <p:cNvSpPr txBox="1"/>
            <p:nvPr/>
          </p:nvSpPr>
          <p:spPr>
            <a:xfrm>
              <a:off x="29839300" y="22226241"/>
              <a:ext cx="732446" cy="276999"/>
            </a:xfrm>
            <a:prstGeom prst="rect">
              <a:avLst/>
            </a:prstGeom>
            <a:noFill/>
          </p:spPr>
          <p:txBody>
            <a:bodyPr wrap="square" rtlCol="0">
              <a:spAutoFit/>
            </a:bodyPr>
            <a:lstStyle/>
            <a:p>
              <a:pPr algn="ctr"/>
              <a:r>
                <a:rPr lang="en-US" sz="1200" b="1" dirty="0" err="1">
                  <a:latin typeface="Arial" panose="020B0604020202020204" pitchFamily="34" charset="0"/>
                  <a:cs typeface="Arial" panose="020B0604020202020204" pitchFamily="34" charset="0"/>
                </a:rPr>
                <a:t>Ctl</a:t>
              </a:r>
              <a:endParaRPr lang="en-US" sz="1200" b="1" dirty="0">
                <a:latin typeface="Arial" panose="020B0604020202020204" pitchFamily="34" charset="0"/>
                <a:cs typeface="Arial" panose="020B0604020202020204" pitchFamily="34" charset="0"/>
              </a:endParaRPr>
            </a:p>
          </p:txBody>
        </p:sp>
        <p:cxnSp>
          <p:nvCxnSpPr>
            <p:cNvPr id="1124" name="Connecteur droit 1123"/>
            <p:cNvCxnSpPr/>
            <p:nvPr/>
          </p:nvCxnSpPr>
          <p:spPr>
            <a:xfrm>
              <a:off x="30082611" y="22511420"/>
              <a:ext cx="9424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25" name="ZoneTexte 101"/>
            <p:cNvSpPr txBox="1">
              <a:spLocks noChangeArrowheads="1"/>
            </p:cNvSpPr>
            <p:nvPr/>
          </p:nvSpPr>
          <p:spPr bwMode="auto">
            <a:xfrm>
              <a:off x="26325990" y="20333198"/>
              <a:ext cx="5764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50</a:t>
              </a:r>
            </a:p>
          </p:txBody>
        </p:sp>
        <p:sp>
          <p:nvSpPr>
            <p:cNvPr id="1126" name="ZoneTexte 1125"/>
            <p:cNvSpPr txBox="1"/>
            <p:nvPr/>
          </p:nvSpPr>
          <p:spPr>
            <a:xfrm>
              <a:off x="27185115" y="20405691"/>
              <a:ext cx="717731"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ns</a:t>
              </a:r>
            </a:p>
          </p:txBody>
        </p:sp>
        <p:sp>
          <p:nvSpPr>
            <p:cNvPr id="1127" name="ZoneTexte 1126"/>
            <p:cNvSpPr txBox="1"/>
            <p:nvPr/>
          </p:nvSpPr>
          <p:spPr>
            <a:xfrm>
              <a:off x="30183731" y="20514127"/>
              <a:ext cx="717731"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ns</a:t>
              </a:r>
            </a:p>
          </p:txBody>
        </p:sp>
        <p:sp>
          <p:nvSpPr>
            <p:cNvPr id="1128" name="ZoneTexte 1127"/>
            <p:cNvSpPr txBox="1"/>
            <p:nvPr/>
          </p:nvSpPr>
          <p:spPr>
            <a:xfrm>
              <a:off x="28646087" y="20671676"/>
              <a:ext cx="717731"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ns</a:t>
              </a:r>
            </a:p>
          </p:txBody>
        </p:sp>
      </p:grpSp>
      <p:sp>
        <p:nvSpPr>
          <p:cNvPr id="1145" name="ZoneTexte 1144"/>
          <p:cNvSpPr txBox="1"/>
          <p:nvPr/>
        </p:nvSpPr>
        <p:spPr>
          <a:xfrm rot="16200000">
            <a:off x="33912892" y="23416037"/>
            <a:ext cx="717731" cy="400110"/>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a:t>
            </a:r>
          </a:p>
        </p:txBody>
      </p:sp>
      <p:sp>
        <p:nvSpPr>
          <p:cNvPr id="1130" name="ZoneTexte 1129"/>
          <p:cNvSpPr txBox="1"/>
          <p:nvPr/>
        </p:nvSpPr>
        <p:spPr>
          <a:xfrm>
            <a:off x="35955667" y="21152329"/>
            <a:ext cx="2567960" cy="574286"/>
          </a:xfrm>
          <a:prstGeom prst="rect">
            <a:avLst/>
          </a:prstGeom>
          <a:noFill/>
        </p:spPr>
        <p:txBody>
          <a:bodyPr wrap="square" lIns="81052" tIns="40526" rIns="81052" bIns="40526" rtlCol="0">
            <a:spAutoFit/>
          </a:bodyPr>
          <a:lstStyle/>
          <a:p>
            <a:pPr marL="253288" indent="-253288" algn="ctr">
              <a:buFont typeface="Wingdings" panose="05000000000000000000" pitchFamily="2" charset="2"/>
              <a:buChar char="v"/>
            </a:pPr>
            <a:r>
              <a:rPr lang="en-US" b="1" dirty="0">
                <a:latin typeface="Arial" pitchFamily="34" charset="0"/>
                <a:cs typeface="Arial" pitchFamily="34" charset="0"/>
              </a:rPr>
              <a:t>Frequency distribution of speeds</a:t>
            </a:r>
          </a:p>
        </p:txBody>
      </p:sp>
      <p:grpSp>
        <p:nvGrpSpPr>
          <p:cNvPr id="125" name="Groupe 124"/>
          <p:cNvGrpSpPr/>
          <p:nvPr/>
        </p:nvGrpSpPr>
        <p:grpSpPr>
          <a:xfrm>
            <a:off x="35643207" y="21774393"/>
            <a:ext cx="3095322" cy="2462130"/>
            <a:chOff x="27650958" y="20570891"/>
            <a:chExt cx="3095322" cy="2462130"/>
          </a:xfrm>
        </p:grpSpPr>
        <p:pic>
          <p:nvPicPr>
            <p:cNvPr id="124" name="Picture 17"/>
            <p:cNvPicPr>
              <a:picLocks noChangeAspect="1" noChangeArrowheads="1"/>
            </p:cNvPicPr>
            <p:nvPr/>
          </p:nvPicPr>
          <p:blipFill>
            <a:blip r:embed="rId61">
              <a:extLst>
                <a:ext uri="{28A0092B-C50C-407E-A947-70E740481C1C}">
                  <a14:useLocalDpi xmlns:a14="http://schemas.microsoft.com/office/drawing/2010/main" val="0"/>
                </a:ext>
              </a:extLst>
            </a:blip>
            <a:srcRect/>
            <a:stretch>
              <a:fillRect/>
            </a:stretch>
          </p:blipFill>
          <p:spPr bwMode="auto">
            <a:xfrm>
              <a:off x="27998542" y="20570891"/>
              <a:ext cx="2543430" cy="224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33" name="Text Box 99"/>
            <p:cNvSpPr txBox="1">
              <a:spLocks noChangeArrowheads="1"/>
            </p:cNvSpPr>
            <p:nvPr/>
          </p:nvSpPr>
          <p:spPr bwMode="auto">
            <a:xfrm rot="16200000">
              <a:off x="26880371" y="21513334"/>
              <a:ext cx="181817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fr-FR" sz="1200" b="1" dirty="0">
                  <a:solidFill>
                    <a:srgbClr val="000000"/>
                  </a:solidFill>
                  <a:latin typeface="Arial" panose="020B0604020202020204" pitchFamily="34" charset="0"/>
                  <a:cs typeface="Arial" panose="020B0604020202020204" pitchFamily="34" charset="0"/>
                </a:rPr>
                <a:t>Relative frequency %</a:t>
              </a:r>
            </a:p>
          </p:txBody>
        </p:sp>
        <p:sp>
          <p:nvSpPr>
            <p:cNvPr id="1134" name="ZoneTexte 101"/>
            <p:cNvSpPr txBox="1">
              <a:spLocks noChangeArrowheads="1"/>
            </p:cNvSpPr>
            <p:nvPr/>
          </p:nvSpPr>
          <p:spPr bwMode="auto">
            <a:xfrm>
              <a:off x="27693155" y="21906160"/>
              <a:ext cx="5764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10</a:t>
              </a:r>
            </a:p>
          </p:txBody>
        </p:sp>
        <p:sp>
          <p:nvSpPr>
            <p:cNvPr id="1135" name="ZoneTexte 101"/>
            <p:cNvSpPr txBox="1">
              <a:spLocks noChangeArrowheads="1"/>
            </p:cNvSpPr>
            <p:nvPr/>
          </p:nvSpPr>
          <p:spPr bwMode="auto">
            <a:xfrm>
              <a:off x="27683422" y="20680059"/>
              <a:ext cx="5764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30</a:t>
              </a:r>
            </a:p>
          </p:txBody>
        </p:sp>
        <p:sp>
          <p:nvSpPr>
            <p:cNvPr id="1136" name="ZoneTexte 101"/>
            <p:cNvSpPr txBox="1">
              <a:spLocks noChangeArrowheads="1"/>
            </p:cNvSpPr>
            <p:nvPr/>
          </p:nvSpPr>
          <p:spPr bwMode="auto">
            <a:xfrm>
              <a:off x="27697615" y="21296063"/>
              <a:ext cx="5764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20</a:t>
              </a:r>
            </a:p>
          </p:txBody>
        </p:sp>
        <p:sp>
          <p:nvSpPr>
            <p:cNvPr id="1137" name="ZoneTexte 1136"/>
            <p:cNvSpPr txBox="1"/>
            <p:nvPr/>
          </p:nvSpPr>
          <p:spPr>
            <a:xfrm>
              <a:off x="28053352" y="22766512"/>
              <a:ext cx="2567960" cy="266509"/>
            </a:xfrm>
            <a:prstGeom prst="rect">
              <a:avLst/>
            </a:prstGeom>
            <a:noFill/>
          </p:spPr>
          <p:txBody>
            <a:bodyPr wrap="square" lIns="81052" tIns="40526" rIns="81052" bIns="40526" rtlCol="0">
              <a:spAutoFit/>
            </a:bodyPr>
            <a:lstStyle/>
            <a:p>
              <a:pPr algn="ctr"/>
              <a:r>
                <a:rPr lang="en-US" sz="1200" b="1" dirty="0">
                  <a:latin typeface="Arial" pitchFamily="34" charset="0"/>
                  <a:cs typeface="Arial" pitchFamily="34" charset="0"/>
                </a:rPr>
                <a:t>Instantaneous speed; µm / sec</a:t>
              </a:r>
            </a:p>
          </p:txBody>
        </p:sp>
        <p:sp>
          <p:nvSpPr>
            <p:cNvPr id="1138" name="ZoneTexte 101"/>
            <p:cNvSpPr txBox="1">
              <a:spLocks noChangeArrowheads="1"/>
            </p:cNvSpPr>
            <p:nvPr/>
          </p:nvSpPr>
          <p:spPr bwMode="auto">
            <a:xfrm>
              <a:off x="28302357" y="22634606"/>
              <a:ext cx="5764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1</a:t>
              </a:r>
            </a:p>
          </p:txBody>
        </p:sp>
        <p:sp>
          <p:nvSpPr>
            <p:cNvPr id="1139" name="ZoneTexte 101"/>
            <p:cNvSpPr txBox="1">
              <a:spLocks noChangeArrowheads="1"/>
            </p:cNvSpPr>
            <p:nvPr/>
          </p:nvSpPr>
          <p:spPr bwMode="auto">
            <a:xfrm>
              <a:off x="28773001" y="22634606"/>
              <a:ext cx="5764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2</a:t>
              </a:r>
            </a:p>
          </p:txBody>
        </p:sp>
        <p:sp>
          <p:nvSpPr>
            <p:cNvPr id="1140" name="ZoneTexte 101"/>
            <p:cNvSpPr txBox="1">
              <a:spLocks noChangeArrowheads="1"/>
            </p:cNvSpPr>
            <p:nvPr/>
          </p:nvSpPr>
          <p:spPr bwMode="auto">
            <a:xfrm>
              <a:off x="29249235" y="22634606"/>
              <a:ext cx="5764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3</a:t>
              </a:r>
            </a:p>
          </p:txBody>
        </p:sp>
        <p:sp>
          <p:nvSpPr>
            <p:cNvPr id="1141" name="ZoneTexte 101"/>
            <p:cNvSpPr txBox="1">
              <a:spLocks noChangeArrowheads="1"/>
            </p:cNvSpPr>
            <p:nvPr/>
          </p:nvSpPr>
          <p:spPr bwMode="auto">
            <a:xfrm>
              <a:off x="29709642" y="22634606"/>
              <a:ext cx="5764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4</a:t>
              </a:r>
            </a:p>
          </p:txBody>
        </p:sp>
        <p:sp>
          <p:nvSpPr>
            <p:cNvPr id="1144" name="ZoneTexte 101"/>
            <p:cNvSpPr txBox="1">
              <a:spLocks noChangeArrowheads="1"/>
            </p:cNvSpPr>
            <p:nvPr/>
          </p:nvSpPr>
          <p:spPr bwMode="auto">
            <a:xfrm>
              <a:off x="30169782" y="22634606"/>
              <a:ext cx="5764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5</a:t>
              </a:r>
            </a:p>
          </p:txBody>
        </p:sp>
        <p:sp>
          <p:nvSpPr>
            <p:cNvPr id="1146" name="ZoneTexte 1145"/>
            <p:cNvSpPr txBox="1"/>
            <p:nvPr/>
          </p:nvSpPr>
          <p:spPr>
            <a:xfrm rot="16200000">
              <a:off x="29449335" y="21766733"/>
              <a:ext cx="717731" cy="400110"/>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a:t>
              </a:r>
            </a:p>
          </p:txBody>
        </p:sp>
      </p:grpSp>
      <p:pic>
        <p:nvPicPr>
          <p:cNvPr id="128" name="LTP Ctl moovie.avi">
            <a:hlinkClick r:id="" action="ppaction://media"/>
          </p:cNvPr>
          <p:cNvPicPr>
            <a:picLocks noChangeAspect="1"/>
          </p:cNvPicPr>
          <p:nvPr>
            <a:videoFile r:link="rId14"/>
            <p:extLst>
              <p:ext uri="{DAA4B4D4-6D71-4841-9C94-3DE7FCFB9230}">
                <p14:media xmlns:p14="http://schemas.microsoft.com/office/powerpoint/2010/main" r:embed="rId13"/>
              </p:ext>
            </p:extLst>
          </p:nvPr>
        </p:nvPicPr>
        <p:blipFill>
          <a:blip r:embed="rId62"/>
          <a:stretch>
            <a:fillRect/>
          </a:stretch>
        </p:blipFill>
        <p:spPr>
          <a:xfrm>
            <a:off x="24605322" y="16966055"/>
            <a:ext cx="5561599" cy="2224640"/>
          </a:xfrm>
          <a:prstGeom prst="rect">
            <a:avLst/>
          </a:prstGeom>
        </p:spPr>
      </p:pic>
      <p:pic>
        <p:nvPicPr>
          <p:cNvPr id="129" name="LTP LTP moovie.avi">
            <a:hlinkClick r:id="" action="ppaction://media"/>
          </p:cNvPr>
          <p:cNvPicPr>
            <a:picLocks noChangeAspect="1"/>
          </p:cNvPicPr>
          <p:nvPr>
            <a:videoFile r:link="rId16"/>
            <p:extLst>
              <p:ext uri="{DAA4B4D4-6D71-4841-9C94-3DE7FCFB9230}">
                <p14:media xmlns:p14="http://schemas.microsoft.com/office/powerpoint/2010/main" r:embed="rId15"/>
              </p:ext>
            </p:extLst>
          </p:nvPr>
        </p:nvPicPr>
        <p:blipFill>
          <a:blip r:embed="rId63"/>
          <a:stretch>
            <a:fillRect/>
          </a:stretch>
        </p:blipFill>
        <p:spPr>
          <a:xfrm>
            <a:off x="24555195" y="19385593"/>
            <a:ext cx="5561599" cy="2224640"/>
          </a:xfrm>
          <a:prstGeom prst="rect">
            <a:avLst/>
          </a:prstGeom>
        </p:spPr>
      </p:pic>
      <p:pic>
        <p:nvPicPr>
          <p:cNvPr id="15" name="Basal IT loop.avi">
            <a:hlinkClick r:id="" action="ppaction://media"/>
          </p:cNvPr>
          <p:cNvPicPr>
            <a:picLocks noChangeAspect="1"/>
          </p:cNvPicPr>
          <p:nvPr>
            <a:videoFile r:link="rId18"/>
            <p:extLst>
              <p:ext uri="{DAA4B4D4-6D71-4841-9C94-3DE7FCFB9230}">
                <p14:media xmlns:p14="http://schemas.microsoft.com/office/powerpoint/2010/main" r:embed="rId17"/>
              </p:ext>
            </p:extLst>
          </p:nvPr>
        </p:nvPicPr>
        <p:blipFill>
          <a:blip r:embed="rId64"/>
          <a:stretch>
            <a:fillRect/>
          </a:stretch>
        </p:blipFill>
        <p:spPr>
          <a:xfrm>
            <a:off x="4079637" y="15589335"/>
            <a:ext cx="6330266" cy="1571462"/>
          </a:xfrm>
          <a:prstGeom prst="rect">
            <a:avLst/>
          </a:prstGeom>
        </p:spPr>
      </p:pic>
      <p:grpSp>
        <p:nvGrpSpPr>
          <p:cNvPr id="11" name="Groupe 10"/>
          <p:cNvGrpSpPr/>
          <p:nvPr/>
        </p:nvGrpSpPr>
        <p:grpSpPr>
          <a:xfrm>
            <a:off x="44483370" y="21041842"/>
            <a:ext cx="3735373" cy="1889416"/>
            <a:chOff x="36924844" y="20998131"/>
            <a:chExt cx="3735373" cy="1889416"/>
          </a:xfrm>
        </p:grpSpPr>
        <p:sp>
          <p:nvSpPr>
            <p:cNvPr id="378" name="ZoneTexte 377"/>
            <p:cNvSpPr txBox="1"/>
            <p:nvPr/>
          </p:nvSpPr>
          <p:spPr>
            <a:xfrm>
              <a:off x="38247982" y="22621038"/>
              <a:ext cx="1107407" cy="266509"/>
            </a:xfrm>
            <a:prstGeom prst="rect">
              <a:avLst/>
            </a:prstGeom>
            <a:noFill/>
          </p:spPr>
          <p:txBody>
            <a:bodyPr wrap="none" lIns="81052" tIns="40526" rIns="81052" bIns="40526" rtlCol="0">
              <a:spAutoFit/>
            </a:bodyPr>
            <a:lstStyle/>
            <a:p>
              <a:r>
                <a:rPr lang="en-US" sz="1200" b="1" dirty="0">
                  <a:latin typeface="Arial" panose="020B0604020202020204" pitchFamily="34" charset="0"/>
                  <a:cs typeface="Arial" panose="020B0604020202020204" pitchFamily="34" charset="0"/>
                </a:rPr>
                <a:t>40’ induction</a:t>
              </a:r>
            </a:p>
          </p:txBody>
        </p:sp>
        <p:grpSp>
          <p:nvGrpSpPr>
            <p:cNvPr id="130" name="Groupe 129"/>
            <p:cNvGrpSpPr/>
            <p:nvPr/>
          </p:nvGrpSpPr>
          <p:grpSpPr>
            <a:xfrm>
              <a:off x="36924844" y="20998131"/>
              <a:ext cx="3735373" cy="1606696"/>
              <a:chOff x="36116283" y="22179509"/>
              <a:chExt cx="3735373" cy="1606696"/>
            </a:xfrm>
          </p:grpSpPr>
          <p:grpSp>
            <p:nvGrpSpPr>
              <p:cNvPr id="381" name="Groupe 380"/>
              <p:cNvGrpSpPr/>
              <p:nvPr/>
            </p:nvGrpSpPr>
            <p:grpSpPr>
              <a:xfrm>
                <a:off x="36116283" y="22179509"/>
                <a:ext cx="1847749" cy="1606696"/>
                <a:chOff x="158832" y="6363789"/>
                <a:chExt cx="1988700" cy="1530045"/>
              </a:xfrm>
            </p:grpSpPr>
            <p:pic>
              <p:nvPicPr>
                <p:cNvPr id="385" name="Picture 6"/>
                <p:cNvPicPr>
                  <a:picLocks noChangeAspect="1" noChangeArrowheads="1"/>
                </p:cNvPicPr>
                <p:nvPr/>
              </p:nvPicPr>
              <p:blipFill>
                <a:blip r:embed="rId65" cstate="print">
                  <a:extLst>
                    <a:ext uri="{28A0092B-C50C-407E-A947-70E740481C1C}">
                      <a14:useLocalDpi xmlns:a14="http://schemas.microsoft.com/office/drawing/2010/main" val="0"/>
                    </a:ext>
                  </a:extLst>
                </a:blip>
                <a:srcRect/>
                <a:stretch>
                  <a:fillRect/>
                </a:stretch>
              </p:blipFill>
              <p:spPr bwMode="auto">
                <a:xfrm>
                  <a:off x="158832" y="6363789"/>
                  <a:ext cx="1988700" cy="1485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6" name="ZoneTexte 385"/>
                <p:cNvSpPr txBox="1"/>
                <p:nvPr/>
              </p:nvSpPr>
              <p:spPr>
                <a:xfrm>
                  <a:off x="158832" y="7630050"/>
                  <a:ext cx="436842" cy="263784"/>
                </a:xfrm>
                <a:prstGeom prst="rect">
                  <a:avLst/>
                </a:prstGeom>
                <a:noFill/>
              </p:spPr>
              <p:txBody>
                <a:bodyPr wrap="none" rtlCol="0">
                  <a:spAutoFit/>
                </a:bodyPr>
                <a:lstStyle/>
                <a:p>
                  <a:r>
                    <a:rPr lang="fr-FR" sz="1200" b="1" dirty="0">
                      <a:solidFill>
                        <a:schemeClr val="bg1"/>
                      </a:solidFill>
                      <a:latin typeface="Arial" panose="020B0604020202020204" pitchFamily="34" charset="0"/>
                      <a:cs typeface="Arial" panose="020B0604020202020204" pitchFamily="34" charset="0"/>
                    </a:rPr>
                    <a:t>DD</a:t>
                  </a:r>
                </a:p>
              </p:txBody>
            </p:sp>
          </p:grpSp>
          <p:grpSp>
            <p:nvGrpSpPr>
              <p:cNvPr id="382" name="Groupe 381"/>
              <p:cNvGrpSpPr/>
              <p:nvPr/>
            </p:nvGrpSpPr>
            <p:grpSpPr>
              <a:xfrm>
                <a:off x="38003907" y="22179513"/>
                <a:ext cx="1847749" cy="1572824"/>
                <a:chOff x="2190449" y="6363789"/>
                <a:chExt cx="1988700" cy="1497788"/>
              </a:xfrm>
            </p:grpSpPr>
            <p:pic>
              <p:nvPicPr>
                <p:cNvPr id="383" name="Picture 7"/>
                <p:cNvPicPr>
                  <a:picLocks noChangeAspect="1" noChangeArrowheads="1"/>
                </p:cNvPicPr>
                <p:nvPr/>
              </p:nvPicPr>
              <p:blipFill>
                <a:blip r:embed="rId66" cstate="print">
                  <a:extLst>
                    <a:ext uri="{28A0092B-C50C-407E-A947-70E740481C1C}">
                      <a14:useLocalDpi xmlns:a14="http://schemas.microsoft.com/office/drawing/2010/main" val="0"/>
                    </a:ext>
                  </a:extLst>
                </a:blip>
                <a:srcRect/>
                <a:stretch>
                  <a:fillRect/>
                </a:stretch>
              </p:blipFill>
              <p:spPr bwMode="auto">
                <a:xfrm>
                  <a:off x="2190449" y="6363789"/>
                  <a:ext cx="1988700" cy="1485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4" name="ZoneTexte 383"/>
                <p:cNvSpPr txBox="1"/>
                <p:nvPr/>
              </p:nvSpPr>
              <p:spPr>
                <a:xfrm>
                  <a:off x="2190449" y="7597793"/>
                  <a:ext cx="436842" cy="263784"/>
                </a:xfrm>
                <a:prstGeom prst="rect">
                  <a:avLst/>
                </a:prstGeom>
                <a:noFill/>
              </p:spPr>
              <p:txBody>
                <a:bodyPr wrap="none" rtlCol="0">
                  <a:spAutoFit/>
                </a:bodyPr>
                <a:lstStyle/>
                <a:p>
                  <a:r>
                    <a:rPr lang="fr-FR" sz="1200" b="1" dirty="0">
                      <a:solidFill>
                        <a:schemeClr val="bg1"/>
                      </a:solidFill>
                      <a:latin typeface="Arial" panose="020B0604020202020204" pitchFamily="34" charset="0"/>
                      <a:cs typeface="Arial" panose="020B0604020202020204" pitchFamily="34" charset="0"/>
                    </a:rPr>
                    <a:t>DD</a:t>
                  </a:r>
                </a:p>
              </p:txBody>
            </p:sp>
          </p:grpSp>
        </p:grpSp>
      </p:grpSp>
      <p:grpSp>
        <p:nvGrpSpPr>
          <p:cNvPr id="13" name="Groupe 12"/>
          <p:cNvGrpSpPr/>
          <p:nvPr/>
        </p:nvGrpSpPr>
        <p:grpSpPr>
          <a:xfrm>
            <a:off x="40505866" y="21038696"/>
            <a:ext cx="3735373" cy="1893743"/>
            <a:chOff x="32947340" y="20994978"/>
            <a:chExt cx="3735373" cy="1893743"/>
          </a:xfrm>
        </p:grpSpPr>
        <p:grpSp>
          <p:nvGrpSpPr>
            <p:cNvPr id="380" name="Groupe 379"/>
            <p:cNvGrpSpPr/>
            <p:nvPr/>
          </p:nvGrpSpPr>
          <p:grpSpPr>
            <a:xfrm>
              <a:off x="32947340" y="20994978"/>
              <a:ext cx="3735373" cy="1594158"/>
              <a:chOff x="158832" y="4864758"/>
              <a:chExt cx="4020317" cy="1518104"/>
            </a:xfrm>
          </p:grpSpPr>
          <p:grpSp>
            <p:nvGrpSpPr>
              <p:cNvPr id="387" name="Groupe 386"/>
              <p:cNvGrpSpPr/>
              <p:nvPr/>
            </p:nvGrpSpPr>
            <p:grpSpPr>
              <a:xfrm>
                <a:off x="158832" y="4864758"/>
                <a:ext cx="1988700" cy="1518104"/>
                <a:chOff x="158832" y="4864758"/>
                <a:chExt cx="1988700" cy="1518104"/>
              </a:xfrm>
            </p:grpSpPr>
            <p:pic>
              <p:nvPicPr>
                <p:cNvPr id="391" name="Picture 3"/>
                <p:cNvPicPr>
                  <a:picLocks noChangeAspect="1" noChangeArrowheads="1"/>
                </p:cNvPicPr>
                <p:nvPr/>
              </p:nvPicPr>
              <p:blipFill>
                <a:blip r:embed="rId67" cstate="print">
                  <a:extLst>
                    <a:ext uri="{28A0092B-C50C-407E-A947-70E740481C1C}">
                      <a14:useLocalDpi xmlns:a14="http://schemas.microsoft.com/office/drawing/2010/main" val="0"/>
                    </a:ext>
                  </a:extLst>
                </a:blip>
                <a:srcRect/>
                <a:stretch>
                  <a:fillRect/>
                </a:stretch>
              </p:blipFill>
              <p:spPr bwMode="auto">
                <a:xfrm rot="10800000">
                  <a:off x="158832" y="4864758"/>
                  <a:ext cx="1988700" cy="1485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2" name="ZoneTexte 391"/>
                <p:cNvSpPr txBox="1"/>
                <p:nvPr/>
              </p:nvSpPr>
              <p:spPr>
                <a:xfrm>
                  <a:off x="158832" y="6119078"/>
                  <a:ext cx="436842" cy="263784"/>
                </a:xfrm>
                <a:prstGeom prst="rect">
                  <a:avLst/>
                </a:prstGeom>
                <a:noFill/>
              </p:spPr>
              <p:txBody>
                <a:bodyPr wrap="none" rtlCol="0">
                  <a:spAutoFit/>
                </a:bodyPr>
                <a:lstStyle/>
                <a:p>
                  <a:r>
                    <a:rPr lang="fr-FR" sz="1200" b="1" dirty="0">
                      <a:solidFill>
                        <a:schemeClr val="bg1"/>
                      </a:solidFill>
                      <a:latin typeface="Arial" panose="020B0604020202020204" pitchFamily="34" charset="0"/>
                      <a:cs typeface="Arial" panose="020B0604020202020204" pitchFamily="34" charset="0"/>
                    </a:rPr>
                    <a:t>AA</a:t>
                  </a:r>
                </a:p>
              </p:txBody>
            </p:sp>
          </p:grpSp>
          <p:grpSp>
            <p:nvGrpSpPr>
              <p:cNvPr id="388" name="Groupe 387"/>
              <p:cNvGrpSpPr/>
              <p:nvPr/>
            </p:nvGrpSpPr>
            <p:grpSpPr>
              <a:xfrm>
                <a:off x="2190449" y="4864758"/>
                <a:ext cx="1988700" cy="1517924"/>
                <a:chOff x="2190449" y="4864758"/>
                <a:chExt cx="1988700" cy="1517924"/>
              </a:xfrm>
            </p:grpSpPr>
            <p:pic>
              <p:nvPicPr>
                <p:cNvPr id="389" name="Picture 4"/>
                <p:cNvPicPr>
                  <a:picLocks noChangeAspect="1" noChangeArrowheads="1"/>
                </p:cNvPicPr>
                <p:nvPr/>
              </p:nvPicPr>
              <p:blipFill>
                <a:blip r:embed="rId68" cstate="print">
                  <a:extLst>
                    <a:ext uri="{28A0092B-C50C-407E-A947-70E740481C1C}">
                      <a14:useLocalDpi xmlns:a14="http://schemas.microsoft.com/office/drawing/2010/main" val="0"/>
                    </a:ext>
                  </a:extLst>
                </a:blip>
                <a:srcRect/>
                <a:stretch>
                  <a:fillRect/>
                </a:stretch>
              </p:blipFill>
              <p:spPr bwMode="auto">
                <a:xfrm>
                  <a:off x="2190449" y="4864758"/>
                  <a:ext cx="1988700" cy="1485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0" name="ZoneTexte 389"/>
                <p:cNvSpPr txBox="1"/>
                <p:nvPr/>
              </p:nvSpPr>
              <p:spPr>
                <a:xfrm>
                  <a:off x="2190449" y="6118898"/>
                  <a:ext cx="436842" cy="263784"/>
                </a:xfrm>
                <a:prstGeom prst="rect">
                  <a:avLst/>
                </a:prstGeom>
                <a:noFill/>
              </p:spPr>
              <p:txBody>
                <a:bodyPr wrap="none" rtlCol="0">
                  <a:spAutoFit/>
                </a:bodyPr>
                <a:lstStyle/>
                <a:p>
                  <a:r>
                    <a:rPr lang="fr-FR" sz="1200" b="1" dirty="0">
                      <a:solidFill>
                        <a:schemeClr val="bg1"/>
                      </a:solidFill>
                      <a:latin typeface="Arial" panose="020B0604020202020204" pitchFamily="34" charset="0"/>
                      <a:cs typeface="Arial" panose="020B0604020202020204" pitchFamily="34" charset="0"/>
                    </a:rPr>
                    <a:t>AA</a:t>
                  </a:r>
                </a:p>
              </p:txBody>
            </p:sp>
          </p:grpSp>
        </p:grpSp>
        <p:sp>
          <p:nvSpPr>
            <p:cNvPr id="828" name="ZoneTexte 827"/>
            <p:cNvSpPr txBox="1"/>
            <p:nvPr/>
          </p:nvSpPr>
          <p:spPr>
            <a:xfrm>
              <a:off x="34095578" y="22622212"/>
              <a:ext cx="1107407" cy="266509"/>
            </a:xfrm>
            <a:prstGeom prst="rect">
              <a:avLst/>
            </a:prstGeom>
            <a:noFill/>
          </p:spPr>
          <p:txBody>
            <a:bodyPr wrap="none" lIns="81052" tIns="40526" rIns="81052" bIns="40526" rtlCol="0">
              <a:spAutoFit/>
            </a:bodyPr>
            <a:lstStyle/>
            <a:p>
              <a:r>
                <a:rPr lang="en-US" sz="1200" b="1" dirty="0">
                  <a:latin typeface="Arial" panose="020B0604020202020204" pitchFamily="34" charset="0"/>
                  <a:cs typeface="Arial" panose="020B0604020202020204" pitchFamily="34" charset="0"/>
                </a:rPr>
                <a:t>40’ induction</a:t>
              </a:r>
            </a:p>
          </p:txBody>
        </p:sp>
      </p:grpSp>
      <p:sp>
        <p:nvSpPr>
          <p:cNvPr id="873" name="ZoneTexte 872"/>
          <p:cNvSpPr txBox="1"/>
          <p:nvPr/>
        </p:nvSpPr>
        <p:spPr>
          <a:xfrm>
            <a:off x="23482091" y="17727641"/>
            <a:ext cx="824998" cy="328065"/>
          </a:xfrm>
          <a:prstGeom prst="rect">
            <a:avLst/>
          </a:prstGeom>
          <a:noFill/>
        </p:spPr>
        <p:txBody>
          <a:bodyPr wrap="square" lIns="81052" tIns="40526" rIns="81052" bIns="40526" rtlCol="0">
            <a:spAutoFit/>
          </a:bodyPr>
          <a:lstStyle/>
          <a:p>
            <a:pPr algn="ctr"/>
            <a:r>
              <a:rPr lang="en-US" b="1" dirty="0">
                <a:latin typeface="Arial" panose="020B0604020202020204" pitchFamily="34" charset="0"/>
                <a:cs typeface="Arial" pitchFamily="34" charset="0"/>
              </a:rPr>
              <a:t>Basal</a:t>
            </a:r>
            <a:endParaRPr lang="en-US" b="1" baseline="30000" dirty="0">
              <a:latin typeface="Arial" pitchFamily="34" charset="0"/>
              <a:cs typeface="Arial" pitchFamily="34" charset="0"/>
            </a:endParaRPr>
          </a:p>
        </p:txBody>
      </p:sp>
      <p:sp>
        <p:nvSpPr>
          <p:cNvPr id="878" name="ZoneTexte 877"/>
          <p:cNvSpPr txBox="1"/>
          <p:nvPr/>
        </p:nvSpPr>
        <p:spPr>
          <a:xfrm>
            <a:off x="23109204" y="20158736"/>
            <a:ext cx="1270087" cy="328065"/>
          </a:xfrm>
          <a:prstGeom prst="rect">
            <a:avLst/>
          </a:prstGeom>
          <a:noFill/>
        </p:spPr>
        <p:txBody>
          <a:bodyPr wrap="square" lIns="81052" tIns="40526" rIns="81052" bIns="40526" rtlCol="0">
            <a:spAutoFit/>
          </a:bodyPr>
          <a:lstStyle/>
          <a:p>
            <a:pPr algn="ctr"/>
            <a:r>
              <a:rPr lang="en-US" b="1" dirty="0">
                <a:latin typeface="Arial" panose="020B0604020202020204" pitchFamily="34" charset="0"/>
                <a:cs typeface="Arial" pitchFamily="34" charset="0"/>
              </a:rPr>
              <a:t>LTP</a:t>
            </a:r>
          </a:p>
        </p:txBody>
      </p:sp>
      <p:cxnSp>
        <p:nvCxnSpPr>
          <p:cNvPr id="879" name="Connecteur droit 878"/>
          <p:cNvCxnSpPr/>
          <p:nvPr/>
        </p:nvCxnSpPr>
        <p:spPr>
          <a:xfrm>
            <a:off x="39363510" y="10562630"/>
            <a:ext cx="9340" cy="18208525"/>
          </a:xfrm>
          <a:prstGeom prst="line">
            <a:avLst/>
          </a:prstGeom>
        </p:spPr>
        <p:style>
          <a:lnRef idx="1">
            <a:schemeClr val="accent1"/>
          </a:lnRef>
          <a:fillRef idx="0">
            <a:schemeClr val="accent1"/>
          </a:fillRef>
          <a:effectRef idx="0">
            <a:schemeClr val="accent1"/>
          </a:effectRef>
          <a:fontRef idx="minor">
            <a:schemeClr val="tx1"/>
          </a:fontRef>
        </p:style>
      </p:cxnSp>
      <p:grpSp>
        <p:nvGrpSpPr>
          <p:cNvPr id="3" name="Groupe 2"/>
          <p:cNvGrpSpPr/>
          <p:nvPr/>
        </p:nvGrpSpPr>
        <p:grpSpPr>
          <a:xfrm>
            <a:off x="7360134" y="20469641"/>
            <a:ext cx="2770442" cy="2222161"/>
            <a:chOff x="3531061" y="19912105"/>
            <a:chExt cx="2770442" cy="2222162"/>
          </a:xfrm>
        </p:grpSpPr>
        <p:grpSp>
          <p:nvGrpSpPr>
            <p:cNvPr id="143" name="Groupe 142"/>
            <p:cNvGrpSpPr/>
            <p:nvPr/>
          </p:nvGrpSpPr>
          <p:grpSpPr>
            <a:xfrm>
              <a:off x="4176543" y="21488377"/>
              <a:ext cx="2110336" cy="277000"/>
              <a:chOff x="1357912" y="29152184"/>
              <a:chExt cx="2385274" cy="311580"/>
            </a:xfrm>
          </p:grpSpPr>
          <p:sp>
            <p:nvSpPr>
              <p:cNvPr id="145" name="ZoneTexte 144"/>
              <p:cNvSpPr txBox="1"/>
              <p:nvPr/>
            </p:nvSpPr>
            <p:spPr>
              <a:xfrm>
                <a:off x="2143682" y="29152184"/>
                <a:ext cx="664269" cy="31157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IN</a:t>
                </a:r>
              </a:p>
            </p:txBody>
          </p:sp>
          <p:sp>
            <p:nvSpPr>
              <p:cNvPr id="146" name="ZoneTexte 145"/>
              <p:cNvSpPr txBox="1"/>
              <p:nvPr/>
            </p:nvSpPr>
            <p:spPr>
              <a:xfrm>
                <a:off x="1357912" y="29152185"/>
                <a:ext cx="664269" cy="31157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OUT</a:t>
                </a:r>
              </a:p>
            </p:txBody>
          </p:sp>
          <p:sp>
            <p:nvSpPr>
              <p:cNvPr id="147" name="ZoneTexte 146"/>
              <p:cNvSpPr txBox="1"/>
              <p:nvPr/>
            </p:nvSpPr>
            <p:spPr>
              <a:xfrm>
                <a:off x="2797718" y="29152185"/>
                <a:ext cx="945468" cy="31157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Pause</a:t>
                </a:r>
              </a:p>
            </p:txBody>
          </p:sp>
        </p:grpSp>
        <p:sp>
          <p:nvSpPr>
            <p:cNvPr id="728" name="ZoneTexte 101"/>
            <p:cNvSpPr txBox="1">
              <a:spLocks noChangeArrowheads="1"/>
            </p:cNvSpPr>
            <p:nvPr/>
          </p:nvSpPr>
          <p:spPr bwMode="auto">
            <a:xfrm>
              <a:off x="3616059" y="20023040"/>
              <a:ext cx="5764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50</a:t>
              </a:r>
            </a:p>
          </p:txBody>
        </p:sp>
        <p:sp>
          <p:nvSpPr>
            <p:cNvPr id="729" name="ZoneTexte 101"/>
            <p:cNvSpPr txBox="1">
              <a:spLocks noChangeArrowheads="1"/>
            </p:cNvSpPr>
            <p:nvPr/>
          </p:nvSpPr>
          <p:spPr bwMode="auto">
            <a:xfrm>
              <a:off x="3616059" y="21360066"/>
              <a:ext cx="5764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10</a:t>
              </a:r>
            </a:p>
          </p:txBody>
        </p:sp>
        <p:sp>
          <p:nvSpPr>
            <p:cNvPr id="730" name="ZoneTexte 101"/>
            <p:cNvSpPr txBox="1">
              <a:spLocks noChangeArrowheads="1"/>
            </p:cNvSpPr>
            <p:nvPr/>
          </p:nvSpPr>
          <p:spPr bwMode="auto">
            <a:xfrm>
              <a:off x="3616059" y="20684475"/>
              <a:ext cx="5764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30</a:t>
              </a:r>
            </a:p>
          </p:txBody>
        </p:sp>
        <p:sp>
          <p:nvSpPr>
            <p:cNvPr id="731" name="ZoneTexte 101"/>
            <p:cNvSpPr txBox="1">
              <a:spLocks noChangeArrowheads="1"/>
            </p:cNvSpPr>
            <p:nvPr/>
          </p:nvSpPr>
          <p:spPr bwMode="auto">
            <a:xfrm>
              <a:off x="3616059" y="21036893"/>
              <a:ext cx="5764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20</a:t>
              </a:r>
            </a:p>
          </p:txBody>
        </p:sp>
        <p:sp>
          <p:nvSpPr>
            <p:cNvPr id="732" name="ZoneTexte 101"/>
            <p:cNvSpPr txBox="1">
              <a:spLocks noChangeArrowheads="1"/>
            </p:cNvSpPr>
            <p:nvPr/>
          </p:nvSpPr>
          <p:spPr bwMode="auto">
            <a:xfrm>
              <a:off x="3616059" y="20356534"/>
              <a:ext cx="5764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fr-FR" sz="1200" b="1" dirty="0">
                  <a:latin typeface="Arial" panose="020B0604020202020204" pitchFamily="34" charset="0"/>
                  <a:cs typeface="Arial" panose="020B0604020202020204" pitchFamily="34" charset="0"/>
                </a:rPr>
                <a:t>40</a:t>
              </a:r>
            </a:p>
          </p:txBody>
        </p:sp>
        <p:sp>
          <p:nvSpPr>
            <p:cNvPr id="733" name="Text Box 99"/>
            <p:cNvSpPr txBox="1">
              <a:spLocks noChangeArrowheads="1"/>
            </p:cNvSpPr>
            <p:nvPr/>
          </p:nvSpPr>
          <p:spPr bwMode="auto">
            <a:xfrm rot="16200000">
              <a:off x="3222448" y="20778119"/>
              <a:ext cx="89422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fr-FR" sz="1200" b="1" dirty="0">
                  <a:solidFill>
                    <a:srgbClr val="000000"/>
                  </a:solidFill>
                  <a:latin typeface="Arial" panose="020B0604020202020204" pitchFamily="34" charset="0"/>
                  <a:cs typeface="Arial" panose="020B0604020202020204" pitchFamily="34" charset="0"/>
                </a:rPr>
                <a:t>% Time</a:t>
              </a:r>
            </a:p>
          </p:txBody>
        </p:sp>
        <p:pic>
          <p:nvPicPr>
            <p:cNvPr id="95" name="Picture 7"/>
            <p:cNvPicPr>
              <a:picLocks noChangeAspect="1" noChangeArrowheads="1"/>
            </p:cNvPicPr>
            <p:nvPr/>
          </p:nvPicPr>
          <p:blipFill>
            <a:blip r:embed="rId69">
              <a:extLst>
                <a:ext uri="{28A0092B-C50C-407E-A947-70E740481C1C}">
                  <a14:useLocalDpi xmlns:a14="http://schemas.microsoft.com/office/drawing/2010/main" val="0"/>
                </a:ext>
              </a:extLst>
            </a:blip>
            <a:srcRect/>
            <a:stretch>
              <a:fillRect/>
            </a:stretch>
          </p:blipFill>
          <p:spPr bwMode="auto">
            <a:xfrm>
              <a:off x="3958212" y="19912105"/>
              <a:ext cx="2343291" cy="207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8" name="ZoneTexte 927"/>
            <p:cNvSpPr txBox="1"/>
            <p:nvPr/>
          </p:nvSpPr>
          <p:spPr>
            <a:xfrm>
              <a:off x="4446402" y="20130054"/>
              <a:ext cx="743536" cy="400110"/>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a:t>
              </a:r>
            </a:p>
          </p:txBody>
        </p:sp>
        <p:sp>
          <p:nvSpPr>
            <p:cNvPr id="829" name="ZoneTexte 828"/>
            <p:cNvSpPr txBox="1"/>
            <p:nvPr/>
          </p:nvSpPr>
          <p:spPr>
            <a:xfrm>
              <a:off x="4896409" y="21857268"/>
              <a:ext cx="503229"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IN</a:t>
              </a:r>
            </a:p>
          </p:txBody>
        </p:sp>
        <p:sp>
          <p:nvSpPr>
            <p:cNvPr id="880" name="ZoneTexte 879"/>
            <p:cNvSpPr txBox="1"/>
            <p:nvPr/>
          </p:nvSpPr>
          <p:spPr>
            <a:xfrm>
              <a:off x="4104668" y="21857268"/>
              <a:ext cx="673946"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OUT</a:t>
              </a:r>
            </a:p>
          </p:txBody>
        </p:sp>
        <p:sp>
          <p:nvSpPr>
            <p:cNvPr id="881" name="ZoneTexte 880"/>
            <p:cNvSpPr txBox="1"/>
            <p:nvPr/>
          </p:nvSpPr>
          <p:spPr>
            <a:xfrm>
              <a:off x="5529934" y="21857268"/>
              <a:ext cx="666594"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Pause</a:t>
              </a:r>
            </a:p>
          </p:txBody>
        </p:sp>
      </p:grpSp>
      <p:sp>
        <p:nvSpPr>
          <p:cNvPr id="882" name="ZoneTexte 2025"/>
          <p:cNvSpPr txBox="1">
            <a:spLocks noChangeArrowheads="1"/>
          </p:cNvSpPr>
          <p:nvPr/>
        </p:nvSpPr>
        <p:spPr bwMode="auto">
          <a:xfrm>
            <a:off x="107351" y="10709785"/>
            <a:ext cx="3618123" cy="697397"/>
          </a:xfrm>
          <a:prstGeom prst="rect">
            <a:avLst/>
          </a:prstGeom>
          <a:noFill/>
          <a:ln w="9525">
            <a:noFill/>
            <a:miter lim="800000"/>
            <a:headEnd/>
            <a:tailEnd/>
          </a:ln>
        </p:spPr>
        <p:txBody>
          <a:bodyPr wrap="square" lIns="81052" tIns="40526" rIns="81052" bIns="40526">
            <a:spAutoFit/>
          </a:bodyPr>
          <a:lstStyle/>
          <a:p>
            <a:pPr algn="ctr" defTabSz="4376811"/>
            <a:r>
              <a:rPr lang="fr-FR" altLang="fr-FR" sz="4000" b="1" dirty="0" err="1">
                <a:latin typeface="Arial" pitchFamily="34" charset="0"/>
                <a:cs typeface="Arial" pitchFamily="34" charset="0"/>
              </a:rPr>
              <a:t>Results</a:t>
            </a:r>
            <a:endParaRPr lang="fr-FR" altLang="fr-FR" sz="4000" b="1" i="1" dirty="0">
              <a:latin typeface="Arial" pitchFamily="34" charset="0"/>
              <a:cs typeface="Arial" pitchFamily="34" charset="0"/>
            </a:endParaRPr>
          </a:p>
        </p:txBody>
      </p:sp>
      <p:sp>
        <p:nvSpPr>
          <p:cNvPr id="883" name="ZoneTexte 2025"/>
          <p:cNvSpPr txBox="1">
            <a:spLocks noChangeArrowheads="1"/>
          </p:cNvSpPr>
          <p:nvPr/>
        </p:nvSpPr>
        <p:spPr bwMode="auto">
          <a:xfrm>
            <a:off x="68352" y="27069986"/>
            <a:ext cx="3724725" cy="697397"/>
          </a:xfrm>
          <a:prstGeom prst="rect">
            <a:avLst/>
          </a:prstGeom>
          <a:noFill/>
          <a:ln w="9525">
            <a:noFill/>
            <a:miter lim="800000"/>
            <a:headEnd/>
            <a:tailEnd/>
          </a:ln>
        </p:spPr>
        <p:txBody>
          <a:bodyPr wrap="square" lIns="81052" tIns="40526" rIns="81052" bIns="40526">
            <a:spAutoFit/>
          </a:bodyPr>
          <a:lstStyle/>
          <a:p>
            <a:pPr algn="ctr" defTabSz="4376811"/>
            <a:r>
              <a:rPr lang="fr-FR" altLang="fr-FR" sz="4000" b="1" dirty="0">
                <a:latin typeface="Arial" pitchFamily="34" charset="0"/>
                <a:cs typeface="Arial" pitchFamily="34" charset="0"/>
              </a:rPr>
              <a:t>Conclusions</a:t>
            </a:r>
            <a:endParaRPr lang="fr-FR" altLang="fr-FR" sz="4000" b="1" i="1" dirty="0">
              <a:latin typeface="Arial" pitchFamily="34" charset="0"/>
              <a:cs typeface="Arial" pitchFamily="34" charset="0"/>
            </a:endParaRPr>
          </a:p>
        </p:txBody>
      </p:sp>
      <p:cxnSp>
        <p:nvCxnSpPr>
          <p:cNvPr id="884" name="Connecteur droit 883"/>
          <p:cNvCxnSpPr/>
          <p:nvPr/>
        </p:nvCxnSpPr>
        <p:spPr>
          <a:xfrm>
            <a:off x="3985044" y="10415392"/>
            <a:ext cx="47056155" cy="133685"/>
          </a:xfrm>
          <a:prstGeom prst="line">
            <a:avLst/>
          </a:prstGeom>
        </p:spPr>
        <p:style>
          <a:lnRef idx="1">
            <a:schemeClr val="accent1"/>
          </a:lnRef>
          <a:fillRef idx="0">
            <a:schemeClr val="accent1"/>
          </a:fillRef>
          <a:effectRef idx="0">
            <a:schemeClr val="accent1"/>
          </a:effectRef>
          <a:fontRef idx="minor">
            <a:schemeClr val="tx1"/>
          </a:fontRef>
        </p:style>
      </p:cxnSp>
      <p:pic>
        <p:nvPicPr>
          <p:cNvPr id="885" name="Image 884"/>
          <p:cNvPicPr>
            <a:picLocks noChangeAspect="1"/>
          </p:cNvPicPr>
          <p:nvPr/>
        </p:nvPicPr>
        <p:blipFill>
          <a:blip r:embed="rId70">
            <a:extLst>
              <a:ext uri="{28A0092B-C50C-407E-A947-70E740481C1C}">
                <a14:useLocalDpi xmlns:a14="http://schemas.microsoft.com/office/drawing/2010/main" val="0"/>
              </a:ext>
            </a:extLst>
          </a:blip>
          <a:stretch>
            <a:fillRect/>
          </a:stretch>
        </p:blipFill>
        <p:spPr>
          <a:xfrm>
            <a:off x="2697904" y="383910"/>
            <a:ext cx="1095173" cy="1100476"/>
          </a:xfrm>
          <a:prstGeom prst="rect">
            <a:avLst/>
          </a:prstGeom>
        </p:spPr>
      </p:pic>
      <p:pic>
        <p:nvPicPr>
          <p:cNvPr id="886" name="Image 885"/>
          <p:cNvPicPr>
            <a:picLocks noChangeAspect="1"/>
          </p:cNvPicPr>
          <p:nvPr/>
        </p:nvPicPr>
        <p:blipFill>
          <a:blip r:embed="rId71"/>
          <a:stretch>
            <a:fillRect/>
          </a:stretch>
        </p:blipFill>
        <p:spPr>
          <a:xfrm>
            <a:off x="43961623" y="194948"/>
            <a:ext cx="1769261" cy="1780725"/>
          </a:xfrm>
          <a:prstGeom prst="rect">
            <a:avLst/>
          </a:prstGeom>
        </p:spPr>
      </p:pic>
      <p:pic>
        <p:nvPicPr>
          <p:cNvPr id="887" name="Picture 6"/>
          <p:cNvPicPr>
            <a:picLocks noChangeAspect="1" noChangeArrowheads="1"/>
          </p:cNvPicPr>
          <p:nvPr/>
        </p:nvPicPr>
        <p:blipFill rotWithShape="1">
          <a:blip r:embed="rId72" cstate="print">
            <a:extLst>
              <a:ext uri="{28A0092B-C50C-407E-A947-70E740481C1C}">
                <a14:useLocalDpi xmlns:a14="http://schemas.microsoft.com/office/drawing/2010/main" val="0"/>
              </a:ext>
            </a:extLst>
          </a:blip>
          <a:srcRect b="22137"/>
          <a:stretch/>
        </p:blipFill>
        <p:spPr bwMode="auto">
          <a:xfrm>
            <a:off x="48669814" y="504702"/>
            <a:ext cx="1642363" cy="11082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88" name="Picture 5"/>
          <p:cNvPicPr>
            <a:picLocks noChangeAspect="1" noChangeArrowheads="1"/>
          </p:cNvPicPr>
          <p:nvPr/>
        </p:nvPicPr>
        <p:blipFill>
          <a:blip r:embed="rId73" cstate="print">
            <a:extLst>
              <a:ext uri="{28A0092B-C50C-407E-A947-70E740481C1C}">
                <a14:useLocalDpi xmlns:a14="http://schemas.microsoft.com/office/drawing/2010/main" val="0"/>
              </a:ext>
            </a:extLst>
          </a:blip>
          <a:srcRect/>
          <a:stretch>
            <a:fillRect/>
          </a:stretch>
        </p:blipFill>
        <p:spPr bwMode="auto">
          <a:xfrm>
            <a:off x="46309937" y="544130"/>
            <a:ext cx="1945130" cy="8588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89" name="Groupe 888"/>
          <p:cNvGrpSpPr/>
          <p:nvPr/>
        </p:nvGrpSpPr>
        <p:grpSpPr>
          <a:xfrm>
            <a:off x="507998" y="349693"/>
            <a:ext cx="1211093" cy="1622529"/>
            <a:chOff x="31805269" y="5067183"/>
            <a:chExt cx="1713238" cy="1500332"/>
          </a:xfrm>
        </p:grpSpPr>
        <p:pic>
          <p:nvPicPr>
            <p:cNvPr id="890" name="Picture 5"/>
            <p:cNvPicPr>
              <a:picLocks noChangeAspect="1" noChangeArrowheads="1"/>
            </p:cNvPicPr>
            <p:nvPr/>
          </p:nvPicPr>
          <p:blipFill>
            <a:blip r:embed="rId74" cstate="print">
              <a:extLst>
                <a:ext uri="{28A0092B-C50C-407E-A947-70E740481C1C}">
                  <a14:useLocalDpi xmlns:a14="http://schemas.microsoft.com/office/drawing/2010/main" val="0"/>
                </a:ext>
              </a:extLst>
            </a:blip>
            <a:srcRect/>
            <a:stretch>
              <a:fillRect/>
            </a:stretch>
          </p:blipFill>
          <p:spPr bwMode="auto">
            <a:xfrm>
              <a:off x="31805269" y="5067183"/>
              <a:ext cx="1680751" cy="576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91" name="Image 7"/>
            <p:cNvPicPr>
              <a:picLocks noChangeAspect="1"/>
            </p:cNvPicPr>
            <p:nvPr/>
          </p:nvPicPr>
          <p:blipFill>
            <a:blip r:embed="rId75" cstate="print">
              <a:extLst>
                <a:ext uri="{28A0092B-C50C-407E-A947-70E740481C1C}">
                  <a14:useLocalDpi xmlns:a14="http://schemas.microsoft.com/office/drawing/2010/main" val="0"/>
                </a:ext>
              </a:extLst>
            </a:blip>
            <a:srcRect/>
            <a:stretch>
              <a:fillRect/>
            </a:stretch>
          </p:blipFill>
          <p:spPr bwMode="auto">
            <a:xfrm>
              <a:off x="31837757" y="6079656"/>
              <a:ext cx="1680750" cy="48785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pic>
        <p:nvPicPr>
          <p:cNvPr id="892" name="Image 891"/>
          <p:cNvPicPr>
            <a:picLocks noChangeAspect="1"/>
          </p:cNvPicPr>
          <p:nvPr/>
        </p:nvPicPr>
        <p:blipFill>
          <a:blip r:embed="rId76" cstate="print">
            <a:extLst>
              <a:ext uri="{28A0092B-C50C-407E-A947-70E740481C1C}">
                <a14:useLocalDpi xmlns:a14="http://schemas.microsoft.com/office/drawing/2010/main" val="0"/>
              </a:ext>
            </a:extLst>
          </a:blip>
          <a:stretch>
            <a:fillRect/>
          </a:stretch>
        </p:blipFill>
        <p:spPr>
          <a:xfrm>
            <a:off x="8137734" y="194948"/>
            <a:ext cx="1781427" cy="1374727"/>
          </a:xfrm>
          <a:prstGeom prst="rect">
            <a:avLst/>
          </a:prstGeom>
        </p:spPr>
      </p:pic>
      <p:pic>
        <p:nvPicPr>
          <p:cNvPr id="893" name="Image 892"/>
          <p:cNvPicPr>
            <a:picLocks noChangeAspect="1"/>
          </p:cNvPicPr>
          <p:nvPr/>
        </p:nvPicPr>
        <p:blipFill>
          <a:blip r:embed="rId77" cstate="print">
            <a:extLst>
              <a:ext uri="{28A0092B-C50C-407E-A947-70E740481C1C}">
                <a14:useLocalDpi xmlns:a14="http://schemas.microsoft.com/office/drawing/2010/main" val="0"/>
              </a:ext>
            </a:extLst>
          </a:blip>
          <a:stretch>
            <a:fillRect/>
          </a:stretch>
        </p:blipFill>
        <p:spPr>
          <a:xfrm>
            <a:off x="4699534" y="383910"/>
            <a:ext cx="2183961" cy="777048"/>
          </a:xfrm>
          <a:prstGeom prst="rect">
            <a:avLst/>
          </a:prstGeom>
        </p:spPr>
      </p:pic>
      <p:pic>
        <p:nvPicPr>
          <p:cNvPr id="10" name="Basal IT.avi">
            <a:hlinkClick r:id="" action="ppaction://media"/>
          </p:cNvPr>
          <p:cNvPicPr>
            <a:picLocks noChangeAspect="1"/>
          </p:cNvPicPr>
          <p:nvPr>
            <a:videoFile r:link="rId20"/>
            <p:extLst>
              <p:ext uri="{DAA4B4D4-6D71-4841-9C94-3DE7FCFB9230}">
                <p14:media xmlns:p14="http://schemas.microsoft.com/office/powerpoint/2010/main" r:embed="rId19"/>
              </p:ext>
            </p:extLst>
          </p:nvPr>
        </p:nvPicPr>
        <p:blipFill rotWithShape="1">
          <a:blip r:embed="rId78"/>
          <a:srcRect l="48123"/>
          <a:stretch/>
        </p:blipFill>
        <p:spPr>
          <a:xfrm rot="5400000">
            <a:off x="5474367" y="10238146"/>
            <a:ext cx="3544767" cy="6832932"/>
          </a:xfrm>
          <a:prstGeom prst="rect">
            <a:avLst/>
          </a:prstGeom>
        </p:spPr>
      </p:pic>
      <p:sp>
        <p:nvSpPr>
          <p:cNvPr id="894" name="ZoneTexte 893"/>
          <p:cNvSpPr txBox="1"/>
          <p:nvPr/>
        </p:nvSpPr>
        <p:spPr>
          <a:xfrm>
            <a:off x="25301952" y="12441238"/>
            <a:ext cx="1447909" cy="266509"/>
          </a:xfrm>
          <a:prstGeom prst="rect">
            <a:avLst/>
          </a:prstGeom>
          <a:noFill/>
        </p:spPr>
        <p:txBody>
          <a:bodyPr wrap="square" lIns="81052" tIns="40526" rIns="81052" bIns="40526" rtlCol="0">
            <a:spAutoFit/>
          </a:bodyPr>
          <a:lstStyle/>
          <a:p>
            <a:pPr algn="ctr"/>
            <a:r>
              <a:rPr lang="en-US" sz="1200" b="1" dirty="0">
                <a:latin typeface="Arial" panose="020B0604020202020204" pitchFamily="34" charset="0"/>
                <a:cs typeface="Arial" panose="020B0604020202020204" pitchFamily="34" charset="0"/>
              </a:rPr>
              <a:t>5 min</a:t>
            </a:r>
          </a:p>
        </p:txBody>
      </p:sp>
      <p:sp>
        <p:nvSpPr>
          <p:cNvPr id="895" name="ZoneTexte 894"/>
          <p:cNvSpPr txBox="1"/>
          <p:nvPr/>
        </p:nvSpPr>
        <p:spPr>
          <a:xfrm>
            <a:off x="27487583" y="12441238"/>
            <a:ext cx="1447909" cy="266509"/>
          </a:xfrm>
          <a:prstGeom prst="rect">
            <a:avLst/>
          </a:prstGeom>
          <a:noFill/>
        </p:spPr>
        <p:txBody>
          <a:bodyPr wrap="square" lIns="81052" tIns="40526" rIns="81052" bIns="40526" rtlCol="0">
            <a:spAutoFit/>
          </a:bodyPr>
          <a:lstStyle/>
          <a:p>
            <a:pPr algn="ctr"/>
            <a:r>
              <a:rPr lang="en-US" sz="1200" b="1" dirty="0">
                <a:latin typeface="Arial" panose="020B0604020202020204" pitchFamily="34" charset="0"/>
                <a:cs typeface="Arial" panose="020B0604020202020204" pitchFamily="34" charset="0"/>
              </a:rPr>
              <a:t>10 min</a:t>
            </a:r>
          </a:p>
        </p:txBody>
      </p:sp>
      <p:sp>
        <p:nvSpPr>
          <p:cNvPr id="912" name="ZoneTexte 911"/>
          <p:cNvSpPr txBox="1"/>
          <p:nvPr/>
        </p:nvSpPr>
        <p:spPr>
          <a:xfrm>
            <a:off x="29735574" y="12441238"/>
            <a:ext cx="1447909" cy="266509"/>
          </a:xfrm>
          <a:prstGeom prst="rect">
            <a:avLst/>
          </a:prstGeom>
          <a:noFill/>
        </p:spPr>
        <p:txBody>
          <a:bodyPr wrap="square" lIns="81052" tIns="40526" rIns="81052" bIns="40526" rtlCol="0">
            <a:spAutoFit/>
          </a:bodyPr>
          <a:lstStyle/>
          <a:p>
            <a:pPr algn="ctr"/>
            <a:r>
              <a:rPr lang="en-US" sz="1200" b="1" dirty="0">
                <a:latin typeface="Arial" panose="020B0604020202020204" pitchFamily="34" charset="0"/>
                <a:cs typeface="Arial" panose="020B0604020202020204" pitchFamily="34" charset="0"/>
              </a:rPr>
              <a:t>15 min</a:t>
            </a:r>
          </a:p>
        </p:txBody>
      </p:sp>
      <p:sp>
        <p:nvSpPr>
          <p:cNvPr id="913" name="ZoneTexte 912"/>
          <p:cNvSpPr txBox="1"/>
          <p:nvPr/>
        </p:nvSpPr>
        <p:spPr>
          <a:xfrm>
            <a:off x="32010931" y="12441238"/>
            <a:ext cx="1447909" cy="266509"/>
          </a:xfrm>
          <a:prstGeom prst="rect">
            <a:avLst/>
          </a:prstGeom>
          <a:noFill/>
        </p:spPr>
        <p:txBody>
          <a:bodyPr wrap="square" lIns="81052" tIns="40526" rIns="81052" bIns="40526" rtlCol="0">
            <a:spAutoFit/>
          </a:bodyPr>
          <a:lstStyle/>
          <a:p>
            <a:pPr algn="ctr"/>
            <a:r>
              <a:rPr lang="en-US" sz="1200" b="1" dirty="0">
                <a:latin typeface="Arial" panose="020B0604020202020204" pitchFamily="34" charset="0"/>
                <a:cs typeface="Arial" panose="020B0604020202020204" pitchFamily="34" charset="0"/>
              </a:rPr>
              <a:t>20 min</a:t>
            </a:r>
          </a:p>
        </p:txBody>
      </p:sp>
      <p:sp>
        <p:nvSpPr>
          <p:cNvPr id="915" name="ZoneTexte 914"/>
          <p:cNvSpPr txBox="1"/>
          <p:nvPr/>
        </p:nvSpPr>
        <p:spPr>
          <a:xfrm>
            <a:off x="23168758" y="12441238"/>
            <a:ext cx="1852675" cy="266509"/>
          </a:xfrm>
          <a:prstGeom prst="rect">
            <a:avLst/>
          </a:prstGeom>
          <a:noFill/>
        </p:spPr>
        <p:txBody>
          <a:bodyPr wrap="square" lIns="81052" tIns="40526" rIns="81052" bIns="40526" rtlCol="0">
            <a:spAutoFit/>
          </a:bodyPr>
          <a:lstStyle/>
          <a:p>
            <a:pPr algn="ctr"/>
            <a:r>
              <a:rPr lang="en-US" sz="1200" b="1" dirty="0">
                <a:latin typeface="Arial" panose="020B0604020202020204" pitchFamily="34" charset="0"/>
                <a:cs typeface="Arial" panose="020B0604020202020204" pitchFamily="34" charset="0"/>
              </a:rPr>
              <a:t>Time after LTP-Ind.</a:t>
            </a:r>
          </a:p>
        </p:txBody>
      </p:sp>
    </p:spTree>
    <p:extLst>
      <p:ext uri="{BB962C8B-B14F-4D97-AF65-F5344CB8AC3E}">
        <p14:creationId xmlns:p14="http://schemas.microsoft.com/office/powerpoint/2010/main" val="38428210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00" fill="hold"/>
                                        <p:tgtEl>
                                          <p:spTgt spid="10"/>
                                        </p:tgtEl>
                                      </p:cBhvr>
                                    </p:cmd>
                                  </p:childTnLst>
                                </p:cTn>
                              </p:par>
                              <p:par>
                                <p:cTn id="7" presetID="1" presetClass="mediacall" presetSubtype="0" fill="hold" nodeType="withEffect">
                                  <p:stCondLst>
                                    <p:cond delay="0"/>
                                  </p:stCondLst>
                                  <p:childTnLst>
                                    <p:cmd type="call" cmd="playFrom(0.0)">
                                      <p:cBhvr>
                                        <p:cTn id="8" dur="19533" fill="hold"/>
                                        <p:tgtEl>
                                          <p:spTgt spid="15"/>
                                        </p:tgtEl>
                                      </p:cBhvr>
                                    </p:cmd>
                                  </p:childTnLst>
                                </p:cTn>
                              </p:par>
                              <p:par>
                                <p:cTn id="9" presetID="1" presetClass="mediacall" presetSubtype="0" fill="hold" nodeType="withEffect">
                                  <p:stCondLst>
                                    <p:cond delay="0"/>
                                  </p:stCondLst>
                                  <p:childTnLst>
                                    <p:cmd type="call" cmd="playFrom(0.0)">
                                      <p:cBhvr>
                                        <p:cTn id="10" dur="11500" fill="hold"/>
                                        <p:tgtEl>
                                          <p:spTgt spid="40"/>
                                        </p:tgtEl>
                                      </p:cBhvr>
                                    </p:cmd>
                                  </p:childTnLst>
                                </p:cTn>
                              </p:par>
                              <p:par>
                                <p:cTn id="11" presetID="1" presetClass="mediacall" presetSubtype="0" fill="hold" nodeType="withEffect">
                                  <p:stCondLst>
                                    <p:cond delay="0"/>
                                  </p:stCondLst>
                                  <p:childTnLst>
                                    <p:cmd type="call" cmd="playFrom(0.0)">
                                      <p:cBhvr>
                                        <p:cTn id="12" dur="11500" fill="hold"/>
                                        <p:tgtEl>
                                          <p:spTgt spid="17"/>
                                        </p:tgtEl>
                                      </p:cBhvr>
                                    </p:cmd>
                                  </p:childTnLst>
                                </p:cTn>
                              </p:par>
                              <p:par>
                                <p:cTn id="13" presetID="1" presetClass="mediacall" presetSubtype="0" fill="hold" nodeType="withEffect">
                                  <p:stCondLst>
                                    <p:cond delay="0"/>
                                  </p:stCondLst>
                                  <p:childTnLst>
                                    <p:cmd type="call" cmd="playFrom(0.0)">
                                      <p:cBhvr>
                                        <p:cTn id="14" dur="11500" fill="hold"/>
                                        <p:tgtEl>
                                          <p:spTgt spid="31"/>
                                        </p:tgtEl>
                                      </p:cBhvr>
                                    </p:cmd>
                                  </p:childTnLst>
                                </p:cTn>
                              </p:par>
                              <p:par>
                                <p:cTn id="15" presetID="1" presetClass="mediacall" presetSubtype="0" fill="hold" nodeType="withEffect">
                                  <p:stCondLst>
                                    <p:cond delay="0"/>
                                  </p:stCondLst>
                                  <p:childTnLst>
                                    <p:cmd type="call" cmd="playFrom(0.0)">
                                      <p:cBhvr>
                                        <p:cTn id="16" dur="11500" fill="hold"/>
                                        <p:tgtEl>
                                          <p:spTgt spid="33"/>
                                        </p:tgtEl>
                                      </p:cBhvr>
                                    </p:cmd>
                                  </p:childTnLst>
                                </p:cTn>
                              </p:par>
                              <p:par>
                                <p:cTn id="17" presetID="1" presetClass="mediacall" presetSubtype="0" fill="hold" nodeType="withEffect">
                                  <p:stCondLst>
                                    <p:cond delay="0"/>
                                  </p:stCondLst>
                                  <p:childTnLst>
                                    <p:cmd type="call" cmd="playFrom(0.0)">
                                      <p:cBhvr>
                                        <p:cTn id="18" dur="14975" fill="hold"/>
                                        <p:tgtEl>
                                          <p:spTgt spid="128"/>
                                        </p:tgtEl>
                                      </p:cBhvr>
                                    </p:cmd>
                                  </p:childTnLst>
                                </p:cTn>
                              </p:par>
                              <p:par>
                                <p:cTn id="19" presetID="1" presetClass="mediacall" presetSubtype="0" fill="hold" nodeType="withEffect">
                                  <p:stCondLst>
                                    <p:cond delay="0"/>
                                  </p:stCondLst>
                                  <p:childTnLst>
                                    <p:cmd type="call" cmd="playFrom(0.0)">
                                      <p:cBhvr>
                                        <p:cTn id="20" dur="14050" fill="hold"/>
                                        <p:tgtEl>
                                          <p:spTgt spid="129"/>
                                        </p:tgtEl>
                                      </p:cBhvr>
                                    </p:cmd>
                                  </p:childTnLst>
                                </p:cTn>
                              </p:par>
                              <p:par>
                                <p:cTn id="21" presetID="1" presetClass="mediacall" presetSubtype="0" fill="hold" nodeType="withEffect">
                                  <p:stCondLst>
                                    <p:cond delay="0"/>
                                  </p:stCondLst>
                                  <p:childTnLst>
                                    <p:cmd type="call" cmd="playFrom(0.0)">
                                      <p:cBhvr>
                                        <p:cTn id="22" dur="19800" fill="hold"/>
                                        <p:tgtEl>
                                          <p:spTgt spid="35"/>
                                        </p:tgtEl>
                                      </p:cBhvr>
                                    </p:cmd>
                                  </p:childTnLst>
                                </p:cTn>
                              </p:par>
                              <p:par>
                                <p:cTn id="23" presetID="1" presetClass="mediacall" presetSubtype="0" fill="hold" nodeType="withEffect">
                                  <p:stCondLst>
                                    <p:cond delay="0"/>
                                  </p:stCondLst>
                                  <p:childTnLst>
                                    <p:cmd type="call" cmd="playFrom(0.0)">
                                      <p:cBhvr>
                                        <p:cTn id="24" dur="19800"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repeatCount="indefinite" fill="hold" display="0">
                  <p:stCondLst>
                    <p:cond delay="indefinite"/>
                  </p:stCondLst>
                </p:cTn>
                <p:tgtEl>
                  <p:spTgt spid="35"/>
                </p:tgtEl>
              </p:cMediaNode>
            </p:video>
            <p:video>
              <p:cMediaNode vol="80000">
                <p:cTn id="26" repeatCount="indefinite" fill="hold" display="0">
                  <p:stCondLst>
                    <p:cond delay="indefinite"/>
                  </p:stCondLst>
                </p:cTn>
                <p:tgtEl>
                  <p:spTgt spid="36"/>
                </p:tgtEl>
              </p:cMediaNode>
            </p:video>
            <p:video>
              <p:cMediaNode vol="80000">
                <p:cTn id="27" repeatCount="indefinite" fill="hold" display="0">
                  <p:stCondLst>
                    <p:cond delay="indefinite"/>
                  </p:stCondLst>
                </p:cTn>
                <p:tgtEl>
                  <p:spTgt spid="17"/>
                </p:tgtEl>
              </p:cMediaNode>
            </p:video>
            <p:video>
              <p:cMediaNode vol="80000">
                <p:cTn id="28" repeatCount="indefinite" fill="hold" display="0">
                  <p:stCondLst>
                    <p:cond delay="indefinite"/>
                  </p:stCondLst>
                </p:cTn>
                <p:tgtEl>
                  <p:spTgt spid="31"/>
                </p:tgtEl>
              </p:cMediaNode>
            </p:video>
            <p:video>
              <p:cMediaNode vol="80000">
                <p:cTn id="29" repeatCount="indefinite" fill="hold" display="0">
                  <p:stCondLst>
                    <p:cond delay="indefinite"/>
                  </p:stCondLst>
                </p:cTn>
                <p:tgtEl>
                  <p:spTgt spid="33"/>
                </p:tgtEl>
              </p:cMediaNode>
            </p:video>
            <p:video>
              <p:cMediaNode vol="80000">
                <p:cTn id="30" repeatCount="indefinite" fill="hold" display="0">
                  <p:stCondLst>
                    <p:cond delay="indefinite"/>
                  </p:stCondLst>
                </p:cTn>
                <p:tgtEl>
                  <p:spTgt spid="40"/>
                </p:tgtEl>
              </p:cMediaNode>
            </p:video>
            <p:video>
              <p:cMediaNode vol="80000">
                <p:cTn id="31" repeatCount="indefinite" fill="hold" display="0">
                  <p:stCondLst>
                    <p:cond delay="indefinite"/>
                  </p:stCondLst>
                </p:cTn>
                <p:tgtEl>
                  <p:spTgt spid="128"/>
                </p:tgtEl>
              </p:cMediaNode>
            </p:video>
            <p:video>
              <p:cMediaNode vol="80000">
                <p:cTn id="32" repeatCount="indefinite" fill="hold" display="0">
                  <p:stCondLst>
                    <p:cond delay="indefinite"/>
                  </p:stCondLst>
                </p:cTn>
                <p:tgtEl>
                  <p:spTgt spid="129"/>
                </p:tgtEl>
              </p:cMediaNode>
            </p:video>
            <p:video>
              <p:cMediaNode vol="80000">
                <p:cTn id="33" repeatCount="indefinite" fill="hold" display="0">
                  <p:stCondLst>
                    <p:cond delay="indefinite"/>
                  </p:stCondLst>
                </p:cTn>
                <p:tgtEl>
                  <p:spTgt spid="15"/>
                </p:tgtEl>
              </p:cMediaNode>
            </p:video>
            <p:video>
              <p:cMediaNode vol="80000">
                <p:cTn id="34" repeatCount="indefinite" fill="hold" display="0">
                  <p:stCondLst>
                    <p:cond delay="indefinite"/>
                  </p:stCondLst>
                </p:cTn>
                <p:tgtEl>
                  <p:spTgt spid="10"/>
                </p:tgtEl>
              </p:cMediaNode>
            </p:video>
          </p:childTnLst>
        </p:cTn>
      </p:par>
    </p:tnLst>
  </p:timing>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SfN Document" ma:contentTypeID="0x0101004D8F5E3890581C4082992ECC2F935731009271DE19D3F6E144AF2B85B2A5750DFD" ma:contentTypeVersion="36" ma:contentTypeDescription="" ma:contentTypeScope="" ma:versionID="90340b776378b8637e0b20d4bf1eb267">
  <xsd:schema xmlns:xsd="http://www.w3.org/2001/XMLSchema" xmlns:xs="http://www.w3.org/2001/XMLSchema" xmlns:p="http://schemas.microsoft.com/office/2006/metadata/properties" xmlns:ns2="529ccce0-d01a-44eb-8f6d-fcfce274c37a" xmlns:ns3="aaaac1c6-dd68-4dcc-b6e0-f95d37779d92" targetNamespace="http://schemas.microsoft.com/office/2006/metadata/properties" ma:root="true" ma:fieldsID="5b6b062fb3b046ccf4e118b2dbfc1b73" ns2:_="" ns3:_="">
    <xsd:import namespace="529ccce0-d01a-44eb-8f6d-fcfce274c37a"/>
    <xsd:import namespace="aaaac1c6-dd68-4dcc-b6e0-f95d37779d92"/>
    <xsd:element name="properties">
      <xsd:complexType>
        <xsd:sequence>
          <xsd:element name="documentManagement">
            <xsd:complexType>
              <xsd:all>
                <xsd:element ref="ns2:TypeOfContent" minOccurs="0"/>
                <xsd:element ref="ns2:_dlc_DocId" minOccurs="0"/>
                <xsd:element ref="ns2:_dlc_DocIdUrl" minOccurs="0"/>
                <xsd:element ref="ns2:_dlc_DocIdPersistId" minOccurs="0"/>
                <xsd:element ref="ns2:DocumentType" minOccurs="0"/>
                <xsd:element ref="ns2:f35ca5f0ee694cfd9c7653895a2c7dca" minOccurs="0"/>
                <xsd:element ref="ns2:TaxCatchAll" minOccurs="0"/>
                <xsd:element ref="ns2:TaxKeywordTaxHTField" minOccurs="0"/>
                <xsd:element ref="ns2:LastReviewedDate" minOccurs="0"/>
                <xsd:element ref="ns2:DocumentStatus" minOccurs="0"/>
                <xsd:element ref="ns2:TaxCatchAllLabel" minOccurs="0"/>
                <xsd:element ref="ns2:db0dfd8ecf6c4fc28d538b1ac635d8be" minOccurs="0"/>
                <xsd:element ref="ns3:Categor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29ccce0-d01a-44eb-8f6d-fcfce274c37a" elementFormDefault="qualified">
    <xsd:import namespace="http://schemas.microsoft.com/office/2006/documentManagement/types"/>
    <xsd:import namespace="http://schemas.microsoft.com/office/infopath/2007/PartnerControls"/>
    <xsd:element name="TypeOfContent" ma:index="4" nillable="true" ma:displayName="Type of Content" ma:format="Dropdown" ma:internalName="TypeOfContent" ma:readOnly="false">
      <xsd:simpleType>
        <xsd:restriction base="dms:Choice">
          <xsd:enumeration value="Template"/>
          <xsd:enumeration value="Policy"/>
          <xsd:enumeration value="Form"/>
          <xsd:enumeration value="Documentation"/>
          <xsd:enumeration value="Press Release"/>
          <xsd:enumeration value="Unclassified"/>
        </xsd:restriction>
      </xsd:simpleType>
    </xsd:element>
    <xsd:element name="_dlc_DocId" ma:index="5" nillable="true" ma:displayName="Document ID Value" ma:description="The value of the document ID assigned to this item." ma:internalName="_dlc_DocId" ma:readOnly="true">
      <xsd:simpleType>
        <xsd:restriction base="dms:Text"/>
      </xsd:simpleType>
    </xsd:element>
    <xsd:element name="_dlc_DocIdUrl" ma:index="6"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7" nillable="true" ma:displayName="Persist ID" ma:description="Keep ID on add." ma:hidden="true" ma:internalName="_dlc_DocIdPersistId" ma:readOnly="false">
      <xsd:simpleType>
        <xsd:restriction base="dms:Boolean"/>
      </xsd:simpleType>
    </xsd:element>
    <xsd:element name="DocumentType" ma:index="12" nillable="true" ma:displayName="Document Type" ma:format="Dropdown" ma:internalName="DocumentType" ma:readOnly="false">
      <xsd:simpleType>
        <xsd:restriction base="dms:Choice">
          <xsd:enumeration value="Checklist"/>
          <xsd:enumeration value="Contract"/>
          <xsd:enumeration value="Floor Plan"/>
          <xsd:enumeration value="Form"/>
          <xsd:enumeration value="Grant"/>
          <xsd:enumeration value="Graphic"/>
          <xsd:enumeration value="Invoice"/>
          <xsd:enumeration value="Manual"/>
          <xsd:enumeration value="Meeting Notes"/>
          <xsd:enumeration value="Memo"/>
          <xsd:enumeration value="Photo"/>
          <xsd:enumeration value="Policy"/>
          <xsd:enumeration value="Presentation"/>
          <xsd:enumeration value="Process"/>
          <xsd:enumeration value="Report"/>
          <xsd:enumeration value="Template"/>
          <xsd:enumeration value="User Guide"/>
          <xsd:enumeration value="Unclassified"/>
          <xsd:enumeration value="Video"/>
        </xsd:restriction>
      </xsd:simpleType>
    </xsd:element>
    <xsd:element name="f35ca5f0ee694cfd9c7653895a2c7dca" ma:index="14" nillable="true" ma:taxonomy="true" ma:internalName="f35ca5f0ee694cfd9c7653895a2c7dca" ma:taxonomyFieldName="Function" ma:displayName="Function" ma:readOnly="false" ma:fieldId="{f35ca5f0-ee69-4cfd-9c76-53895a2c7dca}" ma:taxonomyMulti="true" ma:sspId="797d636a-0608-4240-bc17-84bd244307a5" ma:termSetId="feffb8c1-e6ea-432e-a7e0-ce911a1d98c4" ma:anchorId="00000000-0000-0000-0000-000000000000" ma:open="false" ma:isKeyword="false">
      <xsd:complexType>
        <xsd:sequence>
          <xsd:element ref="pc:Terms" minOccurs="0" maxOccurs="1"/>
        </xsd:sequence>
      </xsd:complexType>
    </xsd:element>
    <xsd:element name="TaxCatchAll" ma:index="15" nillable="true" ma:displayName="Taxonomy Catch All Column" ma:hidden="true" ma:list="{70a1ea77-b44d-40b8-a9b7-c7fa1c8b6a48}" ma:internalName="TaxCatchAll" ma:readOnly="false" ma:showField="CatchAllData" ma:web="529ccce0-d01a-44eb-8f6d-fcfce274c37a">
      <xsd:complexType>
        <xsd:complexContent>
          <xsd:extension base="dms:MultiChoiceLookup">
            <xsd:sequence>
              <xsd:element name="Value" type="dms:Lookup" maxOccurs="unbounded" minOccurs="0" nillable="true"/>
            </xsd:sequence>
          </xsd:extension>
        </xsd:complexContent>
      </xsd:complexType>
    </xsd:element>
    <xsd:element name="TaxKeywordTaxHTField" ma:index="17" nillable="true" ma:taxonomy="true" ma:internalName="TaxKeywordTaxHTField" ma:taxonomyFieldName="TaxKeyword" ma:displayName="Enterprise Keywords" ma:readOnly="false" ma:fieldId="{23f27201-bee3-471e-b2e7-b64fd8b7ca38}" ma:taxonomyMulti="true" ma:sspId="797d636a-0608-4240-bc17-84bd244307a5" ma:termSetId="00000000-0000-0000-0000-000000000000" ma:anchorId="00000000-0000-0000-0000-000000000000" ma:open="true" ma:isKeyword="true">
      <xsd:complexType>
        <xsd:sequence>
          <xsd:element ref="pc:Terms" minOccurs="0" maxOccurs="1"/>
        </xsd:sequence>
      </xsd:complexType>
    </xsd:element>
    <xsd:element name="LastReviewedDate" ma:index="18" nillable="true" ma:displayName="Last Reviewed Date" ma:default="[today]" ma:format="DateOnly" ma:internalName="LastReviewedDate" ma:readOnly="false">
      <xsd:simpleType>
        <xsd:restriction base="dms:DateTime"/>
      </xsd:simpleType>
    </xsd:element>
    <xsd:element name="DocumentStatus" ma:index="19" nillable="true" ma:displayName="Document Status" ma:default="Draft" ma:format="Dropdown" ma:internalName="DocumentStatus" ma:readOnly="false">
      <xsd:simpleType>
        <xsd:restriction base="dms:Choice">
          <xsd:enumeration value="Draft"/>
          <xsd:enumeration value="Final"/>
        </xsd:restriction>
      </xsd:simpleType>
    </xsd:element>
    <xsd:element name="TaxCatchAllLabel" ma:index="20" nillable="true" ma:displayName="Taxonomy Catch All Column1" ma:hidden="true" ma:list="{70a1ea77-b44d-40b8-a9b7-c7fa1c8b6a48}" ma:internalName="TaxCatchAllLabel" ma:readOnly="true" ma:showField="CatchAllDataLabel" ma:web="529ccce0-d01a-44eb-8f6d-fcfce274c37a">
      <xsd:complexType>
        <xsd:complexContent>
          <xsd:extension base="dms:MultiChoiceLookup">
            <xsd:sequence>
              <xsd:element name="Value" type="dms:Lookup" maxOccurs="unbounded" minOccurs="0" nillable="true"/>
            </xsd:sequence>
          </xsd:extension>
        </xsd:complexContent>
      </xsd:complexType>
    </xsd:element>
    <xsd:element name="db0dfd8ecf6c4fc28d538b1ac635d8be" ma:index="21" nillable="true" ma:taxonomy="true" ma:internalName="db0dfd8ecf6c4fc28d538b1ac635d8be" ma:taxonomyFieldName="Program" ma:displayName="Program" ma:readOnly="false" ma:fieldId="{db0dfd8e-cf6c-4fc2-8d53-8b1ac635d8be}" ma:taxonomyMulti="true" ma:sspId="797d636a-0608-4240-bc17-84bd244307a5" ma:termSetId="bf9a34c8-30e7-41cf-bc26-8cf2b79c8fd0"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aaac1c6-dd68-4dcc-b6e0-f95d37779d92" elementFormDefault="qualified">
    <xsd:import namespace="http://schemas.microsoft.com/office/2006/documentManagement/types"/>
    <xsd:import namespace="http://schemas.microsoft.com/office/infopath/2007/PartnerControls"/>
    <xsd:element name="Category" ma:index="23" nillable="true" ma:displayName="Category" ma:default="Abstract Submission" ma:format="Dropdown" ma:internalName="Category">
      <xsd:simpleType>
        <xsd:restriction base="dms:Choice">
          <xsd:enumeration value="Abstract Submission"/>
          <xsd:enumeration value="Annual Meeting Technology"/>
          <xsd:enumeration value="Program Committee"/>
          <xsd:enumeration value="Sessions and Events"/>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8"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TaxCatchAll xmlns="529ccce0-d01a-44eb-8f6d-fcfce274c37a"/>
    <LastReviewedDate xmlns="529ccce0-d01a-44eb-8f6d-fcfce274c37a">2019-04-19T04:00:00+00:00</LastReviewedDate>
    <f35ca5f0ee694cfd9c7653895a2c7dca xmlns="529ccce0-d01a-44eb-8f6d-fcfce274c37a">
      <Terms xmlns="http://schemas.microsoft.com/office/infopath/2007/PartnerControls"/>
    </f35ca5f0ee694cfd9c7653895a2c7dca>
    <db0dfd8ecf6c4fc28d538b1ac635d8be xmlns="529ccce0-d01a-44eb-8f6d-fcfce274c37a">
      <Terms xmlns="http://schemas.microsoft.com/office/infopath/2007/PartnerControls"/>
    </db0dfd8ecf6c4fc28d538b1ac635d8be>
    <_dlc_DocIdPersistId xmlns="529ccce0-d01a-44eb-8f6d-fcfce274c37a" xsi:nil="true"/>
    <Category xmlns="aaaac1c6-dd68-4dcc-b6e0-f95d37779d92">Abstract Submission</Category>
    <DocumentType xmlns="529ccce0-d01a-44eb-8f6d-fcfce274c37a" xsi:nil="true"/>
    <DocumentStatus xmlns="529ccce0-d01a-44eb-8f6d-fcfce274c37a">Draft</DocumentStatus>
    <TypeOfContent xmlns="529ccce0-d01a-44eb-8f6d-fcfce274c37a" xsi:nil="true"/>
    <TaxKeywordTaxHTField xmlns="529ccce0-d01a-44eb-8f6d-fcfce274c37a">
      <Terms xmlns="http://schemas.microsoft.com/office/infopath/2007/PartnerControls"/>
    </TaxKeywordTaxHTField>
    <_dlc_DocId xmlns="529ccce0-d01a-44eb-8f6d-fcfce274c37a">DXK3VZ7EW6WC-1674471505-5024</_dlc_DocId>
    <_dlc_DocIdUrl xmlns="529ccce0-d01a-44eb-8f6d-fcfce274c37a">
      <Url>https://sharepoint.sfn.org/departments/MPAS/_layouts/15/DocIdRedir.aspx?ID=DXK3VZ7EW6WC-1674471505-5024</Url>
      <Description>DXK3VZ7EW6WC-1674471505-5024</Description>
    </_dlc_DocIdUrl>
  </documentManagement>
</p:properties>
</file>

<file path=customXml/itemProps1.xml><?xml version="1.0" encoding="utf-8"?>
<ds:datastoreItem xmlns:ds="http://schemas.openxmlformats.org/officeDocument/2006/customXml" ds:itemID="{F76A0CD6-3C6F-4E34-96A1-01F5609E808A}"/>
</file>

<file path=customXml/itemProps2.xml><?xml version="1.0" encoding="utf-8"?>
<ds:datastoreItem xmlns:ds="http://schemas.openxmlformats.org/officeDocument/2006/customXml" ds:itemID="{6789E0A6-E147-4D70-85EC-A778C26E7272}"/>
</file>

<file path=customXml/itemProps3.xml><?xml version="1.0" encoding="utf-8"?>
<ds:datastoreItem xmlns:ds="http://schemas.openxmlformats.org/officeDocument/2006/customXml" ds:itemID="{2041DF5E-310C-42D0-A0A3-FC2EC13E62BE}"/>
</file>

<file path=customXml/itemProps4.xml><?xml version="1.0" encoding="utf-8"?>
<ds:datastoreItem xmlns:ds="http://schemas.openxmlformats.org/officeDocument/2006/customXml" ds:itemID="{82F04A3C-F679-4799-AE28-9048C1E41F10}"/>
</file>

<file path=docProps/app.xml><?xml version="1.0" encoding="utf-8"?>
<Properties xmlns="http://schemas.openxmlformats.org/officeDocument/2006/extended-properties" xmlns:vt="http://schemas.openxmlformats.org/officeDocument/2006/docPropsVTypes">
  <Template>Office Theme</Template>
  <TotalTime>16496</TotalTime>
  <Words>956</Words>
  <Application>Microsoft Office PowerPoint</Application>
  <PresentationFormat>Custom</PresentationFormat>
  <Paragraphs>439</Paragraphs>
  <Slides>2</Slides>
  <Notes>0</Notes>
  <HiddenSlides>0</HiddenSlides>
  <MMClips>11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vt:i4>
      </vt:variant>
    </vt:vector>
  </HeadingPairs>
  <TitlesOfParts>
    <vt:vector size="8" baseType="lpstr">
      <vt:lpstr>Arial</vt:lpstr>
      <vt:lpstr>Calibri</vt:lpstr>
      <vt:lpstr>Calibri Light</vt:lpstr>
      <vt:lpstr>Symbol</vt:lpstr>
      <vt:lpstr>Wingdings</vt:lpstr>
      <vt:lpstr>Thème Office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eric.hosy</dc:creator>
  <cp:keywords/>
  <cp:lastModifiedBy>Allison Morrow</cp:lastModifiedBy>
  <cp:revision>319</cp:revision>
  <dcterms:created xsi:type="dcterms:W3CDTF">2017-09-15T07:17:21Z</dcterms:created>
  <dcterms:modified xsi:type="dcterms:W3CDTF">2019-04-05T13:18:31Z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0x0101004D8F5E3890581C4082992ECC2F935731009271DE19D3F6E144AF2B85B2A5750DFD</vt:lpwstr>
  </property>
  <property fmtid="{D5CDD505-2E9C-101B-9397-08002B2CF9AE}" pid="3" name="_dlc_DocIdItemGuid">
    <vt:lpwstr>be7a166e-062d-4463-8e92-efdfa894d052</vt:lpwstr>
  </property>
  <property fmtid="{D5CDD505-2E9C-101B-9397-08002B2CF9AE}" pid="4" name="TaxKeyword">
    <vt:lpwstr/>
  </property>
  <property fmtid="{D5CDD505-2E9C-101B-9397-08002B2CF9AE}" pid="5" name="Program">
    <vt:lpwstr/>
  </property>
  <property fmtid="{D5CDD505-2E9C-101B-9397-08002B2CF9AE}" pid="6" name="Function">
    <vt:lpwstr/>
  </property>
</Properties>
</file>