
<file path=[Content_Types].xml><?xml version="1.0" encoding="utf-8"?>
<Types xmlns="http://schemas.openxmlformats.org/package/2006/content-types">
  <Default Extension="emf" ContentType="image/x-emf"/>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6" r:id="rId5"/>
  </p:sldMasterIdLst>
  <p:notesMasterIdLst>
    <p:notesMasterId r:id="rId21"/>
  </p:notesMasterIdLst>
  <p:sldIdLst>
    <p:sldId id="269" r:id="rId6"/>
    <p:sldId id="285" r:id="rId7"/>
    <p:sldId id="278" r:id="rId8"/>
    <p:sldId id="282" r:id="rId9"/>
    <p:sldId id="270" r:id="rId10"/>
    <p:sldId id="271" r:id="rId11"/>
    <p:sldId id="273" r:id="rId12"/>
    <p:sldId id="287" r:id="rId13"/>
    <p:sldId id="288" r:id="rId14"/>
    <p:sldId id="267" r:id="rId15"/>
    <p:sldId id="286" r:id="rId16"/>
    <p:sldId id="276" r:id="rId17"/>
    <p:sldId id="275" r:id="rId18"/>
    <p:sldId id="274" r:id="rId19"/>
    <p:sldId id="272" r:id="rId20"/>
  </p:sldIdLst>
  <p:sldSz cx="9144000" cy="6858000" type="screen4x3"/>
  <p:notesSz cx="6858000" cy="9144000"/>
  <p:embeddedFontLst>
    <p:embeddedFont>
      <p:font typeface="Calibri" panose="020F0502020204030204" pitchFamily="34" charset="0"/>
      <p:regular r:id="rId22"/>
      <p:bold r:id="rId23"/>
      <p:italic r:id="rId24"/>
      <p:boldItalic r:id="rId25"/>
    </p:embeddedFont>
    <p:embeddedFont>
      <p:font typeface="Helvetica" panose="020B0604020202020204" pitchFamily="34" charset="0"/>
      <p:regular r:id="rId26"/>
      <p:bold r:id="rId27"/>
      <p:italic r:id="rId28"/>
      <p:boldItalic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len Segal" initials="AS" lastIdx="8" clrIdx="0">
    <p:extLst>
      <p:ext uri="{19B8F6BF-5375-455C-9EA6-DF929625EA0E}">
        <p15:presenceInfo xmlns:p15="http://schemas.microsoft.com/office/powerpoint/2012/main" userId="S-1-5-21-2563564208-1435767573-1362601423-6270" providerId="AD"/>
      </p:ext>
    </p:extLst>
  </p:cmAuthor>
  <p:cmAuthor id="2" name="Michael Heintz" initials="MH" lastIdx="3" clrIdx="1">
    <p:extLst>
      <p:ext uri="{19B8F6BF-5375-455C-9EA6-DF929625EA0E}">
        <p15:presenceInfo xmlns:p15="http://schemas.microsoft.com/office/powerpoint/2012/main" userId="S-1-5-21-2563564208-1435767573-1362601423-7681" providerId="AD"/>
      </p:ext>
    </p:extLst>
  </p:cmAuthor>
  <p:cmAuthor id="3" name="Ellen Wann" initials="EW" lastIdx="3" clrIdx="2">
    <p:extLst>
      <p:ext uri="{19B8F6BF-5375-455C-9EA6-DF929625EA0E}">
        <p15:presenceInfo xmlns:p15="http://schemas.microsoft.com/office/powerpoint/2012/main" userId="S-1-5-21-2563564208-1435767573-1362601423-9259" providerId="AD"/>
      </p:ext>
    </p:extLst>
  </p:cmAuthor>
  <p:cmAuthor id="4" name="Kym Kilbourne" initials="KK" lastIdx="2" clrIdx="3">
    <p:extLst>
      <p:ext uri="{19B8F6BF-5375-455C-9EA6-DF929625EA0E}">
        <p15:presenceInfo xmlns:p15="http://schemas.microsoft.com/office/powerpoint/2012/main" userId="S-1-5-21-2563564208-1435767573-1362601423-912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B0994B6-513E-4D69-A94C-F89D8DA62916}">
  <a:tblStyle styleId="{4B0994B6-513E-4D69-A94C-F89D8DA62916}"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9525" cap="flat" cmpd="sng">
              <a:solidFill>
                <a:srgbClr val="000000">
                  <a:alpha val="0"/>
                </a:srgbClr>
              </a:solidFill>
              <a:prstDash val="solid"/>
              <a:round/>
              <a:headEnd type="none" w="med" len="med"/>
              <a:tailEnd type="none" w="med" len="med"/>
            </a:ln>
          </a:top>
          <a:bottom>
            <a:ln w="9525" cap="flat" cmpd="sng">
              <a:solidFill>
                <a:srgbClr val="000000">
                  <a:alpha val="0"/>
                </a:srgbClr>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489"/>
    <p:restoredTop sz="35753" autoAdjust="0"/>
  </p:normalViewPr>
  <p:slideViewPr>
    <p:cSldViewPr snapToGrid="0">
      <p:cViewPr varScale="1">
        <p:scale>
          <a:sx n="24" d="100"/>
          <a:sy n="24" d="100"/>
        </p:scale>
        <p:origin x="2848" y="2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5.fntdata"/><Relationship Id="rId3" Type="http://schemas.openxmlformats.org/officeDocument/2006/relationships/customXml" Target="../customXml/item3.xml"/><Relationship Id="rId21" Type="http://schemas.openxmlformats.org/officeDocument/2006/relationships/notesMaster" Target="notesMasters/notesMaster1.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4.fntdata"/><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3.fntdata"/><Relationship Id="rId32"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dLblPos val="inEnd"/>
          <c:showLegendKey val="0"/>
          <c:showVal val="0"/>
          <c:showCatName val="0"/>
          <c:showSerName val="0"/>
          <c:showPercent val="1"/>
          <c:showBubbleSize val="0"/>
          <c:showLeaderLines val="0"/>
        </c:dLbls>
        <c:firstSliceAng val="0"/>
      </c:pieChart>
      <c:spPr>
        <a:noFill/>
        <a:ln>
          <a:noFill/>
        </a:ln>
        <a:effectLst/>
      </c:spPr>
    </c:plotArea>
    <c:legend>
      <c:legendPos val="b"/>
      <c:overlay val="0"/>
      <c:spPr>
        <a:solidFill>
          <a:schemeClr val="lt1">
            <a:alpha val="78000"/>
          </a:schemeClr>
        </a:solid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chart>
  <c:spPr>
    <a:pattFill prst="dkDnDiag">
      <a:fgClr>
        <a:schemeClr val="lt1">
          <a:lumMod val="95000"/>
        </a:schemeClr>
      </a:fgClr>
      <a:bgClr>
        <a:schemeClr val="lt1"/>
      </a:bgClr>
    </a:patt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Lab Animals in US Research</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4DA-2448-99A3-0281D706483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4DA-2448-99A3-0281D706483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4DA-2448-99A3-0281D706483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4DA-2448-99A3-0281D706483F}"/>
              </c:ext>
            </c:extLst>
          </c:dPt>
          <c:dLbls>
            <c:dLbl>
              <c:idx val="0"/>
              <c:layout>
                <c:manualLayout>
                  <c:x val="-7.3992877130022922E-2"/>
                  <c:y val="-0.22696189197339295"/>
                </c:manualLayout>
              </c:layout>
              <c:tx>
                <c:rich>
                  <a:bodyPr/>
                  <a:lstStyle/>
                  <a:p>
                    <a:fld id="{14E1904D-F41B-4F1D-A133-2BD7429E91B4}" type="VALUE">
                      <a:rPr lang="en-US" baseline="0" smtClean="0">
                        <a:solidFill>
                          <a:schemeClr val="bg1"/>
                        </a:solidFill>
                      </a:rPr>
                      <a:pPr/>
                      <a:t>[VALUE]</a:t>
                    </a:fld>
                    <a:r>
                      <a:rPr lang="en-US" baseline="0" dirty="0">
                        <a:solidFill>
                          <a:schemeClr val="bg1"/>
                        </a:solidFill>
                      </a:rPr>
                      <a:t> %</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04DA-2448-99A3-0281D706483F}"/>
                </c:ext>
              </c:extLst>
            </c:dLbl>
            <c:dLbl>
              <c:idx val="1"/>
              <c:layout>
                <c:manualLayout>
                  <c:x val="-6.6320329881558084E-3"/>
                  <c:y val="-1.0964931852879585E-2"/>
                </c:manualLayout>
              </c:layout>
              <c:tx>
                <c:rich>
                  <a:bodyPr/>
                  <a:lstStyle/>
                  <a:p>
                    <a:fld id="{96F948DB-598E-46F7-A079-735E6E63F70E}" type="VALUE">
                      <a:rPr lang="en-US" smtClean="0"/>
                      <a:pPr/>
                      <a:t>[VALUE]</a:t>
                    </a:fld>
                    <a:r>
                      <a:rPr lang="en-US" dirty="0"/>
                      <a:t> %</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04DA-2448-99A3-0281D706483F}"/>
                </c:ext>
              </c:extLst>
            </c:dLbl>
            <c:dLbl>
              <c:idx val="2"/>
              <c:layout>
                <c:manualLayout>
                  <c:x val="8.0793159488183539E-2"/>
                  <c:y val="-1.7855235205266713E-3"/>
                </c:manualLayout>
              </c:layout>
              <c:tx>
                <c:rich>
                  <a:bodyPr/>
                  <a:lstStyle/>
                  <a:p>
                    <a:fld id="{E8C0E03B-17E1-4E24-A2D7-44851744F198}" type="VALUE">
                      <a:rPr lang="en-US" smtClean="0"/>
                      <a:pPr/>
                      <a:t>[VALUE]</a:t>
                    </a:fld>
                    <a:r>
                      <a:rPr lang="en-US" dirty="0"/>
                      <a:t> %</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04DA-2448-99A3-0281D706483F}"/>
                </c:ext>
              </c:extLst>
            </c:dLbl>
            <c:dLbl>
              <c:idx val="3"/>
              <c:layout>
                <c:manualLayout>
                  <c:x val="8.4262904787787321E-2"/>
                  <c:y val="0.1240606190914709"/>
                </c:manualLayout>
              </c:layout>
              <c:tx>
                <c:rich>
                  <a:bodyPr/>
                  <a:lstStyle/>
                  <a:p>
                    <a:fld id="{1BE48354-42E4-461C-B929-E7A52EC065BC}" type="VALUE">
                      <a:rPr lang="en-US" smtClean="0"/>
                      <a:pPr/>
                      <a:t>[VALUE]</a:t>
                    </a:fld>
                    <a:r>
                      <a:rPr lang="en-US" baseline="0" dirty="0"/>
                      <a:t> </a:t>
                    </a:r>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04DA-2448-99A3-0281D706483F}"/>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Rodents</c:v>
                </c:pt>
                <c:pt idx="1">
                  <c:v>Zebra fish, Fruit flies </c:v>
                </c:pt>
                <c:pt idx="2">
                  <c:v>Cats, Dogs</c:v>
                </c:pt>
                <c:pt idx="3">
                  <c:v>Other</c:v>
                </c:pt>
              </c:strCache>
            </c:strRef>
          </c:cat>
          <c:val>
            <c:numRef>
              <c:f>Sheet1!$B$2:$B$5</c:f>
              <c:numCache>
                <c:formatCode>General</c:formatCode>
                <c:ptCount val="4"/>
                <c:pt idx="0">
                  <c:v>95</c:v>
                </c:pt>
                <c:pt idx="1">
                  <c:v>4.5</c:v>
                </c:pt>
                <c:pt idx="2">
                  <c:v>1.4</c:v>
                </c:pt>
                <c:pt idx="3">
                  <c:v>1.2</c:v>
                </c:pt>
              </c:numCache>
            </c:numRef>
          </c:val>
          <c:extLst>
            <c:ext xmlns:c16="http://schemas.microsoft.com/office/drawing/2014/chart" uri="{C3380CC4-5D6E-409C-BE32-E72D297353CC}">
              <c16:uniqueId val="{00000008-04DA-2448-99A3-0281D706483F}"/>
            </c:ext>
          </c:extLst>
        </c:ser>
        <c:dLbls>
          <c:showLegendKey val="0"/>
          <c:showVal val="0"/>
          <c:showCatName val="0"/>
          <c:showSerName val="0"/>
          <c:showPercent val="0"/>
          <c:showBubbleSize val="0"/>
          <c:showLeaderLines val="1"/>
        </c:dLbls>
        <c:firstSliceAng val="0"/>
      </c:pieChart>
      <c:spPr>
        <a:noFill/>
        <a:ln>
          <a:noFill/>
        </a:ln>
        <a:effectLst/>
      </c:spPr>
    </c:plotArea>
    <c:legend>
      <c:legendPos val="r"/>
      <c:legendEntry>
        <c:idx val="0"/>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Entry>
      <c:legendEntry>
        <c:idx val="3"/>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0.65862766790394178"/>
          <c:y val="0.29827952016421838"/>
          <c:w val="0.29349166627580059"/>
          <c:h val="0.29516256188277801"/>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800" cy="457200"/>
          </a:xfrm>
          <a:prstGeom prst="rect">
            <a:avLst/>
          </a:prstGeom>
          <a:noFill/>
          <a:ln>
            <a:noFill/>
          </a:ln>
        </p:spPr>
        <p:txBody>
          <a:bodyPr wrap="square" lIns="91425" tIns="91425" rIns="91425" bIns="91425" anchor="t" anchorCtr="0"/>
          <a:lstStyle>
            <a:lvl1pPr marL="0" marR="0" lvl="0" indent="0" algn="l" rtl="0">
              <a:spcBef>
                <a:spcPts val="0"/>
              </a:spcBef>
              <a:buSzPts val="1400"/>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3" y="0"/>
            <a:ext cx="2971800" cy="457200"/>
          </a:xfrm>
          <a:prstGeom prst="rect">
            <a:avLst/>
          </a:prstGeom>
          <a:noFill/>
          <a:ln>
            <a:noFill/>
          </a:ln>
        </p:spPr>
        <p:txBody>
          <a:bodyPr wrap="square" lIns="91425" tIns="91425" rIns="91425" bIns="91425" anchor="t" anchorCtr="0"/>
          <a:lstStyle>
            <a:lvl1pPr marL="0" marR="0" lvl="0" indent="0" algn="r" rtl="0">
              <a:spcBef>
                <a:spcPts val="0"/>
              </a:spcBef>
              <a:buSzPts val="1400"/>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lstStyle>
            <a:lvl1pPr marL="0" marR="0" lvl="0" indent="0" algn="l" rtl="0">
              <a:spcBef>
                <a:spcPts val="0"/>
              </a:spcBef>
              <a:buSzPts val="1400"/>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SzPts val="1400"/>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800" cy="457200"/>
          </a:xfrm>
          <a:prstGeom prst="rect">
            <a:avLst/>
          </a:prstGeom>
          <a:noFill/>
          <a:ln>
            <a:noFill/>
          </a:ln>
        </p:spPr>
        <p:txBody>
          <a:bodyPr wrap="square" lIns="91425" tIns="91425" rIns="91425" bIns="91425" anchor="b" anchorCtr="0"/>
          <a:lstStyle>
            <a:lvl1pPr marL="0" marR="0" lvl="0" indent="0" algn="l" rtl="0">
              <a:spcBef>
                <a:spcPts val="0"/>
              </a:spcBef>
              <a:buSzPts val="1400"/>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47958301"/>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speakingofresearch.com/facts/veterinary-benefit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speakingofresearch.com/facts/research-regulation/"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speakingofresearch.com/facts/medical-benefit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idx="10"/>
          </p:nvPr>
        </p:nvSpPr>
        <p:spPr/>
        <p:txBody>
          <a:bodyPr/>
          <a:lstStyle/>
          <a:p>
            <a:pPr marL="0" marR="0" lvl="0" indent="0" algn="r" rtl="0">
              <a:spcBef>
                <a:spcPts val="0"/>
              </a:spcBef>
              <a:buNone/>
            </a:pPr>
            <a:fld id="{00000000-1234-1234-1234-123412341234}" type="slidenum">
              <a:rPr lang="en-US" sz="1200" b="0" i="0" u="none" strike="noStrike" cap="none" smtClean="0">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546546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Laboratory</a:t>
            </a:r>
            <a:r>
              <a:rPr lang="en-US" baseline="0" dirty="0"/>
              <a:t> animals are kept in clean, </a:t>
            </a:r>
            <a:r>
              <a:rPr lang="en-US" sz="1200" b="0" i="0" u="none" strike="noStrike" kern="1200" cap="none" dirty="0">
                <a:solidFill>
                  <a:schemeClr val="dk1"/>
                </a:solidFill>
                <a:effectLst/>
                <a:latin typeface="Calibri"/>
                <a:ea typeface="Calibri"/>
                <a:cs typeface="Calibri"/>
                <a:sym typeface="Calibri"/>
              </a:rPr>
              <a:t>enriched environments with oversight from veterinarians and behavioral experts</a:t>
            </a:r>
            <a:r>
              <a:rPr lang="en-US" baseline="0" dirty="0"/>
              <a:t>.</a:t>
            </a:r>
          </a:p>
          <a:p>
            <a:endParaRPr lang="en-US" baseline="0" dirty="0"/>
          </a:p>
          <a:p>
            <a:r>
              <a:rPr lang="en-US" baseline="0" dirty="0"/>
              <a:t>Photo source: https://nprcresearch.org/primate/NHP-White-Paper-Print-08-22-16.pdf</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381771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 name="Shape 131"/>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endParaRPr lang="en-US" sz="1200" b="0" i="0" u="none" strike="noStrike" cap="none"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sz="1200" b="0" i="0" u="none" strike="noStrike" cap="none" dirty="0">
                <a:solidFill>
                  <a:schemeClr val="dk1"/>
                </a:solidFill>
                <a:latin typeface="Calibri"/>
                <a:ea typeface="Calibri"/>
                <a:cs typeface="Calibri"/>
                <a:sym typeface="Calibri"/>
              </a:rPr>
              <a:t>Through</a:t>
            </a:r>
            <a:r>
              <a:rPr lang="en-US" sz="1200" b="0" i="0" u="none" strike="noStrike" cap="none" baseline="0" dirty="0">
                <a:solidFill>
                  <a:schemeClr val="dk1"/>
                </a:solidFill>
                <a:latin typeface="Calibri"/>
                <a:ea typeface="Calibri"/>
                <a:cs typeface="Calibri"/>
                <a:sym typeface="Calibri"/>
              </a:rPr>
              <a:t> animal research, scientists better understand and have developed treatments for conditions affecting the animal kingdom including diseases affecting pets.</a:t>
            </a: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None/>
            </a:pPr>
            <a:r>
              <a:rPr lang="en-US" sz="1200" b="0" i="0" u="none" strike="noStrike" cap="none" dirty="0">
                <a:solidFill>
                  <a:schemeClr val="dk1"/>
                </a:solidFill>
                <a:latin typeface="Calibri"/>
                <a:ea typeface="Calibri"/>
                <a:cs typeface="Calibri"/>
                <a:sym typeface="Calibri"/>
              </a:rPr>
              <a:t>Sources: https://www.wsj.com/articles/love-your-dog-support-animal-research-1505672563; https://fbresearch.org/animal-research-helps-endangered-species/</a:t>
            </a:r>
          </a:p>
          <a:p>
            <a:pPr marL="0" marR="0" lvl="0" indent="0" algn="l" defTabSz="914400" rtl="0" eaLnBrk="1" fontAlgn="auto" latinLnBrk="0" hangingPunct="1">
              <a:lnSpc>
                <a:spcPct val="100000"/>
              </a:lnSpc>
              <a:spcBef>
                <a:spcPts val="0"/>
              </a:spcBef>
              <a:spcAft>
                <a:spcPts val="0"/>
              </a:spcAft>
              <a:buClrTx/>
              <a:buSzPts val="1400"/>
              <a:buFontTx/>
              <a:buNone/>
              <a:tabLst/>
              <a:defRPr/>
            </a:pPr>
            <a:br>
              <a:rPr lang="en-US" sz="1200" dirty="0">
                <a:solidFill>
                  <a:schemeClr val="tx1">
                    <a:lumMod val="75000"/>
                    <a:lumOff val="25000"/>
                  </a:schemeClr>
                </a:solidFill>
              </a:rPr>
            </a:br>
            <a:r>
              <a:rPr lang="en-US" sz="1200" b="0" i="0" u="none" strike="noStrike" cap="none" dirty="0">
                <a:solidFill>
                  <a:schemeClr val="dk1"/>
                </a:solidFill>
                <a:latin typeface="Calibri"/>
                <a:ea typeface="Calibri"/>
                <a:cs typeface="Calibri"/>
                <a:sym typeface="Calibri"/>
              </a:rPr>
              <a:t>Model system used for discovery is listed alongside veterinary advance  </a:t>
            </a:r>
          </a:p>
          <a:p>
            <a:pPr marL="0" marR="0" lvl="0" indent="0" algn="l" rtl="0">
              <a:spcBef>
                <a:spcPts val="0"/>
              </a:spcBef>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None/>
            </a:pPr>
            <a:r>
              <a:rPr lang="en-US" sz="1200" b="0" i="0" u="none" strike="noStrike" cap="none" dirty="0">
                <a:solidFill>
                  <a:schemeClr val="dk1"/>
                </a:solidFill>
                <a:latin typeface="Calibri"/>
                <a:ea typeface="Calibri"/>
                <a:cs typeface="Calibri"/>
                <a:sym typeface="Calibri"/>
              </a:rPr>
              <a:t>Fowl pox: virus produces lesions on bird’s skin, throat, and trachea; interferes with bird’s ability to eat, drink, and breathe normally</a:t>
            </a:r>
          </a:p>
          <a:p>
            <a:pPr marL="0" marR="0" lvl="0" indent="0" algn="l" rtl="0">
              <a:spcBef>
                <a:spcPts val="0"/>
              </a:spcBef>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None/>
            </a:pPr>
            <a:r>
              <a:rPr lang="en-US" sz="1200" b="0" i="0" u="none" strike="noStrike" cap="none" dirty="0" err="1">
                <a:solidFill>
                  <a:schemeClr val="dk1"/>
                </a:solidFill>
                <a:latin typeface="Calibri"/>
                <a:ea typeface="Calibri"/>
                <a:cs typeface="Calibri"/>
                <a:sym typeface="Calibri"/>
              </a:rPr>
              <a:t>Rumensin</a:t>
            </a:r>
            <a:r>
              <a:rPr lang="en-US" sz="1200" b="0" i="0" u="none" strike="noStrike" cap="none" dirty="0">
                <a:solidFill>
                  <a:schemeClr val="dk1"/>
                </a:solidFill>
                <a:latin typeface="Calibri"/>
                <a:ea typeface="Calibri"/>
                <a:cs typeface="Calibri"/>
                <a:sym typeface="Calibri"/>
              </a:rPr>
              <a:t>: antimicrobial used to prevent and control coccidiosis parasite was originally developed through mouse research</a:t>
            </a:r>
          </a:p>
          <a:p>
            <a:pPr marL="0" marR="0" lvl="0" indent="0" algn="l" rtl="0">
              <a:spcBef>
                <a:spcPts val="0"/>
              </a:spcBef>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None/>
            </a:pPr>
            <a:r>
              <a:rPr lang="en-US" sz="1200" b="0" i="0" u="none" strike="noStrike" cap="none" dirty="0">
                <a:solidFill>
                  <a:schemeClr val="dk1"/>
                </a:solidFill>
                <a:latin typeface="Calibri"/>
                <a:ea typeface="Calibri"/>
                <a:cs typeface="Calibri"/>
                <a:sym typeface="Calibri"/>
              </a:rPr>
              <a:t>EEHV: Asian elephants are highly susceptible to EEHV, a lethal strain of herpes; studying antibody responses to EEHV proteins in mice and rabbits aims to improve diagnostics and treatments for wild and captive elephants</a:t>
            </a:r>
          </a:p>
          <a:p>
            <a:pPr marL="0" marR="0" lvl="0" indent="0" algn="l" rtl="0">
              <a:spcBef>
                <a:spcPts val="0"/>
              </a:spcBef>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None/>
            </a:pPr>
            <a:r>
              <a:rPr lang="en-US" sz="1200" b="0" i="0" u="none" strike="noStrike" cap="none" dirty="0">
                <a:solidFill>
                  <a:schemeClr val="dk1"/>
                </a:solidFill>
                <a:latin typeface="Calibri"/>
                <a:ea typeface="Calibri"/>
                <a:cs typeface="Calibri"/>
                <a:sym typeface="Calibri"/>
              </a:rPr>
              <a:t>White nose syndrome: bats’ wings are coated in white ‘fuzz’ during hibernation; fungus affect</a:t>
            </a:r>
            <a:r>
              <a:rPr lang="en-US" dirty="0"/>
              <a:t>s</a:t>
            </a:r>
            <a:r>
              <a:rPr lang="en-US" sz="1200" b="0" i="0" u="none" strike="noStrike" cap="none" dirty="0">
                <a:solidFill>
                  <a:schemeClr val="dk1"/>
                </a:solidFill>
                <a:latin typeface="Calibri"/>
                <a:ea typeface="Calibri"/>
                <a:cs typeface="Calibri"/>
                <a:sym typeface="Calibri"/>
              </a:rPr>
              <a:t> endangered Indiana and gray bat species; exposed common brown bats to white fungus to understand disease mechanisms</a:t>
            </a:r>
          </a:p>
          <a:p>
            <a:pPr marL="0" marR="0" lvl="0" indent="0" algn="l" rtl="0">
              <a:spcBef>
                <a:spcPts val="0"/>
              </a:spcBef>
              <a:buNone/>
            </a:pPr>
            <a:endParaRPr lang="en-US" sz="1200" b="0" i="0" u="none" strike="noStrike" cap="none"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sz="1200" b="0" i="0" u="none" strike="noStrike" kern="1200" cap="none" dirty="0">
                <a:solidFill>
                  <a:schemeClr val="tx1"/>
                </a:solidFill>
                <a:effectLst/>
                <a:latin typeface="Calibri"/>
                <a:ea typeface="Calibri"/>
                <a:cs typeface="Calibri"/>
                <a:sym typeface="Calibri"/>
                <a:hlinkClick r:id="rId3">
                  <a:extLst>
                    <a:ext uri="{A12FA001-AC4F-418D-AE19-62706E023703}">
                      <ahyp:hlinkClr xmlns:ahyp="http://schemas.microsoft.com/office/drawing/2018/hyperlinkcolor" val="tx"/>
                    </a:ext>
                  </a:extLst>
                </a:hlinkClick>
              </a:rPr>
              <a:t>https://speakingofresearch.com/facts/veterinary-benefits/</a:t>
            </a:r>
            <a:endParaRPr lang="en-US" sz="1200" b="0" i="0" u="none" strike="noStrike" kern="1200" cap="none" dirty="0">
              <a:solidFill>
                <a:schemeClr val="tx1"/>
              </a:solidFill>
              <a:effectLst/>
              <a:latin typeface="Calibri"/>
              <a:ea typeface="Calibri"/>
              <a:cs typeface="Calibri"/>
              <a:sym typeface="Calibri"/>
            </a:endParaRPr>
          </a:p>
          <a:p>
            <a:pPr marL="0" marR="0" lvl="0" indent="0" algn="l" rtl="0">
              <a:spcBef>
                <a:spcPts val="0"/>
              </a:spcBef>
              <a:buNone/>
            </a:pP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None/>
            </a:pPr>
            <a:endParaRPr sz="1200" b="0" i="0" u="none" strike="noStrike" cap="none" dirty="0">
              <a:solidFill>
                <a:schemeClr val="dk1"/>
              </a:solidFill>
              <a:latin typeface="Calibri"/>
              <a:ea typeface="Calibri"/>
              <a:cs typeface="Calibri"/>
              <a:sym typeface="Calibri"/>
            </a:endParaRPr>
          </a:p>
        </p:txBody>
      </p:sp>
      <p:sp>
        <p:nvSpPr>
          <p:cNvPr id="132" name="Shape 132"/>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None/>
            </a:pPr>
            <a:fld id="{00000000-1234-1234-1234-123412341234}" type="slidenum">
              <a:rPr lang="en-US" sz="1200">
                <a:solidFill>
                  <a:schemeClr val="dk1"/>
                </a:solidFill>
                <a:latin typeface="Calibri"/>
                <a:ea typeface="Calibri"/>
                <a:cs typeface="Calibri"/>
                <a:sym typeface="Calibri"/>
              </a:rPr>
              <a:t>12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632397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2" name="Shape 112"/>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None/>
            </a:pPr>
            <a:r>
              <a:rPr lang="en-US" sz="1200" b="0" i="0" u="none" strike="noStrike" cap="none" dirty="0">
                <a:solidFill>
                  <a:schemeClr val="dk1"/>
                </a:solidFill>
                <a:latin typeface="Calibri"/>
                <a:ea typeface="Calibri"/>
                <a:cs typeface="Calibri"/>
                <a:sym typeface="Calibri"/>
              </a:rPr>
              <a:t>Scientists</a:t>
            </a:r>
            <a:r>
              <a:rPr lang="en-US" sz="1200" b="0" i="0" u="none" strike="noStrike" cap="none" baseline="0" dirty="0">
                <a:solidFill>
                  <a:schemeClr val="dk1"/>
                </a:solidFill>
                <a:latin typeface="Calibri"/>
                <a:ea typeface="Calibri"/>
                <a:cs typeface="Calibri"/>
                <a:sym typeface="Calibri"/>
              </a:rPr>
              <a:t> work with laboratory animals in a regulated way as set forth by AWA and PHS. </a:t>
            </a:r>
          </a:p>
          <a:p>
            <a:pPr marL="0" marR="0" lvl="0" indent="0" algn="l" rtl="0">
              <a:spcBef>
                <a:spcPts val="0"/>
              </a:spcBef>
              <a:buNone/>
            </a:pP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None/>
            </a:pPr>
            <a:r>
              <a:rPr lang="en-US" sz="1200" b="0" i="0" u="none" strike="noStrike" cap="none" dirty="0">
                <a:solidFill>
                  <a:schemeClr val="dk1"/>
                </a:solidFill>
                <a:latin typeface="Calibri"/>
                <a:ea typeface="Calibri"/>
                <a:cs typeface="Calibri"/>
                <a:sym typeface="Calibri"/>
              </a:rPr>
              <a:t>FDA: </a:t>
            </a:r>
          </a:p>
          <a:p>
            <a:pPr marL="0" marR="0" lvl="0" indent="0" algn="l" rtl="0">
              <a:spcBef>
                <a:spcPts val="0"/>
              </a:spcBef>
              <a:buNone/>
            </a:pPr>
            <a:r>
              <a:rPr lang="en-US" sz="1200" b="0" i="0" u="none" strike="noStrike" cap="none" dirty="0">
                <a:solidFill>
                  <a:schemeClr val="dk1"/>
                </a:solidFill>
                <a:latin typeface="Calibri"/>
                <a:ea typeface="Calibri"/>
                <a:cs typeface="Calibri"/>
                <a:sym typeface="Calibri"/>
              </a:rPr>
              <a:t>Requires animal research for device and drug approval.</a:t>
            </a:r>
          </a:p>
          <a:p>
            <a:pPr marL="0" marR="0" lvl="0" indent="0" algn="l" rtl="0">
              <a:spcBef>
                <a:spcPts val="0"/>
              </a:spcBef>
              <a:buNone/>
            </a:pPr>
            <a:r>
              <a:rPr lang="en-US" sz="1200" b="0" i="0" u="none" strike="noStrike" cap="none" dirty="0">
                <a:solidFill>
                  <a:schemeClr val="dk1"/>
                </a:solidFill>
                <a:latin typeface="Calibri"/>
                <a:ea typeface="Calibri"/>
                <a:cs typeface="Calibri"/>
                <a:sym typeface="Calibri"/>
              </a:rPr>
              <a:t>Devices – animal testing is only necessary if new material is used; biocompatibility testing is required</a:t>
            </a:r>
          </a:p>
          <a:p>
            <a:pPr marL="0" marR="0" lvl="0" indent="0" algn="l" rtl="0">
              <a:spcBef>
                <a:spcPts val="0"/>
              </a:spcBef>
              <a:buNone/>
            </a:pPr>
            <a:r>
              <a:rPr lang="en-US" sz="1200" b="0" i="0" u="none" strike="noStrike" cap="none" dirty="0">
                <a:solidFill>
                  <a:schemeClr val="dk1"/>
                </a:solidFill>
                <a:latin typeface="Calibri"/>
                <a:ea typeface="Calibri"/>
                <a:cs typeface="Calibri"/>
                <a:sym typeface="Calibri"/>
              </a:rPr>
              <a:t>Drugs and Biologics – animal testing is used to determine drug absorption (into blood), drug metabolism, product and metabolite toxicity, speed of metabolite excretion </a:t>
            </a:r>
          </a:p>
          <a:p>
            <a:pPr marL="0" marR="0" lvl="0" indent="0" algn="l" rtl="0">
              <a:spcBef>
                <a:spcPts val="0"/>
              </a:spcBef>
              <a:buNone/>
            </a:pPr>
            <a:r>
              <a:rPr lang="en-US" sz="1200" b="0" i="0" u="none" strike="noStrike" cap="none" dirty="0">
                <a:solidFill>
                  <a:schemeClr val="dk1"/>
                </a:solidFill>
                <a:latin typeface="Calibri"/>
                <a:ea typeface="Calibri"/>
                <a:cs typeface="Calibri"/>
                <a:sym typeface="Calibri"/>
              </a:rPr>
              <a:t>https://www.fda.gov/AboutFDA/Transparency/Basics/ucm194932.htm</a:t>
            </a:r>
          </a:p>
          <a:p>
            <a:pPr marL="0" marR="0" lvl="0" indent="0" algn="l" rtl="0">
              <a:spcBef>
                <a:spcPts val="0"/>
              </a:spcBef>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None/>
            </a:pPr>
            <a:r>
              <a:rPr lang="en-US" sz="1200" b="0" i="0" u="none" strike="noStrike" cap="none" dirty="0">
                <a:solidFill>
                  <a:schemeClr val="dk1"/>
                </a:solidFill>
                <a:latin typeface="Calibri"/>
                <a:ea typeface="Calibri"/>
                <a:cs typeface="Calibri"/>
                <a:sym typeface="Calibri"/>
              </a:rPr>
              <a:t>OLAW: </a:t>
            </a:r>
          </a:p>
          <a:p>
            <a:pPr marL="0" marR="0" lvl="0" indent="0" algn="l" rtl="0">
              <a:spcBef>
                <a:spcPts val="0"/>
              </a:spcBef>
              <a:buNone/>
            </a:pPr>
            <a:r>
              <a:rPr lang="en-US" sz="1200" b="0" i="0" u="none" strike="noStrike" cap="none" dirty="0">
                <a:solidFill>
                  <a:schemeClr val="dk1"/>
                </a:solidFill>
                <a:latin typeface="Calibri"/>
                <a:ea typeface="Calibri"/>
                <a:cs typeface="Calibri"/>
                <a:sym typeface="Calibri"/>
              </a:rPr>
              <a:t>https://grants.nih.gov/grants/olaw/olaw.htm</a:t>
            </a:r>
          </a:p>
          <a:p>
            <a:pPr marL="0" marR="0" lvl="0" indent="0" algn="l" rtl="0">
              <a:spcBef>
                <a:spcPts val="0"/>
              </a:spcBef>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None/>
            </a:pPr>
            <a:r>
              <a:rPr lang="en-US" sz="1200" b="0" i="0" u="none" strike="noStrike" cap="none" dirty="0">
                <a:solidFill>
                  <a:schemeClr val="dk1"/>
                </a:solidFill>
                <a:latin typeface="Calibri"/>
                <a:ea typeface="Calibri"/>
                <a:cs typeface="Calibri"/>
                <a:sym typeface="Calibri"/>
              </a:rPr>
              <a:t>USDA:</a:t>
            </a:r>
          </a:p>
          <a:p>
            <a:pPr marL="0" marR="0" lvl="0" indent="0" algn="l" rtl="0">
              <a:spcBef>
                <a:spcPts val="0"/>
              </a:spcBef>
              <a:buNone/>
            </a:pPr>
            <a:r>
              <a:rPr lang="en-US" sz="1200" b="0" i="0" u="none" strike="noStrike" cap="none" dirty="0">
                <a:solidFill>
                  <a:schemeClr val="dk1"/>
                </a:solidFill>
                <a:latin typeface="Calibri"/>
                <a:ea typeface="Calibri"/>
                <a:cs typeface="Calibri"/>
                <a:sym typeface="Calibri"/>
              </a:rPr>
              <a:t>https://www.nal.usda.gov/awic/animal-welfare-act</a:t>
            </a:r>
          </a:p>
          <a:p>
            <a:pPr marL="0" marR="0" lvl="0" indent="0" algn="l" rtl="0">
              <a:spcBef>
                <a:spcPts val="0"/>
              </a:spcBef>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None/>
            </a:pPr>
            <a:endParaRPr sz="1200" b="0" i="0" u="none" strike="noStrike" cap="none" dirty="0">
              <a:solidFill>
                <a:schemeClr val="dk1"/>
              </a:solidFill>
              <a:latin typeface="Calibri"/>
              <a:ea typeface="Calibri"/>
              <a:cs typeface="Calibri"/>
              <a:sym typeface="Calibri"/>
            </a:endParaRPr>
          </a:p>
        </p:txBody>
      </p:sp>
      <p:sp>
        <p:nvSpPr>
          <p:cNvPr id="113" name="Shape 113"/>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None/>
            </a:pPr>
            <a:fld id="{00000000-1234-1234-1234-123412341234}" type="slidenum">
              <a:rPr lang="en-US" sz="1200" b="0" i="0" u="none" strike="noStrike" cap="none">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00135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6" name="Shape 96"/>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None/>
            </a:pPr>
            <a:r>
              <a:rPr lang="en-US" sz="1200" b="0" i="0" u="none" strike="noStrike" cap="none" dirty="0">
                <a:solidFill>
                  <a:schemeClr val="dk1"/>
                </a:solidFill>
                <a:latin typeface="Calibri"/>
                <a:ea typeface="Calibri"/>
                <a:cs typeface="Calibri"/>
                <a:sym typeface="Calibri"/>
              </a:rPr>
              <a:t>Each research institution oversees individual laboratories</a:t>
            </a:r>
            <a:r>
              <a:rPr lang="en-US" sz="1200" b="0" i="0" u="none" strike="noStrike" cap="none" baseline="0" dirty="0">
                <a:solidFill>
                  <a:schemeClr val="dk1"/>
                </a:solidFill>
                <a:latin typeface="Calibri"/>
                <a:ea typeface="Calibri"/>
                <a:cs typeface="Calibri"/>
                <a:sym typeface="Calibri"/>
              </a:rPr>
              <a:t>’ practices through an IACUC. The IACUC requires researchers to justify their work with animals and their use of the 3 </a:t>
            </a:r>
            <a:r>
              <a:rPr lang="en-US" sz="1200" b="0" i="0" u="none" strike="noStrike" cap="none" baseline="0" dirty="0" err="1">
                <a:solidFill>
                  <a:schemeClr val="dk1"/>
                </a:solidFill>
                <a:latin typeface="Calibri"/>
                <a:ea typeface="Calibri"/>
                <a:cs typeface="Calibri"/>
                <a:sym typeface="Calibri"/>
              </a:rPr>
              <a:t>Rs</a:t>
            </a:r>
            <a:r>
              <a:rPr lang="en-US" sz="1200" b="0" i="0" u="none" strike="noStrike" cap="none" baseline="0" dirty="0">
                <a:solidFill>
                  <a:schemeClr val="dk1"/>
                </a:solidFill>
                <a:latin typeface="Calibri"/>
                <a:ea typeface="Calibri"/>
                <a:cs typeface="Calibri"/>
                <a:sym typeface="Calibri"/>
              </a:rPr>
              <a:t>.</a:t>
            </a:r>
          </a:p>
          <a:p>
            <a:pPr marL="0" marR="0" lvl="0" indent="0" algn="l" rtl="0">
              <a:spcBef>
                <a:spcPts val="0"/>
              </a:spcBef>
              <a:buNone/>
            </a:pP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None/>
            </a:pPr>
            <a:r>
              <a:rPr lang="en-US" sz="1200" b="0" i="0" u="none" strike="noStrike" cap="none" dirty="0">
                <a:solidFill>
                  <a:schemeClr val="dk1"/>
                </a:solidFill>
                <a:latin typeface="Calibri"/>
                <a:ea typeface="Calibri"/>
                <a:cs typeface="Calibri"/>
                <a:sym typeface="Calibri"/>
              </a:rPr>
              <a:t>Above source: https://www.darwinproject.ac.uk/commentary/life-sciences/darwin-and-vivisection</a:t>
            </a:r>
          </a:p>
          <a:p>
            <a:pPr marL="0" marR="0" lvl="0" indent="0" algn="l" rtl="0">
              <a:spcBef>
                <a:spcPts val="0"/>
              </a:spcBef>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None/>
            </a:pPr>
            <a:r>
              <a:rPr lang="en-US" sz="1200" b="0" i="0" u="none" strike="noStrike" cap="none" dirty="0">
                <a:solidFill>
                  <a:schemeClr val="dk1"/>
                </a:solidFill>
                <a:latin typeface="Calibri"/>
                <a:ea typeface="Calibri"/>
                <a:cs typeface="Calibri"/>
                <a:sym typeface="Calibri"/>
              </a:rPr>
              <a:t>Below source: http://www.nabr.org/animal-welfare-2/animal-welfare-in-practice/functions-of-the-iacuc/</a:t>
            </a:r>
          </a:p>
          <a:p>
            <a:pPr marL="0" marR="0" lvl="0" indent="0" algn="l" rtl="0">
              <a:spcBef>
                <a:spcPts val="0"/>
              </a:spcBef>
              <a:buNone/>
            </a:pPr>
            <a:endParaRPr lang="en-US" sz="1200" b="0" i="0" u="none" strike="noStrike" cap="none"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sz="1200" b="0" i="0" u="none" strike="noStrike" kern="1200" cap="none" dirty="0">
                <a:solidFill>
                  <a:schemeClr val="tx1"/>
                </a:solidFill>
                <a:effectLst/>
                <a:latin typeface="Calibri"/>
                <a:ea typeface="Calibri"/>
                <a:cs typeface="Calibri"/>
                <a:sym typeface="Calibri"/>
                <a:hlinkClick r:id="rId3">
                  <a:extLst>
                    <a:ext uri="{A12FA001-AC4F-418D-AE19-62706E023703}">
                      <ahyp:hlinkClr xmlns:ahyp="http://schemas.microsoft.com/office/drawing/2018/hyperlinkcolor" val="tx"/>
                    </a:ext>
                  </a:extLst>
                </a:hlinkClick>
              </a:rPr>
              <a:t>https://speakingofresearch.com/facts/research-regulation/</a:t>
            </a:r>
            <a:r>
              <a:rPr lang="en-US" sz="1200" b="0" i="0" u="none" strike="noStrike" kern="1200" cap="none" dirty="0">
                <a:solidFill>
                  <a:schemeClr val="tx1"/>
                </a:solidFill>
                <a:effectLst/>
                <a:latin typeface="Calibri"/>
                <a:ea typeface="Calibri"/>
                <a:cs typeface="Calibri"/>
                <a:sym typeface="Calibri"/>
              </a:rPr>
              <a:t> </a:t>
            </a:r>
          </a:p>
          <a:p>
            <a:pPr marL="0" marR="0" lvl="0" indent="0" algn="l" rtl="0">
              <a:spcBef>
                <a:spcPts val="0"/>
              </a:spcBef>
              <a:buNone/>
            </a:pPr>
            <a:endParaRPr lang="en-US" sz="1200" b="0" i="0" u="none" strike="noStrike" cap="none" dirty="0">
              <a:solidFill>
                <a:schemeClr val="dk1"/>
              </a:solidFill>
              <a:latin typeface="Calibri"/>
              <a:ea typeface="Calibri"/>
              <a:cs typeface="Calibri"/>
              <a:sym typeface="Calibri"/>
            </a:endParaRPr>
          </a:p>
        </p:txBody>
      </p:sp>
      <p:sp>
        <p:nvSpPr>
          <p:cNvPr id="97" name="Shape 97"/>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None/>
            </a:pPr>
            <a:fld id="{00000000-1234-1234-1234-123412341234}" type="slidenum">
              <a:rPr lang="en-US" sz="1200" b="0" i="0" u="none" strike="noStrike" cap="none">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486407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a:t>
            </a:r>
            <a:r>
              <a:rPr lang="en-US" baseline="0" dirty="0"/>
              <a:t> utilize these resources for additional information.</a:t>
            </a:r>
          </a:p>
        </p:txBody>
      </p:sp>
      <p:sp>
        <p:nvSpPr>
          <p:cNvPr id="4" name="Slide Number Placeholder 3"/>
          <p:cNvSpPr>
            <a:spLocks noGrp="1"/>
          </p:cNvSpPr>
          <p:nvPr>
            <p:ph type="sldNum" idx="10"/>
          </p:nvPr>
        </p:nvSpPr>
        <p:spPr/>
        <p:txBody>
          <a:bodyPr/>
          <a:lstStyle/>
          <a:p>
            <a:pPr marL="0" marR="0" lvl="0" indent="0" algn="r" rtl="0">
              <a:spcBef>
                <a:spcPts val="0"/>
              </a:spcBef>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04111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dirty="0"/>
              <a:t>Survey given</a:t>
            </a:r>
            <a:r>
              <a:rPr lang="en-US" baseline="0" dirty="0"/>
              <a:t> to Harvard Medical School, Division of Medical Sciences graduate students enrolled in the Conduct of Science Course in October of 2013. Total of 56 respondents.</a:t>
            </a:r>
            <a:endParaRPr lang="en-US" dirty="0"/>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790797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dirty="0"/>
              <a:t>Survey given</a:t>
            </a:r>
            <a:r>
              <a:rPr lang="en-US" baseline="0" dirty="0"/>
              <a:t> to Harvard Medical School, Division of Medical Sciences graduate students enrolled in the Conduct of Science Course in October of 2013. </a:t>
            </a:r>
            <a:r>
              <a:rPr lang="en-US" baseline="0"/>
              <a:t>Total of 56 respondents.</a:t>
            </a:r>
            <a:endParaRPr lang="en-US"/>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044161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762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200" b="1" i="0" u="none" strike="noStrike" cap="none" dirty="0">
                <a:solidFill>
                  <a:schemeClr val="dk1"/>
                </a:solidFill>
                <a:latin typeface="Calibri"/>
                <a:ea typeface="Calibri"/>
                <a:cs typeface="Calibri"/>
                <a:sym typeface="Calibri"/>
              </a:rPr>
              <a:t>Introduce</a:t>
            </a:r>
            <a:r>
              <a:rPr lang="en-US" sz="1200" b="1" i="0" u="none" strike="noStrike" cap="none" baseline="0" dirty="0">
                <a:solidFill>
                  <a:schemeClr val="dk1"/>
                </a:solidFill>
                <a:latin typeface="Calibri"/>
                <a:ea typeface="Calibri"/>
                <a:cs typeface="Calibri"/>
                <a:sym typeface="Calibri"/>
              </a:rPr>
              <a:t> importance of animal research for medical progress</a:t>
            </a:r>
            <a:endParaRPr lang="en-US" sz="1200" b="1" i="0" u="none" strike="noStrike" cap="none" dirty="0">
              <a:solidFill>
                <a:schemeClr val="dk1"/>
              </a:solidFill>
              <a:latin typeface="Calibri"/>
              <a:ea typeface="Calibri"/>
              <a:cs typeface="Calibri"/>
              <a:sym typeface="Calibri"/>
            </a:endParaRPr>
          </a:p>
          <a:p>
            <a:pPr marL="0" marR="0" lvl="0" indent="-76200" algn="l" rtl="0">
              <a:lnSpc>
                <a:spcPct val="100000"/>
              </a:lnSpc>
              <a:spcBef>
                <a:spcPts val="0"/>
              </a:spcBef>
              <a:spcAft>
                <a:spcPts val="0"/>
              </a:spcAft>
              <a:buClr>
                <a:schemeClr val="dk1"/>
              </a:buClr>
              <a:buSzPts val="1200"/>
              <a:buFont typeface="Calibri"/>
              <a:buNone/>
            </a:pPr>
            <a:endParaRPr lang="en-US" sz="1200" b="0" i="0" u="none" strike="noStrike" cap="none" dirty="0">
              <a:solidFill>
                <a:schemeClr val="dk1"/>
              </a:solidFill>
              <a:latin typeface="Calibri"/>
              <a:ea typeface="Calibri"/>
              <a:cs typeface="Calibri"/>
              <a:sym typeface="Calibri"/>
            </a:endParaRPr>
          </a:p>
          <a:p>
            <a:pPr marL="0" marR="0" lvl="0" indent="-762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Nobel prize percentage</a:t>
            </a:r>
            <a:r>
              <a:rPr lang="en-US" baseline="0" dirty="0"/>
              <a:t> source: https://speakingofresearch.files.wordpress.com/2008/03/medical-advances-and-animal-research1.pdf</a:t>
            </a:r>
            <a:endParaRPr lang="en-US" dirty="0"/>
          </a:p>
          <a:p>
            <a:pPr marL="0" marR="0" lvl="0" indent="-76200" algn="l" rtl="0">
              <a:lnSpc>
                <a:spcPct val="100000"/>
              </a:lnSpc>
              <a:spcBef>
                <a:spcPts val="0"/>
              </a:spcBef>
              <a:spcAft>
                <a:spcPts val="0"/>
              </a:spcAft>
              <a:buClr>
                <a:schemeClr val="dk1"/>
              </a:buClr>
              <a:buSzPts val="1200"/>
              <a:buFont typeface="Calibri"/>
              <a:buNone/>
            </a:pPr>
            <a:endParaRPr lang="en-US" sz="1200" b="0" i="0" u="none" strike="noStrike" cap="none" dirty="0">
              <a:solidFill>
                <a:schemeClr val="dk1"/>
              </a:solidFill>
              <a:latin typeface="Calibri"/>
              <a:ea typeface="Calibri"/>
              <a:cs typeface="Calibri"/>
              <a:sym typeface="Calibri"/>
            </a:endParaRPr>
          </a:p>
          <a:p>
            <a:pPr marL="0" marR="0" lvl="0" indent="-76200" algn="l" rtl="0">
              <a:lnSpc>
                <a:spcPct val="100000"/>
              </a:lnSpc>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Quote source: </a:t>
            </a:r>
            <a:r>
              <a:rPr lang="en-US" sz="1200" b="1" i="0" u="none" strike="noStrike" cap="none" dirty="0">
                <a:solidFill>
                  <a:schemeClr val="dk1"/>
                </a:solidFill>
                <a:latin typeface="Calibri"/>
                <a:ea typeface="Calibri"/>
                <a:cs typeface="Calibri"/>
                <a:sym typeface="Calibri"/>
              </a:rPr>
              <a:t>Darwin CR. </a:t>
            </a:r>
            <a:r>
              <a:rPr lang="en-US" sz="1200" b="0" i="0" u="none" strike="noStrike" cap="none" dirty="0">
                <a:solidFill>
                  <a:schemeClr val="dk1"/>
                </a:solidFill>
                <a:latin typeface="Calibri"/>
                <a:ea typeface="Calibri"/>
                <a:cs typeface="Calibri"/>
                <a:sym typeface="Calibri"/>
              </a:rPr>
              <a:t>Mr. Darwin on vivisection. The Times of London 1881;10. as quoted in: </a:t>
            </a:r>
            <a:r>
              <a:rPr lang="en-US" sz="1200" b="0" i="0" u="none" strike="noStrike" cap="none" dirty="0" err="1">
                <a:solidFill>
                  <a:schemeClr val="dk1"/>
                </a:solidFill>
                <a:latin typeface="Calibri"/>
                <a:ea typeface="Calibri"/>
                <a:cs typeface="Calibri"/>
                <a:sym typeface="Calibri"/>
              </a:rPr>
              <a:t>Ringach</a:t>
            </a:r>
            <a:r>
              <a:rPr lang="en-US" sz="1200" b="0" i="0" u="none" strike="noStrike" cap="none" dirty="0">
                <a:solidFill>
                  <a:schemeClr val="dk1"/>
                </a:solidFill>
                <a:latin typeface="Calibri"/>
                <a:ea typeface="Calibri"/>
                <a:cs typeface="Calibri"/>
                <a:sym typeface="Calibri"/>
              </a:rPr>
              <a:t> DL. The use of nonhuman animals in biomedical research. Am J Med Sci. 2011 Oct;342(4):305-13. </a:t>
            </a:r>
            <a:r>
              <a:rPr lang="en-US" sz="1200" b="0" i="0" u="none" strike="noStrike" cap="none" dirty="0" err="1">
                <a:solidFill>
                  <a:schemeClr val="dk1"/>
                </a:solidFill>
                <a:latin typeface="Calibri"/>
                <a:ea typeface="Calibri"/>
                <a:cs typeface="Calibri"/>
                <a:sym typeface="Calibri"/>
              </a:rPr>
              <a:t>doi</a:t>
            </a:r>
            <a:r>
              <a:rPr lang="en-US" sz="1200" b="0" i="0" u="none" strike="noStrike" cap="none" dirty="0">
                <a:solidFill>
                  <a:schemeClr val="dk1"/>
                </a:solidFill>
                <a:latin typeface="Calibri"/>
                <a:ea typeface="Calibri"/>
                <a:cs typeface="Calibri"/>
                <a:sym typeface="Calibri"/>
              </a:rPr>
              <a:t>: 10.1097/MAJ.0b013e31822a6c35. PubMed PMID: 21817874.</a:t>
            </a:r>
          </a:p>
          <a:p>
            <a:pPr marL="0" marR="0" lvl="0" indent="-76200" algn="l" rtl="0">
              <a:lnSpc>
                <a:spcPct val="100000"/>
              </a:lnSpc>
              <a:spcBef>
                <a:spcPts val="0"/>
              </a:spcBef>
              <a:spcAft>
                <a:spcPts val="0"/>
              </a:spcAft>
              <a:buClr>
                <a:schemeClr val="dk1"/>
              </a:buClr>
              <a:buSzPts val="1200"/>
              <a:buFont typeface="Calibri"/>
              <a:buNone/>
            </a:pPr>
            <a:endParaRPr lang="en-US" sz="1200" b="1" i="0" u="none" strike="noStrike" cap="none" dirty="0">
              <a:solidFill>
                <a:schemeClr val="dk1"/>
              </a:solidFill>
              <a:latin typeface="Calibri"/>
              <a:ea typeface="Calibri"/>
              <a:cs typeface="Calibri"/>
              <a:sym typeface="Calibri"/>
            </a:endParaRPr>
          </a:p>
          <a:p>
            <a:pPr marL="0" marR="0" lvl="0" indent="-76200" algn="l" rtl="0">
              <a:lnSpc>
                <a:spcPct val="100000"/>
              </a:lnSpc>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For</a:t>
            </a:r>
            <a:r>
              <a:rPr lang="en-US" sz="1200" b="0" i="0" u="none" strike="noStrike" cap="none" baseline="0" dirty="0">
                <a:solidFill>
                  <a:schemeClr val="dk1"/>
                </a:solidFill>
                <a:latin typeface="Calibri"/>
                <a:ea typeface="Calibri"/>
                <a:cs typeface="Calibri"/>
                <a:sym typeface="Calibri"/>
              </a:rPr>
              <a:t> example, u</a:t>
            </a:r>
            <a:r>
              <a:rPr lang="en-US" sz="1200" b="0" i="0" u="none" strike="noStrike" cap="none" dirty="0">
                <a:solidFill>
                  <a:schemeClr val="dk1"/>
                </a:solidFill>
                <a:latin typeface="Calibri"/>
                <a:ea typeface="Calibri"/>
                <a:cs typeface="Calibri"/>
                <a:sym typeface="Calibri"/>
              </a:rPr>
              <a:t>tilizing genetic likeness of animals for scientific progress.</a:t>
            </a:r>
          </a:p>
          <a:p>
            <a:pPr marL="0" marR="0" lvl="0" indent="-76200" algn="l" rtl="0">
              <a:lnSpc>
                <a:spcPct val="100000"/>
              </a:lnSpc>
              <a:spcBef>
                <a:spcPts val="0"/>
              </a:spcBef>
              <a:spcAft>
                <a:spcPts val="0"/>
              </a:spcAft>
              <a:buClr>
                <a:schemeClr val="dk1"/>
              </a:buClr>
              <a:buSzPts val="1200"/>
              <a:buFont typeface="Calibri"/>
              <a:buNone/>
            </a:pPr>
            <a:endParaRPr lang="en-US" sz="1200" b="0" i="0" u="none" strike="noStrike" cap="none" dirty="0">
              <a:solidFill>
                <a:schemeClr val="dk1"/>
              </a:solidFill>
              <a:latin typeface="Calibri"/>
              <a:ea typeface="Calibri"/>
              <a:cs typeface="Calibri"/>
              <a:sym typeface="Calibri"/>
            </a:endParaRPr>
          </a:p>
          <a:p>
            <a:pPr marL="0" marR="0" lvl="0" indent="-76200" algn="l" rtl="0">
              <a:lnSpc>
                <a:spcPct val="100000"/>
              </a:lnSpc>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Transgenic animals are useful models to:</a:t>
            </a:r>
          </a:p>
          <a:p>
            <a:pPr marL="95250" marR="0" lvl="0" indent="-171450" algn="l" rtl="0">
              <a:lnSpc>
                <a:spcPct val="100000"/>
              </a:lnSpc>
              <a:spcBef>
                <a:spcPts val="0"/>
              </a:spcBef>
              <a:spcAft>
                <a:spcPts val="0"/>
              </a:spcAft>
              <a:buClr>
                <a:schemeClr val="dk1"/>
              </a:buClr>
              <a:buSzPts val="1200"/>
              <a:buFontTx/>
              <a:buChar char="-"/>
            </a:pPr>
            <a:r>
              <a:rPr lang="en-US" sz="1200" b="0" i="0" u="none" strike="noStrike" cap="none" dirty="0">
                <a:solidFill>
                  <a:schemeClr val="dk1"/>
                </a:solidFill>
                <a:latin typeface="Calibri"/>
                <a:ea typeface="Calibri"/>
                <a:cs typeface="Calibri"/>
                <a:sym typeface="Calibri"/>
              </a:rPr>
              <a:t>Study disease development </a:t>
            </a:r>
          </a:p>
          <a:p>
            <a:pPr marL="95250" marR="0" lvl="0" indent="-171450" algn="l" rtl="0">
              <a:lnSpc>
                <a:spcPct val="100000"/>
              </a:lnSpc>
              <a:spcBef>
                <a:spcPts val="0"/>
              </a:spcBef>
              <a:spcAft>
                <a:spcPts val="0"/>
              </a:spcAft>
              <a:buClr>
                <a:schemeClr val="dk1"/>
              </a:buClr>
              <a:buSzPts val="1200"/>
              <a:buFontTx/>
              <a:buChar char="-"/>
            </a:pPr>
            <a:r>
              <a:rPr lang="en-US" sz="1200" b="0" i="0" u="none" strike="noStrike" cap="none" dirty="0">
                <a:solidFill>
                  <a:schemeClr val="dk1"/>
                </a:solidFill>
                <a:latin typeface="Calibri"/>
                <a:ea typeface="Calibri"/>
                <a:cs typeface="Calibri"/>
                <a:sym typeface="Calibri"/>
              </a:rPr>
              <a:t>Evaluate medicines and gene therapies</a:t>
            </a:r>
          </a:p>
          <a:p>
            <a:pPr marL="95250" marR="0" lvl="0" indent="-171450" algn="l" rtl="0">
              <a:lnSpc>
                <a:spcPct val="100000"/>
              </a:lnSpc>
              <a:spcBef>
                <a:spcPts val="0"/>
              </a:spcBef>
              <a:spcAft>
                <a:spcPts val="0"/>
              </a:spcAft>
              <a:buClr>
                <a:schemeClr val="dk1"/>
              </a:buClr>
              <a:buSzPts val="1200"/>
              <a:buFontTx/>
              <a:buChar char="-"/>
            </a:pPr>
            <a:r>
              <a:rPr lang="en-US" sz="1200" b="0" i="0" u="none" strike="noStrike" cap="none" dirty="0">
                <a:solidFill>
                  <a:schemeClr val="dk1"/>
                </a:solidFill>
                <a:latin typeface="Calibri"/>
                <a:ea typeface="Calibri"/>
                <a:cs typeface="Calibri"/>
                <a:sym typeface="Calibri"/>
              </a:rPr>
              <a:t>Produce and test the purity </a:t>
            </a:r>
            <a:r>
              <a:rPr lang="en-US" sz="1200" b="0" i="0" u="none" strike="noStrike" cap="none">
                <a:solidFill>
                  <a:schemeClr val="dk1"/>
                </a:solidFill>
                <a:latin typeface="Calibri"/>
                <a:ea typeface="Calibri"/>
                <a:cs typeface="Calibri"/>
                <a:sym typeface="Calibri"/>
              </a:rPr>
              <a:t>of human therapeutic </a:t>
            </a:r>
            <a:r>
              <a:rPr lang="en-US" sz="1200" b="0" i="0" u="none" strike="noStrike" cap="none" dirty="0">
                <a:solidFill>
                  <a:schemeClr val="dk1"/>
                </a:solidFill>
                <a:latin typeface="Calibri"/>
                <a:ea typeface="Calibri"/>
                <a:cs typeface="Calibri"/>
                <a:sym typeface="Calibri"/>
              </a:rPr>
              <a:t>proteins</a:t>
            </a:r>
          </a:p>
          <a:p>
            <a:pPr marL="0" marR="0" lvl="0" indent="0" algn="l" rtl="0">
              <a:spcBef>
                <a:spcPts val="0"/>
              </a:spcBef>
              <a:buNone/>
            </a:pPr>
            <a:endParaRPr lang="en-US" sz="1200" b="0" i="0" u="none" strike="noStrike" cap="none" dirty="0">
              <a:solidFill>
                <a:schemeClr val="dk1"/>
              </a:solidFill>
              <a:latin typeface="Calibri"/>
              <a:ea typeface="Calibri"/>
              <a:cs typeface="Calibri"/>
              <a:sym typeface="Calibri"/>
            </a:endParaRPr>
          </a:p>
        </p:txBody>
      </p:sp>
      <p:sp>
        <p:nvSpPr>
          <p:cNvPr id="4" name="Slide Number Placeholder 3"/>
          <p:cNvSpPr>
            <a:spLocks noGrp="1"/>
          </p:cNvSpPr>
          <p:nvPr>
            <p:ph type="sldNum" idx="10"/>
          </p:nvPr>
        </p:nvSpPr>
        <p:spPr/>
        <p:txBody>
          <a:bodyPr/>
          <a:lstStyle/>
          <a:p>
            <a:pPr marL="0" marR="0" lvl="0" indent="0" algn="r" rtl="0">
              <a:spcBef>
                <a:spcPts val="0"/>
              </a:spcBef>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903067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buNone/>
            </a:pPr>
            <a:r>
              <a:rPr lang="en-US" sz="1200" b="0" i="0" u="none" strike="noStrike" cap="none" dirty="0">
                <a:solidFill>
                  <a:schemeClr val="dk1"/>
                </a:solidFill>
                <a:latin typeface="Calibri"/>
                <a:ea typeface="Calibri"/>
                <a:cs typeface="Calibri"/>
                <a:sym typeface="Calibri"/>
              </a:rPr>
              <a:t>Without animal research,</a:t>
            </a:r>
            <a:r>
              <a:rPr lang="en-US" sz="1200" b="0" i="0" u="none" strike="noStrike" cap="none" baseline="0" dirty="0">
                <a:solidFill>
                  <a:schemeClr val="dk1"/>
                </a:solidFill>
                <a:latin typeface="Calibri"/>
                <a:ea typeface="Calibri"/>
                <a:cs typeface="Calibri"/>
                <a:sym typeface="Calibri"/>
              </a:rPr>
              <a:t> who would lose? Introduce listed beneficiaries: medical advances through animal research help humans, the health of our pets, and provide an understanding of our environment and the interconnectedness / biodiversity of life </a:t>
            </a: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None/>
            </a:pPr>
            <a:r>
              <a:rPr lang="en-US" sz="1200" b="0" i="0" u="none" strike="noStrike" cap="none" dirty="0">
                <a:solidFill>
                  <a:schemeClr val="dk1"/>
                </a:solidFill>
                <a:latin typeface="Calibri"/>
                <a:ea typeface="Calibri"/>
                <a:cs typeface="Calibri"/>
                <a:sym typeface="Calibri"/>
              </a:rPr>
              <a:t>Pets suffer from many of the same diseases as humans and, thus, benefit from many of the same treatments developed via animal research (e.g., similarities between feline immunodeficiency virus and HIV). Pets’ food, medicines, and vaccinations were developed using animal research. For example, many puppies died within months of contracting canine parvovirus until the vaccine was developed via animal research in the early 1980s. </a:t>
            </a:r>
          </a:p>
          <a:p>
            <a:pPr marL="0" marR="0" lvl="0" indent="0" algn="l" rtl="0">
              <a:spcBef>
                <a:spcPts val="0"/>
              </a:spcBef>
              <a:buNone/>
            </a:pPr>
            <a:endParaRPr lang="en-US" sz="1200" b="0" i="0" u="none" strike="noStrike" cap="none" dirty="0">
              <a:solidFill>
                <a:schemeClr val="dk1"/>
              </a:solidFill>
              <a:latin typeface="Calibri"/>
              <a:ea typeface="Calibri"/>
              <a:cs typeface="Calibri"/>
              <a:sym typeface="Calibri"/>
            </a:endParaRP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535282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4" name="Shape 124"/>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sz="1200" b="0" i="0" u="none" strike="noStrike" cap="none" dirty="0">
                <a:solidFill>
                  <a:schemeClr val="dk1"/>
                </a:solidFill>
                <a:latin typeface="Calibri"/>
                <a:ea typeface="Calibri"/>
                <a:cs typeface="Calibri"/>
                <a:sym typeface="Calibri"/>
              </a:rPr>
              <a:t>Virtually</a:t>
            </a:r>
            <a:r>
              <a:rPr lang="en-US" sz="1200" b="0" i="0" u="none" strike="noStrike" cap="none" baseline="0" dirty="0">
                <a:solidFill>
                  <a:schemeClr val="dk1"/>
                </a:solidFill>
                <a:latin typeface="Calibri"/>
                <a:ea typeface="Calibri"/>
                <a:cs typeface="Calibri"/>
                <a:sym typeface="Calibri"/>
              </a:rPr>
              <a:t> all medical advances utilized animal research models at some point in the R &amp; D process</a:t>
            </a:r>
          </a:p>
          <a:p>
            <a:pPr marL="0" marR="0" lvl="0" indent="0" algn="l" defTabSz="914400" rtl="0" eaLnBrk="1" fontAlgn="auto" latinLnBrk="0" hangingPunct="1">
              <a:lnSpc>
                <a:spcPct val="100000"/>
              </a:lnSpc>
              <a:spcBef>
                <a:spcPts val="0"/>
              </a:spcBef>
              <a:spcAft>
                <a:spcPts val="0"/>
              </a:spcAft>
              <a:buClrTx/>
              <a:buSzPts val="1400"/>
              <a:buFontTx/>
              <a:buNone/>
              <a:tabLst/>
              <a:defRPr/>
            </a:pPr>
            <a:endParaRPr lang="en-US" sz="1200" b="0" i="0" u="none" strike="noStrike" cap="none"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sz="1200" b="0" i="0" u="none" strike="noStrike" cap="none" dirty="0">
                <a:solidFill>
                  <a:schemeClr val="dk1"/>
                </a:solidFill>
                <a:latin typeface="Calibri"/>
                <a:ea typeface="Calibri"/>
                <a:cs typeface="Calibri"/>
                <a:sym typeface="Calibri"/>
              </a:rPr>
              <a:t>Model system used for discovery is listed alongside medical advance  </a:t>
            </a:r>
          </a:p>
          <a:p>
            <a:pPr marL="0" marR="0" lvl="0" indent="0" algn="l" rtl="0">
              <a:spcBef>
                <a:spcPts val="0"/>
              </a:spcBef>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None/>
            </a:pPr>
            <a:r>
              <a:rPr lang="en-US" sz="1200" b="0" i="0" u="none" strike="noStrike" cap="none" dirty="0">
                <a:solidFill>
                  <a:schemeClr val="dk1"/>
                </a:solidFill>
                <a:latin typeface="Calibri"/>
                <a:ea typeface="Calibri"/>
                <a:cs typeface="Calibri"/>
                <a:sym typeface="Calibri"/>
              </a:rPr>
              <a:t>Source: https://speakingofresearch.files.wordpress.com/2008/03/medical-advances-and-animal-research1.pdf</a:t>
            </a:r>
          </a:p>
          <a:p>
            <a:pPr marL="0" marR="0" lvl="0" indent="0" algn="l" rtl="0">
              <a:spcBef>
                <a:spcPts val="0"/>
              </a:spcBef>
              <a:buNone/>
            </a:pPr>
            <a:endParaRPr lang="en-US" sz="1200" b="0" i="0" u="none" strike="noStrike" cap="none"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sz="1200" b="0" i="0" u="none" strike="noStrike" kern="1200" cap="none" dirty="0">
                <a:solidFill>
                  <a:schemeClr val="tx1"/>
                </a:solidFill>
                <a:effectLst/>
                <a:latin typeface="Calibri"/>
                <a:ea typeface="Calibri"/>
                <a:cs typeface="Calibri"/>
                <a:sym typeface="Calibri"/>
                <a:hlinkClick r:id="rId3">
                  <a:extLst>
                    <a:ext uri="{A12FA001-AC4F-418D-AE19-62706E023703}">
                      <ahyp:hlinkClr xmlns:ahyp="http://schemas.microsoft.com/office/drawing/2018/hyperlinkcolor" val="tx"/>
                    </a:ext>
                  </a:extLst>
                </a:hlinkClick>
              </a:rPr>
              <a:t>https://speakingofresearch.com/facts/medical-benefits/</a:t>
            </a:r>
            <a:endParaRPr lang="en-US" sz="1200" b="0" i="0" u="none" strike="noStrike" kern="1200" cap="none" dirty="0">
              <a:solidFill>
                <a:schemeClr val="tx1"/>
              </a:solidFill>
              <a:effectLst/>
              <a:latin typeface="Calibri"/>
              <a:ea typeface="Calibri"/>
              <a:cs typeface="Calibri"/>
              <a:sym typeface="Calibri"/>
            </a:endParaRPr>
          </a:p>
          <a:p>
            <a:pPr marL="0" marR="0" lvl="0" indent="0" algn="l" rtl="0">
              <a:spcBef>
                <a:spcPts val="0"/>
              </a:spcBef>
              <a:buNone/>
            </a:pPr>
            <a:endParaRPr sz="1200" b="0" i="0" u="none" strike="noStrike" cap="none" dirty="0">
              <a:solidFill>
                <a:schemeClr val="dk1"/>
              </a:solidFill>
              <a:latin typeface="Calibri"/>
              <a:ea typeface="Calibri"/>
              <a:cs typeface="Calibri"/>
              <a:sym typeface="Calibri"/>
            </a:endParaRPr>
          </a:p>
        </p:txBody>
      </p:sp>
      <p:sp>
        <p:nvSpPr>
          <p:cNvPr id="125" name="Shape 125"/>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None/>
            </a:pPr>
            <a:fld id="{00000000-1234-1234-1234-123412341234}" type="slidenum">
              <a:rPr lang="en-US" sz="1200" b="0" i="0" u="none" strike="noStrike" cap="none">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629256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4" name="Shape 124"/>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None/>
            </a:pPr>
            <a:r>
              <a:rPr lang="en-US" sz="1200" b="0" i="0" u="none" strike="noStrike" cap="none" dirty="0">
                <a:solidFill>
                  <a:schemeClr val="dk1"/>
                </a:solidFill>
                <a:latin typeface="Calibri"/>
                <a:ea typeface="Calibri"/>
                <a:cs typeface="Calibri"/>
                <a:sym typeface="Calibri"/>
              </a:rPr>
              <a:t>BMI</a:t>
            </a:r>
            <a:r>
              <a:rPr lang="en-US" sz="1200" b="0" i="0" u="none" strike="noStrike" cap="none" baseline="0" dirty="0">
                <a:solidFill>
                  <a:schemeClr val="dk1"/>
                </a:solidFill>
                <a:latin typeface="Calibri"/>
                <a:ea typeface="Calibri"/>
                <a:cs typeface="Calibri"/>
                <a:sym typeface="Calibri"/>
              </a:rPr>
              <a:t> involves a direct connection between the brain areas associated with movement and a wired device like a prosthetic. Neuronal activity is recorded and processed through a computer to power the robotic arm. Feedback from sensors on the arm is converted to micro stimulation of sensory brain areas. BMI aims to generate a prosthetic that feels and acts like a human limb. BMIs may be used as therapy for restoring motor control in disabled individuals. More information can be found at http://www.brainfacts.org/in-the-lab/animals-in-research/2016/animal-research-success-stories-brain-machine-interface-090616</a:t>
            </a:r>
          </a:p>
          <a:p>
            <a:pPr marL="0" marR="0" lvl="0" indent="0" algn="l" rtl="0">
              <a:spcBef>
                <a:spcPts val="0"/>
              </a:spcBef>
              <a:buNone/>
            </a:pP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0"/>
              </a:spcBef>
              <a:buNone/>
            </a:pPr>
            <a:r>
              <a:rPr lang="en-US" sz="1200" b="0" i="0" u="none" strike="noStrike" cap="none" dirty="0">
                <a:solidFill>
                  <a:schemeClr val="dk1"/>
                </a:solidFill>
                <a:latin typeface="Calibri"/>
                <a:ea typeface="Calibri"/>
                <a:cs typeface="Calibri"/>
                <a:sym typeface="Calibri"/>
              </a:rPr>
              <a:t>Images from</a:t>
            </a:r>
            <a:r>
              <a:rPr lang="en-US" sz="1200" b="0" i="0" u="none" strike="noStrike" cap="none" baseline="0" dirty="0">
                <a:solidFill>
                  <a:schemeClr val="dk1"/>
                </a:solidFill>
                <a:latin typeface="Calibri"/>
                <a:ea typeface="Calibri"/>
                <a:cs typeface="Calibri"/>
                <a:sym typeface="Calibri"/>
              </a:rPr>
              <a:t>: </a:t>
            </a:r>
            <a:r>
              <a:rPr lang="en-US" sz="1200" b="0" i="0" u="none" strike="noStrike" cap="none" dirty="0">
                <a:solidFill>
                  <a:schemeClr val="dk1"/>
                </a:solidFill>
                <a:latin typeface="Calibri"/>
                <a:ea typeface="Calibri"/>
                <a:cs typeface="Calibri"/>
                <a:sym typeface="Calibri"/>
              </a:rPr>
              <a:t>http://www.afanporsaber.es/files/homepage/group/loveLAB/love/classes/design/readings/bmi2.pdf</a:t>
            </a:r>
          </a:p>
        </p:txBody>
      </p:sp>
      <p:sp>
        <p:nvSpPr>
          <p:cNvPr id="125" name="Shape 125"/>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None/>
            </a:pPr>
            <a:fld id="{00000000-1234-1234-1234-123412341234}" type="slidenum">
              <a:rPr lang="en-US" sz="1200" b="0" i="0" u="none" strike="noStrike" cap="none">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89584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4" name="Shape 124"/>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r>
              <a:rPr lang="en-US" sz="1200" b="0" i="0" u="none" strike="noStrike" kern="1200" cap="none" dirty="0">
                <a:solidFill>
                  <a:schemeClr val="dk1"/>
                </a:solidFill>
                <a:effectLst/>
                <a:latin typeface="Calibri"/>
                <a:ea typeface="Calibri"/>
                <a:cs typeface="Calibri"/>
                <a:sym typeface="Calibri"/>
              </a:rPr>
              <a:t>Researchers are working with macaque monkeys to understand the impact</a:t>
            </a:r>
          </a:p>
          <a:p>
            <a:r>
              <a:rPr lang="en-US" sz="1200" b="0" i="0" u="none" strike="noStrike" kern="1200" cap="none" dirty="0">
                <a:solidFill>
                  <a:schemeClr val="dk1"/>
                </a:solidFill>
                <a:effectLst/>
                <a:latin typeface="Calibri"/>
                <a:ea typeface="Calibri"/>
                <a:cs typeface="Calibri"/>
                <a:sym typeface="Calibri"/>
              </a:rPr>
              <a:t>of </a:t>
            </a:r>
            <a:r>
              <a:rPr lang="en-US" sz="1200" b="0" i="0" u="none" strike="noStrike" kern="1200" cap="none" dirty="0" err="1">
                <a:solidFill>
                  <a:schemeClr val="dk1"/>
                </a:solidFill>
                <a:effectLst/>
                <a:latin typeface="Calibri"/>
                <a:ea typeface="Calibri"/>
                <a:cs typeface="Calibri"/>
                <a:sym typeface="Calibri"/>
              </a:rPr>
              <a:t>Zika</a:t>
            </a:r>
            <a:r>
              <a:rPr lang="en-US" sz="1200" b="0" i="0" u="none" strike="noStrike" kern="1200" cap="none" dirty="0">
                <a:solidFill>
                  <a:schemeClr val="dk1"/>
                </a:solidFill>
                <a:effectLst/>
                <a:latin typeface="Calibri"/>
                <a:ea typeface="Calibri"/>
                <a:cs typeface="Calibri"/>
                <a:sym typeface="Calibri"/>
              </a:rPr>
              <a:t>, the latest virus to emerge as a global threat. </a:t>
            </a:r>
            <a:r>
              <a:rPr lang="en-US" sz="1200" b="0" i="0" u="none" strike="noStrike" kern="1200" cap="none" dirty="0" err="1">
                <a:solidFill>
                  <a:schemeClr val="dk1"/>
                </a:solidFill>
                <a:effectLst/>
                <a:latin typeface="Calibri"/>
                <a:ea typeface="Calibri"/>
                <a:cs typeface="Calibri"/>
                <a:sym typeface="Calibri"/>
              </a:rPr>
              <a:t>Zika</a:t>
            </a:r>
            <a:r>
              <a:rPr lang="en-US" sz="1200" b="0" i="0" u="none" strike="noStrike" kern="1200" cap="none" dirty="0">
                <a:solidFill>
                  <a:schemeClr val="dk1"/>
                </a:solidFill>
                <a:effectLst/>
                <a:latin typeface="Calibri"/>
                <a:ea typeface="Calibri"/>
                <a:cs typeface="Calibri"/>
                <a:sym typeface="Calibri"/>
              </a:rPr>
              <a:t> infection in</a:t>
            </a:r>
          </a:p>
          <a:p>
            <a:r>
              <a:rPr lang="en-US" sz="1200" b="0" i="0" u="none" strike="noStrike" kern="1200" cap="none" dirty="0">
                <a:solidFill>
                  <a:schemeClr val="dk1"/>
                </a:solidFill>
                <a:effectLst/>
                <a:latin typeface="Calibri"/>
                <a:ea typeface="Calibri"/>
                <a:cs typeface="Calibri"/>
                <a:sym typeface="Calibri"/>
              </a:rPr>
              <a:t>pregnant women can cause microcephaly, a condition where the child is</a:t>
            </a:r>
          </a:p>
          <a:p>
            <a:r>
              <a:rPr lang="en-US" sz="1200" b="0" i="0" u="none" strike="noStrike" kern="1200" cap="none" dirty="0">
                <a:solidFill>
                  <a:schemeClr val="dk1"/>
                </a:solidFill>
                <a:effectLst/>
                <a:latin typeface="Calibri"/>
                <a:ea typeface="Calibri"/>
                <a:cs typeface="Calibri"/>
                <a:sym typeface="Calibri"/>
              </a:rPr>
              <a:t>born with a small head due to abnormal brain development. It also appears</a:t>
            </a:r>
          </a:p>
          <a:p>
            <a:r>
              <a:rPr lang="en-US" sz="1200" b="0" i="0" u="none" strike="noStrike" kern="1200" cap="none" dirty="0">
                <a:solidFill>
                  <a:schemeClr val="dk1"/>
                </a:solidFill>
                <a:effectLst/>
                <a:latin typeface="Calibri"/>
                <a:ea typeface="Calibri"/>
                <a:cs typeface="Calibri"/>
                <a:sym typeface="Calibri"/>
              </a:rPr>
              <a:t>to cause stillbirth, miscarriages and fetal growth restriction. These </a:t>
            </a:r>
            <a:r>
              <a:rPr lang="en-US" sz="1200" b="0" i="0" u="none" strike="noStrike" kern="1200" cap="none" dirty="0" err="1">
                <a:solidFill>
                  <a:schemeClr val="dk1"/>
                </a:solidFill>
                <a:effectLst/>
                <a:latin typeface="Calibri"/>
                <a:ea typeface="Calibri"/>
                <a:cs typeface="Calibri"/>
                <a:sym typeface="Calibri"/>
              </a:rPr>
              <a:t>prob</a:t>
            </a:r>
            <a:r>
              <a:rPr lang="en-US" sz="1200" b="0" i="0" u="none" strike="noStrike" kern="1200" cap="none" dirty="0">
                <a:solidFill>
                  <a:schemeClr val="dk1"/>
                </a:solidFill>
                <a:effectLst/>
                <a:latin typeface="Calibri"/>
                <a:ea typeface="Calibri"/>
                <a:cs typeface="Calibri"/>
                <a:sym typeface="Calibri"/>
              </a:rPr>
              <a:t>-</a:t>
            </a:r>
          </a:p>
          <a:p>
            <a:r>
              <a:rPr lang="en-US" sz="1200" b="0" i="0" u="none" strike="noStrike" kern="1200" cap="none" dirty="0" err="1">
                <a:solidFill>
                  <a:schemeClr val="dk1"/>
                </a:solidFill>
                <a:effectLst/>
                <a:latin typeface="Calibri"/>
                <a:ea typeface="Calibri"/>
                <a:cs typeface="Calibri"/>
                <a:sym typeface="Calibri"/>
              </a:rPr>
              <a:t>lems</a:t>
            </a:r>
            <a:r>
              <a:rPr lang="en-US" sz="1200" b="0" i="0" u="none" strike="noStrike" kern="1200" cap="none" dirty="0">
                <a:solidFill>
                  <a:schemeClr val="dk1"/>
                </a:solidFill>
                <a:effectLst/>
                <a:latin typeface="Calibri"/>
                <a:ea typeface="Calibri"/>
                <a:cs typeface="Calibri"/>
                <a:sym typeface="Calibri"/>
              </a:rPr>
              <a:t> all appear to be rooted in how the </a:t>
            </a:r>
            <a:r>
              <a:rPr lang="en-US" sz="1200" b="0" i="0" u="none" strike="noStrike" kern="1200" cap="none" dirty="0" err="1">
                <a:solidFill>
                  <a:schemeClr val="dk1"/>
                </a:solidFill>
                <a:effectLst/>
                <a:latin typeface="Calibri"/>
                <a:ea typeface="Calibri"/>
                <a:cs typeface="Calibri"/>
                <a:sym typeface="Calibri"/>
              </a:rPr>
              <a:t>Zika</a:t>
            </a:r>
            <a:r>
              <a:rPr lang="en-US" sz="1200" b="0" i="0" u="none" strike="noStrike" kern="1200" cap="none" dirty="0">
                <a:solidFill>
                  <a:schemeClr val="dk1"/>
                </a:solidFill>
                <a:effectLst/>
                <a:latin typeface="Calibri"/>
                <a:ea typeface="Calibri"/>
                <a:cs typeface="Calibri"/>
                <a:sym typeface="Calibri"/>
              </a:rPr>
              <a:t> virus affects the developing</a:t>
            </a:r>
          </a:p>
          <a:p>
            <a:r>
              <a:rPr lang="en-US" sz="1200" b="0" i="0" u="none" strike="noStrike" kern="1200" cap="none" dirty="0">
                <a:solidFill>
                  <a:schemeClr val="dk1"/>
                </a:solidFill>
                <a:effectLst/>
                <a:latin typeface="Calibri"/>
                <a:ea typeface="Calibri"/>
                <a:cs typeface="Calibri"/>
                <a:sym typeface="Calibri"/>
              </a:rPr>
              <a:t>fetus and the placenta, which nourishes the baby in its mother’s womb.</a:t>
            </a:r>
          </a:p>
          <a:p>
            <a:r>
              <a:rPr lang="en-US" sz="1200" b="0" i="0" u="none" strike="noStrike" kern="1200" cap="none" dirty="0">
                <a:solidFill>
                  <a:schemeClr val="dk1"/>
                </a:solidFill>
                <a:effectLst/>
                <a:latin typeface="Calibri"/>
                <a:ea typeface="Calibri"/>
                <a:cs typeface="Calibri"/>
                <a:sym typeface="Calibri"/>
              </a:rPr>
              <a:t>The </a:t>
            </a:r>
            <a:r>
              <a:rPr lang="en-US" sz="1200" b="0" i="0" u="none" strike="noStrike" kern="1200" cap="none" dirty="0" err="1">
                <a:solidFill>
                  <a:schemeClr val="dk1"/>
                </a:solidFill>
                <a:effectLst/>
                <a:latin typeface="Calibri"/>
                <a:ea typeface="Calibri"/>
                <a:cs typeface="Calibri"/>
                <a:sym typeface="Calibri"/>
              </a:rPr>
              <a:t>Zika</a:t>
            </a:r>
            <a:r>
              <a:rPr lang="en-US" sz="1200" b="0" i="0" u="none" strike="noStrike" kern="1200" cap="none" dirty="0">
                <a:solidFill>
                  <a:schemeClr val="dk1"/>
                </a:solidFill>
                <a:effectLst/>
                <a:latin typeface="Calibri"/>
                <a:ea typeface="Calibri"/>
                <a:cs typeface="Calibri"/>
                <a:sym typeface="Calibri"/>
              </a:rPr>
              <a:t> virus infects monkeys just as it does humans, and both experience</a:t>
            </a:r>
          </a:p>
          <a:p>
            <a:r>
              <a:rPr lang="en-US" sz="1200" b="0" i="0" u="none" strike="noStrike" kern="1200" cap="none" dirty="0">
                <a:solidFill>
                  <a:schemeClr val="dk1"/>
                </a:solidFill>
                <a:effectLst/>
                <a:latin typeface="Calibri"/>
                <a:ea typeface="Calibri"/>
                <a:cs typeface="Calibri"/>
                <a:sym typeface="Calibri"/>
              </a:rPr>
              <a:t>the disease in the same way. Researchers can study pregnant monkeys</a:t>
            </a:r>
          </a:p>
          <a:p>
            <a:r>
              <a:rPr lang="en-US" sz="1200" b="0" i="0" u="none" strike="noStrike" kern="1200" cap="none" dirty="0">
                <a:solidFill>
                  <a:schemeClr val="dk1"/>
                </a:solidFill>
                <a:effectLst/>
                <a:latin typeface="Calibri"/>
                <a:ea typeface="Calibri"/>
                <a:cs typeface="Calibri"/>
                <a:sym typeface="Calibri"/>
              </a:rPr>
              <a:t>much as an obstetrician follows a woman’s pregnancy – they can take</a:t>
            </a:r>
          </a:p>
          <a:p>
            <a:r>
              <a:rPr lang="en-US" sz="1200" b="0" i="0" u="none" strike="noStrike" kern="1200" cap="none" dirty="0">
                <a:solidFill>
                  <a:schemeClr val="dk1"/>
                </a:solidFill>
                <a:effectLst/>
                <a:latin typeface="Calibri"/>
                <a:ea typeface="Calibri"/>
                <a:cs typeface="Calibri"/>
                <a:sym typeface="Calibri"/>
              </a:rPr>
              <a:t>blood, monitor fetal development through ultrasounds and collect amniotic</a:t>
            </a:r>
          </a:p>
          <a:p>
            <a:r>
              <a:rPr lang="en-US" sz="1200" b="0" i="0" u="none" strike="noStrike" kern="1200" cap="none" dirty="0">
                <a:solidFill>
                  <a:schemeClr val="dk1"/>
                </a:solidFill>
                <a:effectLst/>
                <a:latin typeface="Calibri"/>
                <a:ea typeface="Calibri"/>
                <a:cs typeface="Calibri"/>
                <a:sym typeface="Calibri"/>
              </a:rPr>
              <a:t>fluid. They can then test vaccines and drugs with the hope of protecting</a:t>
            </a:r>
          </a:p>
          <a:p>
            <a:r>
              <a:rPr lang="en-US" sz="1200" b="0" i="0" u="none" strike="noStrike" kern="1200" cap="none" dirty="0">
                <a:solidFill>
                  <a:schemeClr val="dk1"/>
                </a:solidFill>
                <a:effectLst/>
                <a:latin typeface="Calibri"/>
                <a:ea typeface="Calibri"/>
                <a:cs typeface="Calibri"/>
                <a:sym typeface="Calibri"/>
              </a:rPr>
              <a:t>the fetus. No other animal model allows for this entire spectrum of study</a:t>
            </a:r>
          </a:p>
          <a:p>
            <a:r>
              <a:rPr lang="en-US" sz="1200" b="0" i="0" u="none" strike="noStrike" kern="1200" cap="none" dirty="0">
                <a:solidFill>
                  <a:schemeClr val="dk1"/>
                </a:solidFill>
                <a:effectLst/>
                <a:latin typeface="Calibri"/>
                <a:ea typeface="Calibri"/>
                <a:cs typeface="Calibri"/>
                <a:sym typeface="Calibri"/>
              </a:rPr>
              <a:t>and application of the findings to pregnant women.</a:t>
            </a:r>
          </a:p>
          <a:p>
            <a:endParaRPr lang="en-US" sz="1200" b="0" i="0" u="none" strike="noStrike" kern="1200" cap="none" dirty="0">
              <a:solidFill>
                <a:schemeClr val="dk1"/>
              </a:solidFill>
              <a:effectLst/>
              <a:latin typeface="Calibri"/>
              <a:ea typeface="Calibri"/>
              <a:cs typeface="Calibri"/>
              <a:sym typeface="Calibri"/>
            </a:endParaRPr>
          </a:p>
          <a:p>
            <a:r>
              <a:rPr lang="en-US" sz="1200" b="0" i="0" u="none" strike="noStrike" kern="1200" cap="none" dirty="0">
                <a:solidFill>
                  <a:schemeClr val="dk1"/>
                </a:solidFill>
                <a:effectLst/>
                <a:latin typeface="Calibri"/>
                <a:ea typeface="Calibri"/>
                <a:cs typeface="Calibri"/>
                <a:sym typeface="Calibri"/>
              </a:rPr>
              <a:t>Photo</a:t>
            </a:r>
            <a:r>
              <a:rPr lang="en-US" sz="1200" b="0" i="0" u="none" strike="noStrike" kern="1200" cap="none" baseline="0" dirty="0">
                <a:solidFill>
                  <a:schemeClr val="dk1"/>
                </a:solidFill>
                <a:effectLst/>
                <a:latin typeface="Calibri"/>
                <a:ea typeface="Calibri"/>
                <a:cs typeface="Calibri"/>
                <a:sym typeface="Calibri"/>
              </a:rPr>
              <a:t> source: FBR (https://fbresearch.org/new-threats-zika-infection-complications-pregnancy/)</a:t>
            </a:r>
            <a:endParaRPr lang="en-US" sz="1200" b="0" i="0" u="none" strike="noStrike" kern="1200" cap="none" dirty="0">
              <a:solidFill>
                <a:schemeClr val="dk1"/>
              </a:solidFill>
              <a:effectLst/>
              <a:latin typeface="Calibri"/>
              <a:ea typeface="Calibri"/>
              <a:cs typeface="Calibri"/>
              <a:sym typeface="Calibri"/>
            </a:endParaRPr>
          </a:p>
          <a:p>
            <a:endParaRPr lang="en-US" sz="1200" b="0" i="0" u="none" strike="noStrike" kern="1200" cap="none" dirty="0">
              <a:solidFill>
                <a:schemeClr val="dk1"/>
              </a:solidFill>
              <a:effectLst/>
              <a:latin typeface="Calibri"/>
              <a:ea typeface="Calibri"/>
              <a:cs typeface="Calibri"/>
              <a:sym typeface="Calibri"/>
            </a:endParaRPr>
          </a:p>
          <a:p>
            <a:pPr marL="0" marR="0" lvl="0" indent="0" algn="l" rtl="0">
              <a:spcBef>
                <a:spcPts val="0"/>
              </a:spcBef>
              <a:buNone/>
            </a:pPr>
            <a:endParaRPr lang="en-US" sz="1200" b="0" i="0" u="none" strike="noStrike" cap="none" dirty="0">
              <a:solidFill>
                <a:schemeClr val="dk1"/>
              </a:solidFill>
              <a:latin typeface="Calibri"/>
              <a:ea typeface="Calibri"/>
              <a:cs typeface="Calibri"/>
              <a:sym typeface="Calibri"/>
            </a:endParaRPr>
          </a:p>
        </p:txBody>
      </p:sp>
      <p:sp>
        <p:nvSpPr>
          <p:cNvPr id="125" name="Shape 125"/>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None/>
            </a:pPr>
            <a:fld id="{00000000-1234-1234-1234-123412341234}" type="slidenum">
              <a:rPr lang="en-US" sz="1200" b="0" i="0" u="none" strike="noStrike" cap="none">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091240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cap="none" dirty="0">
                <a:solidFill>
                  <a:schemeClr val="dk1"/>
                </a:solidFill>
                <a:latin typeface="Calibri"/>
                <a:ea typeface="Calibri"/>
                <a:cs typeface="Calibri"/>
                <a:sym typeface="Calibri"/>
              </a:rPr>
              <a:t>The majority of animals in biomedical research</a:t>
            </a:r>
            <a:r>
              <a:rPr lang="en-US" sz="1200" b="0" i="0" u="none" strike="noStrike" cap="none" baseline="0" dirty="0">
                <a:solidFill>
                  <a:schemeClr val="dk1"/>
                </a:solidFill>
                <a:latin typeface="Calibri"/>
                <a:ea typeface="Calibri"/>
                <a:cs typeface="Calibri"/>
                <a:sym typeface="Calibri"/>
              </a:rPr>
              <a:t> are rodents with a small percentage of researchers working with cats, dogs, and NHPs.</a:t>
            </a:r>
            <a:endParaRPr lang="en-US" sz="1200" b="0" i="0" u="none" strike="noStrike" cap="none" dirty="0">
              <a:solidFill>
                <a:schemeClr val="dk1"/>
              </a:solidFill>
              <a:latin typeface="Calibri"/>
              <a:ea typeface="Calibri"/>
              <a:cs typeface="Calibri"/>
              <a:sym typeface="Calibri"/>
            </a:endParaRPr>
          </a:p>
          <a:p>
            <a:r>
              <a:rPr lang="en-US" sz="1200" b="0" i="0" u="none" strike="noStrike" cap="none" dirty="0">
                <a:solidFill>
                  <a:schemeClr val="dk1"/>
                </a:solidFill>
                <a:latin typeface="Calibri"/>
                <a:ea typeface="Calibri"/>
                <a:cs typeface="Calibri"/>
                <a:sym typeface="Calibri"/>
              </a:rPr>
              <a:t>Source: </a:t>
            </a:r>
            <a:r>
              <a:rPr lang="en-US" sz="1200" b="0" i="1" u="none" strike="noStrike" cap="none" dirty="0">
                <a:solidFill>
                  <a:schemeClr val="dk1"/>
                </a:solidFill>
                <a:latin typeface="Calibri"/>
                <a:ea typeface="Calibri"/>
                <a:cs typeface="Calibri"/>
                <a:sym typeface="Calibri"/>
              </a:rPr>
              <a:t>Love Animals? Support Animals in Research</a:t>
            </a:r>
            <a:r>
              <a:rPr lang="en-US" sz="1200" b="0" i="0" u="none" strike="noStrike" cap="none" dirty="0">
                <a:solidFill>
                  <a:schemeClr val="dk1"/>
                </a:solidFill>
                <a:latin typeface="Calibri"/>
                <a:ea typeface="Calibri"/>
                <a:cs typeface="Calibri"/>
                <a:sym typeface="Calibri"/>
              </a:rPr>
              <a:t>. Foundation for Biomedical Research. September 2017.</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92487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Shape 15"/>
        <p:cNvGrpSpPr/>
        <p:nvPr/>
      </p:nvGrpSpPr>
      <p:grpSpPr>
        <a:xfrm>
          <a:off x="0" y="0"/>
          <a:ext cx="0" cy="0"/>
          <a:chOff x="0" y="0"/>
          <a:chExt cx="0" cy="0"/>
        </a:xfrm>
      </p:grpSpPr>
      <p:sp>
        <p:nvSpPr>
          <p:cNvPr id="16" name="Shape 16"/>
          <p:cNvSpPr txBox="1">
            <a:spLocks noGrp="1"/>
          </p:cNvSpPr>
          <p:nvPr>
            <p:ph type="ctrTitle" hasCustomPrompt="1"/>
          </p:nvPr>
        </p:nvSpPr>
        <p:spPr>
          <a:xfrm>
            <a:off x="457199" y="2365732"/>
            <a:ext cx="8118909" cy="688975"/>
          </a:xfrm>
          <a:prstGeom prst="rect">
            <a:avLst/>
          </a:prstGeom>
          <a:noFill/>
          <a:ln>
            <a:noFill/>
          </a:ln>
        </p:spPr>
        <p:txBody>
          <a:bodyPr wrap="square" lIns="91425" tIns="91425" rIns="91425" bIns="91425" anchor="t" anchorCtr="0"/>
          <a:lstStyle>
            <a:lvl1pPr marL="0" marR="0" lvl="0" indent="0" algn="l" rtl="0">
              <a:spcBef>
                <a:spcPts val="0"/>
              </a:spcBef>
              <a:buClr>
                <a:srgbClr val="782327"/>
              </a:buClr>
              <a:buSzPts val="3600"/>
              <a:buFont typeface="Arial"/>
              <a:buNone/>
              <a:defRPr sz="3600" b="1" i="0" u="none" strike="noStrike" cap="none">
                <a:solidFill>
                  <a:srgbClr val="782327"/>
                </a:solidFill>
                <a:latin typeface="Arial"/>
                <a:ea typeface="Arial"/>
                <a:cs typeface="Arial"/>
                <a:sym typeface="Arial"/>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r>
              <a:rPr lang="en-US" dirty="0"/>
              <a:t>title</a:t>
            </a:r>
            <a:endParaRPr dirty="0"/>
          </a:p>
        </p:txBody>
      </p:sp>
      <p:pic>
        <p:nvPicPr>
          <p:cNvPr id="19" name="Shape 19"/>
          <p:cNvPicPr preferRelativeResize="0"/>
          <p:nvPr/>
        </p:nvPicPr>
        <p:blipFill rotWithShape="1">
          <a:blip r:embed="rId2">
            <a:alphaModFix/>
          </a:blip>
          <a:srcRect/>
          <a:stretch/>
        </p:blipFill>
        <p:spPr>
          <a:xfrm>
            <a:off x="3570459" y="5096576"/>
            <a:ext cx="2133600" cy="706954"/>
          </a:xfrm>
          <a:prstGeom prst="rect">
            <a:avLst/>
          </a:prstGeom>
          <a:noFill/>
          <a:ln>
            <a:noFill/>
          </a:ln>
        </p:spPr>
      </p:pic>
      <p:sp>
        <p:nvSpPr>
          <p:cNvPr id="20" name="Shape 20"/>
          <p:cNvSpPr/>
          <p:nvPr/>
        </p:nvSpPr>
        <p:spPr>
          <a:xfrm>
            <a:off x="6858000" y="6629400"/>
            <a:ext cx="2286000" cy="228600"/>
          </a:xfrm>
          <a:prstGeom prst="rect">
            <a:avLst/>
          </a:prstGeom>
          <a:solidFill>
            <a:srgbClr val="104B7D"/>
          </a:solidFill>
          <a:ln>
            <a:noFill/>
          </a:ln>
        </p:spPr>
        <p:txBody>
          <a:bodyPr wrap="square"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Arial"/>
              <a:ea typeface="Arial"/>
              <a:cs typeface="Arial"/>
              <a:sym typeface="Arial"/>
            </a:endParaRPr>
          </a:p>
        </p:txBody>
      </p:sp>
      <p:sp>
        <p:nvSpPr>
          <p:cNvPr id="21" name="Shape 21"/>
          <p:cNvSpPr/>
          <p:nvPr/>
        </p:nvSpPr>
        <p:spPr>
          <a:xfrm>
            <a:off x="0" y="6629400"/>
            <a:ext cx="6858000" cy="228600"/>
          </a:xfrm>
          <a:prstGeom prst="rect">
            <a:avLst/>
          </a:prstGeom>
          <a:solidFill>
            <a:srgbClr val="8C8D8E"/>
          </a:solidFill>
          <a:ln>
            <a:noFill/>
          </a:ln>
        </p:spPr>
        <p:txBody>
          <a:bodyPr wrap="square"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630676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Shape 36">
            <a:extLst>
              <a:ext uri="{FF2B5EF4-FFF2-40B4-BE49-F238E27FC236}">
                <a16:creationId xmlns:a16="http://schemas.microsoft.com/office/drawing/2014/main" id="{F48B5CF6-B61C-DE4E-96FA-9E4234819896}"/>
              </a:ext>
            </a:extLst>
          </p:cNvPr>
          <p:cNvSpPr/>
          <p:nvPr userDrawn="1"/>
        </p:nvSpPr>
        <p:spPr>
          <a:xfrm>
            <a:off x="6858000" y="6629400"/>
            <a:ext cx="2286000" cy="228600"/>
          </a:xfrm>
          <a:prstGeom prst="rect">
            <a:avLst/>
          </a:prstGeom>
          <a:solidFill>
            <a:srgbClr val="104B7D"/>
          </a:solidFill>
          <a:ln>
            <a:noFill/>
          </a:ln>
        </p:spPr>
        <p:txBody>
          <a:bodyPr wrap="square"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Arial"/>
              <a:ea typeface="Arial"/>
              <a:cs typeface="Arial"/>
              <a:sym typeface="Arial"/>
            </a:endParaRPr>
          </a:p>
        </p:txBody>
      </p:sp>
      <p:sp>
        <p:nvSpPr>
          <p:cNvPr id="7" name="Shape 37">
            <a:extLst>
              <a:ext uri="{FF2B5EF4-FFF2-40B4-BE49-F238E27FC236}">
                <a16:creationId xmlns:a16="http://schemas.microsoft.com/office/drawing/2014/main" id="{5A6EBE39-0871-E440-A19D-822C8B60D943}"/>
              </a:ext>
            </a:extLst>
          </p:cNvPr>
          <p:cNvSpPr/>
          <p:nvPr userDrawn="1"/>
        </p:nvSpPr>
        <p:spPr>
          <a:xfrm>
            <a:off x="0" y="6629400"/>
            <a:ext cx="6858000" cy="228600"/>
          </a:xfrm>
          <a:prstGeom prst="rect">
            <a:avLst/>
          </a:prstGeom>
          <a:solidFill>
            <a:srgbClr val="8C8D8E"/>
          </a:solidFill>
          <a:ln>
            <a:noFill/>
          </a:ln>
        </p:spPr>
        <p:txBody>
          <a:bodyPr wrap="square"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657161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76875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Two Content">
    <p:spTree>
      <p:nvGrpSpPr>
        <p:cNvPr id="1" name="Shape 38"/>
        <p:cNvGrpSpPr/>
        <p:nvPr/>
      </p:nvGrpSpPr>
      <p:grpSpPr>
        <a:xfrm>
          <a:off x="0" y="0"/>
          <a:ext cx="0" cy="0"/>
          <a:chOff x="0" y="0"/>
          <a:chExt cx="0" cy="0"/>
        </a:xfrm>
      </p:grpSpPr>
      <p:sp>
        <p:nvSpPr>
          <p:cNvPr id="39" name="Shape 39"/>
          <p:cNvSpPr txBox="1">
            <a:spLocks noGrp="1"/>
          </p:cNvSpPr>
          <p:nvPr>
            <p:ph type="body" idx="1"/>
          </p:nvPr>
        </p:nvSpPr>
        <p:spPr>
          <a:xfrm>
            <a:off x="457200" y="1447800"/>
            <a:ext cx="5943600" cy="4268714"/>
          </a:xfrm>
          <a:prstGeom prst="rect">
            <a:avLst/>
          </a:prstGeom>
          <a:noFill/>
          <a:ln>
            <a:noFill/>
          </a:ln>
        </p:spPr>
        <p:txBody>
          <a:bodyPr wrap="square" lIns="91425" tIns="91425" rIns="91425" bIns="91425" anchor="t" anchorCtr="0"/>
          <a:lstStyle>
            <a:lvl1pPr marL="342900" marR="0" lvl="0" indent="-228600" algn="l" rtl="0">
              <a:spcBef>
                <a:spcPts val="360"/>
              </a:spcBef>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742950" marR="0" lvl="1" indent="-184150" algn="l" rtl="0">
              <a:spcBef>
                <a:spcPts val="320"/>
              </a:spcBef>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143000" marR="0" lvl="2" indent="-139700" algn="l" rtl="0">
              <a:spcBef>
                <a:spcPts val="280"/>
              </a:spcBef>
              <a:buClr>
                <a:schemeClr val="dk1"/>
              </a:buClr>
              <a:buSzPts val="1400"/>
              <a:buFont typeface="Arial"/>
              <a:buChar char="•"/>
              <a:defRPr sz="1400" b="0" i="0" u="none" strike="noStrike" cap="none">
                <a:solidFill>
                  <a:schemeClr val="dk1"/>
                </a:solidFill>
                <a:latin typeface="Arial"/>
                <a:ea typeface="Arial"/>
                <a:cs typeface="Arial"/>
                <a:sym typeface="Arial"/>
              </a:defRPr>
            </a:lvl3pPr>
            <a:lvl4pPr marL="1600200" marR="0" lvl="3" indent="-152400" algn="l" rtl="0">
              <a:spcBef>
                <a:spcPts val="240"/>
              </a:spcBef>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057400" marR="0" lvl="4" indent="-165100" algn="l" rtl="0">
              <a:spcBef>
                <a:spcPts val="200"/>
              </a:spcBef>
              <a:buClr>
                <a:schemeClr val="dk1"/>
              </a:buClr>
              <a:buSzPts val="1000"/>
              <a:buFont typeface="Arial"/>
              <a:buChar char="»"/>
              <a:defRPr sz="1000" b="0" i="0" u="none" strike="noStrike" cap="none">
                <a:solidFill>
                  <a:schemeClr val="dk1"/>
                </a:solidFill>
                <a:latin typeface="Arial"/>
                <a:ea typeface="Arial"/>
                <a:cs typeface="Arial"/>
                <a:sym typeface="Arial"/>
              </a:defRPr>
            </a:lvl5pPr>
            <a:lvl6pPr marL="2514600" marR="0" lvl="5" indent="-114300" algn="l" rtl="0">
              <a:spcBef>
                <a:spcPts val="360"/>
              </a:spcBef>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0" name="Shape 40"/>
          <p:cNvSpPr txBox="1">
            <a:spLocks noGrp="1"/>
          </p:cNvSpPr>
          <p:nvPr>
            <p:ph type="title"/>
          </p:nvPr>
        </p:nvSpPr>
        <p:spPr>
          <a:xfrm>
            <a:off x="457200" y="685800"/>
            <a:ext cx="5334000" cy="457200"/>
          </a:xfrm>
          <a:prstGeom prst="rect">
            <a:avLst/>
          </a:prstGeom>
          <a:noFill/>
          <a:ln>
            <a:noFill/>
          </a:ln>
        </p:spPr>
        <p:txBody>
          <a:bodyPr wrap="square" lIns="91425" tIns="91425" rIns="91425" bIns="91425" anchor="t" anchorCtr="0"/>
          <a:lstStyle>
            <a:lvl1pPr marL="0" marR="0" lvl="0" indent="0" algn="l" rtl="0">
              <a:spcBef>
                <a:spcPts val="0"/>
              </a:spcBef>
              <a:buClr>
                <a:srgbClr val="782327"/>
              </a:buClr>
              <a:buSzPts val="3000"/>
              <a:buFont typeface="Arial"/>
              <a:buNone/>
              <a:defRPr sz="3000" b="1" i="0" u="none" strike="noStrike" cap="none">
                <a:solidFill>
                  <a:srgbClr val="782327"/>
                </a:solidFill>
                <a:latin typeface="Arial"/>
                <a:ea typeface="Arial"/>
                <a:cs typeface="Arial"/>
                <a:sym typeface="Arial"/>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41" name="Shape 41"/>
          <p:cNvSpPr txBox="1">
            <a:spLocks noGrp="1"/>
          </p:cNvSpPr>
          <p:nvPr>
            <p:ph type="body" idx="2"/>
          </p:nvPr>
        </p:nvSpPr>
        <p:spPr>
          <a:xfrm>
            <a:off x="6846646" y="1453856"/>
            <a:ext cx="1905000" cy="1138458"/>
          </a:xfrm>
          <a:prstGeom prst="rect">
            <a:avLst/>
          </a:prstGeom>
          <a:solidFill>
            <a:schemeClr val="accent3"/>
          </a:solidFill>
          <a:ln>
            <a:noFill/>
          </a:ln>
        </p:spPr>
        <p:txBody>
          <a:bodyPr wrap="square" lIns="91425" tIns="91425" rIns="91425" bIns="91425" anchor="t" anchorCtr="1"/>
          <a:lstStyle>
            <a:lvl1pPr marL="0" marR="0" lvl="0" indent="0" algn="ctr" rtl="0">
              <a:spcBef>
                <a:spcPts val="360"/>
              </a:spcBef>
              <a:buClr>
                <a:schemeClr val="dk1"/>
              </a:buClr>
              <a:buSzPts val="1800"/>
              <a:buFont typeface="Arial"/>
              <a:buNone/>
              <a:defRPr sz="1800" b="0" i="0" u="none" strike="noStrike" cap="none">
                <a:solidFill>
                  <a:schemeClr val="dk1"/>
                </a:solidFill>
                <a:latin typeface="Arial"/>
                <a:ea typeface="Arial"/>
                <a:cs typeface="Arial"/>
                <a:sym typeface="Arial"/>
              </a:defRPr>
            </a:lvl1pPr>
            <a:lvl2pPr marL="742950" marR="0" lvl="1" indent="-184150" algn="l" rtl="0">
              <a:spcBef>
                <a:spcPts val="320"/>
              </a:spcBef>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143000" marR="0" lvl="2" indent="-139700" algn="l" rtl="0">
              <a:spcBef>
                <a:spcPts val="280"/>
              </a:spcBef>
              <a:buClr>
                <a:schemeClr val="dk1"/>
              </a:buClr>
              <a:buSzPts val="1400"/>
              <a:buFont typeface="Arial"/>
              <a:buChar char="•"/>
              <a:defRPr sz="1400" b="0" i="0" u="none" strike="noStrike" cap="none">
                <a:solidFill>
                  <a:schemeClr val="dk1"/>
                </a:solidFill>
                <a:latin typeface="Arial"/>
                <a:ea typeface="Arial"/>
                <a:cs typeface="Arial"/>
                <a:sym typeface="Arial"/>
              </a:defRPr>
            </a:lvl3pPr>
            <a:lvl4pPr marL="1600200" marR="0" lvl="3" indent="-152400" algn="l" rtl="0">
              <a:spcBef>
                <a:spcPts val="240"/>
              </a:spcBef>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057400" marR="0" lvl="4" indent="-165100" algn="l" rtl="0">
              <a:spcBef>
                <a:spcPts val="200"/>
              </a:spcBef>
              <a:buClr>
                <a:schemeClr val="dk1"/>
              </a:buClr>
              <a:buSzPts val="1000"/>
              <a:buFont typeface="Arial"/>
              <a:buChar char="»"/>
              <a:defRPr sz="1000" b="0" i="0" u="none" strike="noStrike" cap="none">
                <a:solidFill>
                  <a:schemeClr val="dk1"/>
                </a:solidFill>
                <a:latin typeface="Arial"/>
                <a:ea typeface="Arial"/>
                <a:cs typeface="Arial"/>
                <a:sym typeface="Arial"/>
              </a:defRPr>
            </a:lvl5pPr>
            <a:lvl6pPr marL="2514600" marR="0" lvl="5" indent="-114300" algn="l" rtl="0">
              <a:spcBef>
                <a:spcPts val="360"/>
              </a:spcBef>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body" idx="3"/>
          </p:nvPr>
        </p:nvSpPr>
        <p:spPr>
          <a:xfrm>
            <a:off x="6846646" y="3125714"/>
            <a:ext cx="1905000" cy="1447800"/>
          </a:xfrm>
          <a:prstGeom prst="rect">
            <a:avLst/>
          </a:prstGeom>
          <a:solidFill>
            <a:schemeClr val="accent3"/>
          </a:solidFill>
          <a:ln>
            <a:noFill/>
          </a:ln>
        </p:spPr>
        <p:txBody>
          <a:bodyPr wrap="square" lIns="91425" tIns="91425" rIns="91425" bIns="91425" anchor="t" anchorCtr="1"/>
          <a:lstStyle>
            <a:lvl1pPr marL="0" marR="0" lvl="0" indent="0" algn="ctr" rtl="0">
              <a:spcBef>
                <a:spcPts val="360"/>
              </a:spcBef>
              <a:buClr>
                <a:schemeClr val="dk1"/>
              </a:buClr>
              <a:buSzPts val="1800"/>
              <a:buFont typeface="Arial"/>
              <a:buNone/>
              <a:defRPr sz="1800" b="0" i="0" u="none" strike="noStrike" cap="none">
                <a:solidFill>
                  <a:schemeClr val="dk1"/>
                </a:solidFill>
                <a:latin typeface="Arial"/>
                <a:ea typeface="Arial"/>
                <a:cs typeface="Arial"/>
                <a:sym typeface="Arial"/>
              </a:defRPr>
            </a:lvl1pPr>
            <a:lvl2pPr marL="742950" marR="0" lvl="1" indent="-184150" algn="l" rtl="0">
              <a:spcBef>
                <a:spcPts val="320"/>
              </a:spcBef>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143000" marR="0" lvl="2" indent="-139700" algn="l" rtl="0">
              <a:spcBef>
                <a:spcPts val="280"/>
              </a:spcBef>
              <a:buClr>
                <a:schemeClr val="dk1"/>
              </a:buClr>
              <a:buSzPts val="1400"/>
              <a:buFont typeface="Arial"/>
              <a:buChar char="•"/>
              <a:defRPr sz="1400" b="0" i="0" u="none" strike="noStrike" cap="none">
                <a:solidFill>
                  <a:schemeClr val="dk1"/>
                </a:solidFill>
                <a:latin typeface="Arial"/>
                <a:ea typeface="Arial"/>
                <a:cs typeface="Arial"/>
                <a:sym typeface="Arial"/>
              </a:defRPr>
            </a:lvl3pPr>
            <a:lvl4pPr marL="1600200" marR="0" lvl="3" indent="-152400" algn="l" rtl="0">
              <a:spcBef>
                <a:spcPts val="240"/>
              </a:spcBef>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057400" marR="0" lvl="4" indent="-165100" algn="l" rtl="0">
              <a:spcBef>
                <a:spcPts val="200"/>
              </a:spcBef>
              <a:buClr>
                <a:schemeClr val="dk1"/>
              </a:buClr>
              <a:buSzPts val="1000"/>
              <a:buFont typeface="Arial"/>
              <a:buChar char="»"/>
              <a:defRPr sz="1000" b="0" i="0" u="none" strike="noStrike" cap="none">
                <a:solidFill>
                  <a:schemeClr val="dk1"/>
                </a:solidFill>
                <a:latin typeface="Arial"/>
                <a:ea typeface="Arial"/>
                <a:cs typeface="Arial"/>
                <a:sym typeface="Arial"/>
              </a:defRPr>
            </a:lvl5pPr>
            <a:lvl6pPr marL="2514600" marR="0" lvl="5" indent="-114300" algn="l" rtl="0">
              <a:spcBef>
                <a:spcPts val="360"/>
              </a:spcBef>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3" name="Shape 43"/>
          <p:cNvSpPr/>
          <p:nvPr/>
        </p:nvSpPr>
        <p:spPr>
          <a:xfrm>
            <a:off x="6858000" y="0"/>
            <a:ext cx="2286000" cy="228600"/>
          </a:xfrm>
          <a:prstGeom prst="rect">
            <a:avLst/>
          </a:prstGeom>
          <a:solidFill>
            <a:srgbClr val="104B7D"/>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Arial"/>
              <a:ea typeface="Arial"/>
              <a:cs typeface="Arial"/>
              <a:sym typeface="Arial"/>
            </a:endParaRPr>
          </a:p>
        </p:txBody>
      </p:sp>
      <p:sp>
        <p:nvSpPr>
          <p:cNvPr id="44" name="Shape 44"/>
          <p:cNvSpPr/>
          <p:nvPr/>
        </p:nvSpPr>
        <p:spPr>
          <a:xfrm>
            <a:off x="0" y="0"/>
            <a:ext cx="6858000" cy="228600"/>
          </a:xfrm>
          <a:prstGeom prst="rect">
            <a:avLst/>
          </a:prstGeom>
          <a:solidFill>
            <a:srgbClr val="8C8D8E"/>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Arial"/>
              <a:ea typeface="Arial"/>
              <a:cs typeface="Arial"/>
              <a:sym typeface="Arial"/>
            </a:endParaRPr>
          </a:p>
        </p:txBody>
      </p:sp>
      <p:sp>
        <p:nvSpPr>
          <p:cNvPr id="45" name="Shape 45"/>
          <p:cNvSpPr txBox="1">
            <a:spLocks noGrp="1"/>
          </p:cNvSpPr>
          <p:nvPr>
            <p:ph type="dt" idx="10"/>
          </p:nvPr>
        </p:nvSpPr>
        <p:spPr>
          <a:xfrm>
            <a:off x="457200" y="6178546"/>
            <a:ext cx="747814" cy="365125"/>
          </a:xfrm>
          <a:prstGeom prst="rect">
            <a:avLst/>
          </a:prstGeom>
          <a:noFill/>
          <a:ln>
            <a:noFill/>
          </a:ln>
        </p:spPr>
        <p:txBody>
          <a:bodyPr wrap="square" lIns="91425" tIns="91425" rIns="91425" bIns="91425" anchor="ctr" anchorCtr="1"/>
          <a:lstStyle>
            <a:lvl1pPr marL="0" marR="0" lvl="0" indent="0" algn="l" rtl="0">
              <a:spcBef>
                <a:spcPts val="0"/>
              </a:spcBef>
              <a:buSzPts val="1400"/>
              <a:buNone/>
              <a:defRPr sz="1000">
                <a:solidFill>
                  <a:srgbClr val="104B7D"/>
                </a:solidFill>
                <a:latin typeface="Arial"/>
                <a:ea typeface="Arial"/>
                <a:cs typeface="Arial"/>
                <a:sym typeface="Arial"/>
              </a:defRPr>
            </a:lvl1pPr>
            <a:lvl2pPr marL="457200" marR="0" lvl="1" indent="0" algn="l" rtl="0">
              <a:spcBef>
                <a:spcPts val="0"/>
              </a:spcBef>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46" name="Shape 46"/>
          <p:cNvSpPr txBox="1">
            <a:spLocks noGrp="1"/>
          </p:cNvSpPr>
          <p:nvPr>
            <p:ph type="ftr" idx="11"/>
          </p:nvPr>
        </p:nvSpPr>
        <p:spPr>
          <a:xfrm>
            <a:off x="2391834" y="6178546"/>
            <a:ext cx="2895600" cy="365125"/>
          </a:xfrm>
          <a:prstGeom prst="rect">
            <a:avLst/>
          </a:prstGeom>
          <a:noFill/>
          <a:ln>
            <a:noFill/>
          </a:ln>
        </p:spPr>
        <p:txBody>
          <a:bodyPr wrap="square" lIns="91425" tIns="91425" rIns="91425" bIns="91425" anchor="ctr" anchorCtr="0"/>
          <a:lstStyle>
            <a:lvl1pPr marL="0" marR="0" lvl="0" indent="0" algn="ctr" rtl="0">
              <a:spcBef>
                <a:spcPts val="0"/>
              </a:spcBef>
              <a:buSzPts val="1400"/>
              <a:buNone/>
              <a:defRPr sz="1000">
                <a:solidFill>
                  <a:srgbClr val="104B7D"/>
                </a:solidFill>
                <a:latin typeface="Arial"/>
                <a:ea typeface="Arial"/>
                <a:cs typeface="Arial"/>
                <a:sym typeface="Arial"/>
              </a:defRPr>
            </a:lvl1pPr>
            <a:lvl2pPr marL="457200" marR="0" lvl="1" indent="0" algn="l" rtl="0">
              <a:spcBef>
                <a:spcPts val="0"/>
              </a:spcBef>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cxnSp>
        <p:nvCxnSpPr>
          <p:cNvPr id="47" name="Shape 47"/>
          <p:cNvCxnSpPr/>
          <p:nvPr/>
        </p:nvCxnSpPr>
        <p:spPr>
          <a:xfrm>
            <a:off x="0" y="1295400"/>
            <a:ext cx="6400800" cy="0"/>
          </a:xfrm>
          <a:prstGeom prst="straightConnector1">
            <a:avLst/>
          </a:prstGeom>
          <a:noFill/>
          <a:ln w="9525" cap="flat" cmpd="sng">
            <a:solidFill>
              <a:srgbClr val="8C8D8E"/>
            </a:solidFill>
            <a:prstDash val="solid"/>
            <a:round/>
            <a:headEnd type="none" w="med" len="med"/>
            <a:tailEnd type="none" w="med" len="med"/>
          </a:ln>
        </p:spPr>
      </p:cxnSp>
      <p:pic>
        <p:nvPicPr>
          <p:cNvPr id="48" name="Shape 48"/>
          <p:cNvPicPr preferRelativeResize="0"/>
          <p:nvPr/>
        </p:nvPicPr>
        <p:blipFill rotWithShape="1">
          <a:blip r:embed="rId2">
            <a:alphaModFix/>
          </a:blip>
          <a:srcRect/>
          <a:stretch/>
        </p:blipFill>
        <p:spPr>
          <a:xfrm>
            <a:off x="6813340" y="6096000"/>
            <a:ext cx="1600200" cy="530216"/>
          </a:xfrm>
          <a:prstGeom prst="rect">
            <a:avLst/>
          </a:prstGeom>
          <a:noFill/>
          <a:ln>
            <a:noFill/>
          </a:ln>
        </p:spPr>
      </p:pic>
      <p:sp>
        <p:nvSpPr>
          <p:cNvPr id="49" name="Shape 49"/>
          <p:cNvSpPr txBox="1">
            <a:spLocks noGrp="1"/>
          </p:cNvSpPr>
          <p:nvPr>
            <p:ph type="sldNum" idx="12"/>
          </p:nvPr>
        </p:nvSpPr>
        <p:spPr>
          <a:xfrm>
            <a:off x="6262303" y="6178546"/>
            <a:ext cx="383747" cy="365125"/>
          </a:xfrm>
          <a:prstGeom prst="rect">
            <a:avLst/>
          </a:prstGeom>
          <a:noFill/>
          <a:ln>
            <a:noFill/>
          </a:ln>
        </p:spPr>
        <p:txBody>
          <a:bodyPr wrap="square" lIns="91425" tIns="45700" rIns="91425" bIns="45700" anchor="ctr" anchorCtr="0">
            <a:noAutofit/>
          </a:bodyPr>
          <a:lstStyle/>
          <a:p>
            <a:pPr marL="0" marR="0" lvl="0" indent="0" algn="r" rtl="0">
              <a:spcBef>
                <a:spcPts val="0"/>
              </a:spcBef>
              <a:buNone/>
            </a:pPr>
            <a:fld id="{00000000-1234-1234-1234-123412341234}" type="slidenum">
              <a:rPr lang="en-US" sz="1000">
                <a:solidFill>
                  <a:srgbClr val="104B7D"/>
                </a:solidFill>
                <a:latin typeface="Arial"/>
                <a:ea typeface="Arial"/>
                <a:cs typeface="Arial"/>
                <a:sym typeface="Arial"/>
              </a:rPr>
              <a:t>‹#›</a:t>
            </a:fld>
            <a:endParaRPr lang="en-US" sz="1000">
              <a:solidFill>
                <a:srgbClr val="104B7D"/>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Content with Sidebar">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6858000" y="1447799"/>
            <a:ext cx="2057400" cy="1047119"/>
          </a:xfrm>
          <a:prstGeom prst="rect">
            <a:avLst/>
          </a:prstGeom>
          <a:solidFill>
            <a:srgbClr val="104B7D"/>
          </a:solidFill>
          <a:ln>
            <a:noFill/>
          </a:ln>
        </p:spPr>
        <p:txBody>
          <a:bodyPr wrap="square" lIns="91425" tIns="91425" rIns="91425" bIns="91425" anchor="t" anchorCtr="0"/>
          <a:lstStyle>
            <a:lvl1pPr marL="0" marR="0" lvl="0" indent="0" algn="l" rtl="0">
              <a:spcBef>
                <a:spcPts val="0"/>
              </a:spcBef>
              <a:buClr>
                <a:schemeClr val="lt1"/>
              </a:buClr>
              <a:buSzPts val="1200"/>
              <a:buFont typeface="Arial"/>
              <a:buNone/>
              <a:defRPr sz="1200" b="1" i="0" u="none" strike="noStrike" cap="none">
                <a:solidFill>
                  <a:schemeClr val="lt1"/>
                </a:solidFill>
                <a:latin typeface="Arial"/>
                <a:ea typeface="Arial"/>
                <a:cs typeface="Arial"/>
                <a:sym typeface="Arial"/>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52" name="Shape 52"/>
          <p:cNvSpPr txBox="1">
            <a:spLocks noGrp="1"/>
          </p:cNvSpPr>
          <p:nvPr>
            <p:ph type="body" idx="1"/>
          </p:nvPr>
        </p:nvSpPr>
        <p:spPr>
          <a:xfrm>
            <a:off x="6858000" y="2556991"/>
            <a:ext cx="2057399" cy="2778021"/>
          </a:xfrm>
          <a:prstGeom prst="rect">
            <a:avLst/>
          </a:prstGeom>
          <a:noFill/>
          <a:ln w="9525" cap="flat" cmpd="sng">
            <a:solidFill>
              <a:srgbClr val="104B7D"/>
            </a:solidFill>
            <a:prstDash val="solid"/>
            <a:round/>
            <a:headEnd type="none" w="med" len="med"/>
            <a:tailEnd type="none" w="med" len="med"/>
          </a:ln>
        </p:spPr>
        <p:txBody>
          <a:bodyPr wrap="square" lIns="91425" tIns="91425" rIns="91425" bIns="91425" anchor="t" anchorCtr="0"/>
          <a:lstStyle>
            <a:lvl1pPr marL="0" marR="0" lvl="0" indent="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1pPr>
            <a:lvl2pPr marL="457200" marR="0" lvl="1" indent="0" algn="l" rtl="0">
              <a:spcBef>
                <a:spcPts val="240"/>
              </a:spcBef>
              <a:buClr>
                <a:schemeClr val="dk1"/>
              </a:buClr>
              <a:buSzPts val="1200"/>
              <a:buFont typeface="Arial"/>
              <a:buNone/>
              <a:defRPr sz="1200" b="0" i="0" u="none" strike="noStrike" cap="none">
                <a:solidFill>
                  <a:schemeClr val="dk1"/>
                </a:solidFill>
                <a:latin typeface="Arial"/>
                <a:ea typeface="Arial"/>
                <a:cs typeface="Arial"/>
                <a:sym typeface="Arial"/>
              </a:defRPr>
            </a:lvl2pPr>
            <a:lvl3pPr marL="914400" marR="0" lvl="2" indent="0" algn="l" rtl="0">
              <a:spcBef>
                <a:spcPts val="200"/>
              </a:spcBef>
              <a:buClr>
                <a:schemeClr val="dk1"/>
              </a:buClr>
              <a:buSzPts val="1000"/>
              <a:buFont typeface="Arial"/>
              <a:buNone/>
              <a:defRPr sz="1000" b="0" i="0" u="none" strike="noStrike" cap="none">
                <a:solidFill>
                  <a:schemeClr val="dk1"/>
                </a:solidFill>
                <a:latin typeface="Arial"/>
                <a:ea typeface="Arial"/>
                <a:cs typeface="Arial"/>
                <a:sym typeface="Arial"/>
              </a:defRPr>
            </a:lvl3pPr>
            <a:lvl4pPr marL="1371600" marR="0" lvl="3" indent="0" algn="l" rtl="0">
              <a:spcBef>
                <a:spcPts val="180"/>
              </a:spcBef>
              <a:buClr>
                <a:schemeClr val="dk1"/>
              </a:buClr>
              <a:buSzPts val="900"/>
              <a:buFont typeface="Arial"/>
              <a:buNone/>
              <a:defRPr sz="900" b="0" i="0" u="none" strike="noStrike" cap="none">
                <a:solidFill>
                  <a:schemeClr val="dk1"/>
                </a:solidFill>
                <a:latin typeface="Arial"/>
                <a:ea typeface="Arial"/>
                <a:cs typeface="Arial"/>
                <a:sym typeface="Arial"/>
              </a:defRPr>
            </a:lvl4pPr>
            <a:lvl5pPr marL="1828800" marR="0" lvl="4" indent="0" algn="l" rtl="0">
              <a:spcBef>
                <a:spcPts val="180"/>
              </a:spcBef>
              <a:buClr>
                <a:schemeClr val="dk1"/>
              </a:buClr>
              <a:buSzPts val="900"/>
              <a:buFont typeface="Arial"/>
              <a:buNone/>
              <a:defRPr sz="900" b="0" i="0" u="none" strike="noStrike" cap="none">
                <a:solidFill>
                  <a:schemeClr val="dk1"/>
                </a:solidFill>
                <a:latin typeface="Arial"/>
                <a:ea typeface="Arial"/>
                <a:cs typeface="Arial"/>
                <a:sym typeface="Arial"/>
              </a:defRPr>
            </a:lvl5pPr>
            <a:lvl6pPr marL="2286000" marR="0" lvl="5" indent="0" algn="l" rtl="0">
              <a:spcBef>
                <a:spcPts val="180"/>
              </a:spcBef>
              <a:buClr>
                <a:schemeClr val="dk1"/>
              </a:buClr>
              <a:buSzPts val="900"/>
              <a:buFont typeface="Arial"/>
              <a:buNone/>
              <a:defRPr sz="900" b="0" i="0" u="none" strike="noStrike" cap="none">
                <a:solidFill>
                  <a:schemeClr val="dk1"/>
                </a:solidFill>
                <a:latin typeface="Arial"/>
                <a:ea typeface="Arial"/>
                <a:cs typeface="Arial"/>
                <a:sym typeface="Arial"/>
              </a:defRPr>
            </a:lvl6pPr>
            <a:lvl7pPr marL="2743200" marR="0" lvl="6" indent="0" algn="l" rtl="0">
              <a:spcBef>
                <a:spcPts val="180"/>
              </a:spcBef>
              <a:buClr>
                <a:schemeClr val="dk1"/>
              </a:buClr>
              <a:buSzPts val="900"/>
              <a:buFont typeface="Arial"/>
              <a:buNone/>
              <a:defRPr sz="900" b="0" i="0" u="none" strike="noStrike" cap="none">
                <a:solidFill>
                  <a:schemeClr val="dk1"/>
                </a:solidFill>
                <a:latin typeface="Arial"/>
                <a:ea typeface="Arial"/>
                <a:cs typeface="Arial"/>
                <a:sym typeface="Arial"/>
              </a:defRPr>
            </a:lvl7pPr>
            <a:lvl8pPr marL="3200400" marR="0" lvl="7" indent="0" algn="l" rtl="0">
              <a:spcBef>
                <a:spcPts val="180"/>
              </a:spcBef>
              <a:buClr>
                <a:schemeClr val="dk1"/>
              </a:buClr>
              <a:buSzPts val="900"/>
              <a:buFont typeface="Arial"/>
              <a:buNone/>
              <a:defRPr sz="900" b="0" i="0" u="none" strike="noStrike" cap="none">
                <a:solidFill>
                  <a:schemeClr val="dk1"/>
                </a:solidFill>
                <a:latin typeface="Arial"/>
                <a:ea typeface="Arial"/>
                <a:cs typeface="Arial"/>
                <a:sym typeface="Arial"/>
              </a:defRPr>
            </a:lvl8pPr>
            <a:lvl9pPr marL="3657600" marR="0" lvl="8" indent="0" algn="l" rtl="0">
              <a:spcBef>
                <a:spcPts val="180"/>
              </a:spcBef>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53" name="Shape 53"/>
          <p:cNvSpPr txBox="1">
            <a:spLocks noGrp="1"/>
          </p:cNvSpPr>
          <p:nvPr>
            <p:ph type="body" idx="2"/>
          </p:nvPr>
        </p:nvSpPr>
        <p:spPr>
          <a:xfrm>
            <a:off x="457200" y="1446286"/>
            <a:ext cx="5949656" cy="4270228"/>
          </a:xfrm>
          <a:prstGeom prst="rect">
            <a:avLst/>
          </a:prstGeom>
          <a:noFill/>
          <a:ln>
            <a:noFill/>
          </a:ln>
        </p:spPr>
        <p:txBody>
          <a:bodyPr wrap="square" lIns="91425" tIns="91425" rIns="91425" bIns="91425" anchor="t" anchorCtr="0"/>
          <a:lstStyle>
            <a:lvl1pPr marL="342900" marR="0" lvl="0" indent="-228600" algn="l" rtl="0">
              <a:spcBef>
                <a:spcPts val="360"/>
              </a:spcBef>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742950" marR="0" lvl="1" indent="-184150" algn="l" rtl="0">
              <a:spcBef>
                <a:spcPts val="320"/>
              </a:spcBef>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143000" marR="0" lvl="2" indent="-139700" algn="l" rtl="0">
              <a:spcBef>
                <a:spcPts val="280"/>
              </a:spcBef>
              <a:buClr>
                <a:schemeClr val="dk1"/>
              </a:buClr>
              <a:buSzPts val="1400"/>
              <a:buFont typeface="Arial"/>
              <a:buChar char="•"/>
              <a:defRPr sz="1400" b="0" i="0" u="none" strike="noStrike" cap="none">
                <a:solidFill>
                  <a:schemeClr val="dk1"/>
                </a:solidFill>
                <a:latin typeface="Arial"/>
                <a:ea typeface="Arial"/>
                <a:cs typeface="Arial"/>
                <a:sym typeface="Arial"/>
              </a:defRPr>
            </a:lvl3pPr>
            <a:lvl4pPr marL="1600200" marR="0" lvl="3" indent="-152400" algn="l" rtl="0">
              <a:spcBef>
                <a:spcPts val="240"/>
              </a:spcBef>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057400" marR="0" lvl="4" indent="-165100" algn="l" rtl="0">
              <a:spcBef>
                <a:spcPts val="200"/>
              </a:spcBef>
              <a:buClr>
                <a:schemeClr val="dk1"/>
              </a:buClr>
              <a:buSzPts val="1000"/>
              <a:buFont typeface="Arial"/>
              <a:buChar char="»"/>
              <a:defRPr sz="1000" b="0" i="0" u="none" strike="noStrike" cap="none">
                <a:solidFill>
                  <a:schemeClr val="dk1"/>
                </a:solidFill>
                <a:latin typeface="Arial"/>
                <a:ea typeface="Arial"/>
                <a:cs typeface="Arial"/>
                <a:sym typeface="Arial"/>
              </a:defRPr>
            </a:lvl5pPr>
            <a:lvl6pPr marL="2514600" marR="0" lvl="5" indent="-114300" algn="l" rtl="0">
              <a:spcBef>
                <a:spcPts val="360"/>
              </a:spcBef>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4" name="Shape 54"/>
          <p:cNvSpPr/>
          <p:nvPr/>
        </p:nvSpPr>
        <p:spPr>
          <a:xfrm>
            <a:off x="6858000" y="0"/>
            <a:ext cx="2286000" cy="228600"/>
          </a:xfrm>
          <a:prstGeom prst="rect">
            <a:avLst/>
          </a:prstGeom>
          <a:solidFill>
            <a:srgbClr val="104B7D"/>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Arial"/>
              <a:ea typeface="Arial"/>
              <a:cs typeface="Arial"/>
              <a:sym typeface="Arial"/>
            </a:endParaRPr>
          </a:p>
        </p:txBody>
      </p:sp>
      <p:sp>
        <p:nvSpPr>
          <p:cNvPr id="55" name="Shape 55"/>
          <p:cNvSpPr/>
          <p:nvPr/>
        </p:nvSpPr>
        <p:spPr>
          <a:xfrm>
            <a:off x="0" y="0"/>
            <a:ext cx="6858000" cy="228600"/>
          </a:xfrm>
          <a:prstGeom prst="rect">
            <a:avLst/>
          </a:prstGeom>
          <a:solidFill>
            <a:srgbClr val="8C8D8E"/>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Arial"/>
              <a:ea typeface="Arial"/>
              <a:cs typeface="Arial"/>
              <a:sym typeface="Arial"/>
            </a:endParaRPr>
          </a:p>
        </p:txBody>
      </p:sp>
      <p:sp>
        <p:nvSpPr>
          <p:cNvPr id="56" name="Shape 56"/>
          <p:cNvSpPr txBox="1">
            <a:spLocks noGrp="1"/>
          </p:cNvSpPr>
          <p:nvPr>
            <p:ph type="dt" idx="10"/>
          </p:nvPr>
        </p:nvSpPr>
        <p:spPr>
          <a:xfrm>
            <a:off x="457200" y="6178546"/>
            <a:ext cx="747814" cy="365125"/>
          </a:xfrm>
          <a:prstGeom prst="rect">
            <a:avLst/>
          </a:prstGeom>
          <a:noFill/>
          <a:ln>
            <a:noFill/>
          </a:ln>
        </p:spPr>
        <p:txBody>
          <a:bodyPr wrap="square" lIns="91425" tIns="91425" rIns="91425" bIns="91425" anchor="ctr" anchorCtr="1"/>
          <a:lstStyle>
            <a:lvl1pPr marL="0" marR="0" lvl="0" indent="0" algn="l" rtl="0">
              <a:spcBef>
                <a:spcPts val="0"/>
              </a:spcBef>
              <a:buSzPts val="1400"/>
              <a:buNone/>
              <a:defRPr sz="1000">
                <a:solidFill>
                  <a:srgbClr val="104B7D"/>
                </a:solidFill>
                <a:latin typeface="Arial"/>
                <a:ea typeface="Arial"/>
                <a:cs typeface="Arial"/>
                <a:sym typeface="Arial"/>
              </a:defRPr>
            </a:lvl1pPr>
            <a:lvl2pPr marL="457200" marR="0" lvl="1" indent="0" algn="l" rtl="0">
              <a:spcBef>
                <a:spcPts val="0"/>
              </a:spcBef>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57" name="Shape 57"/>
          <p:cNvSpPr txBox="1">
            <a:spLocks noGrp="1"/>
          </p:cNvSpPr>
          <p:nvPr>
            <p:ph type="ftr" idx="11"/>
          </p:nvPr>
        </p:nvSpPr>
        <p:spPr>
          <a:xfrm>
            <a:off x="2391834" y="6178546"/>
            <a:ext cx="2895600" cy="365125"/>
          </a:xfrm>
          <a:prstGeom prst="rect">
            <a:avLst/>
          </a:prstGeom>
          <a:noFill/>
          <a:ln>
            <a:noFill/>
          </a:ln>
        </p:spPr>
        <p:txBody>
          <a:bodyPr wrap="square" lIns="91425" tIns="91425" rIns="91425" bIns="91425" anchor="ctr" anchorCtr="0"/>
          <a:lstStyle>
            <a:lvl1pPr marL="0" marR="0" lvl="0" indent="0" algn="ctr" rtl="0">
              <a:spcBef>
                <a:spcPts val="0"/>
              </a:spcBef>
              <a:buSzPts val="1400"/>
              <a:buNone/>
              <a:defRPr sz="1000">
                <a:solidFill>
                  <a:srgbClr val="104B7D"/>
                </a:solidFill>
                <a:latin typeface="Arial"/>
                <a:ea typeface="Arial"/>
                <a:cs typeface="Arial"/>
                <a:sym typeface="Arial"/>
              </a:defRPr>
            </a:lvl1pPr>
            <a:lvl2pPr marL="457200" marR="0" lvl="1" indent="0" algn="l" rtl="0">
              <a:spcBef>
                <a:spcPts val="0"/>
              </a:spcBef>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cxnSp>
        <p:nvCxnSpPr>
          <p:cNvPr id="58" name="Shape 58"/>
          <p:cNvCxnSpPr/>
          <p:nvPr/>
        </p:nvCxnSpPr>
        <p:spPr>
          <a:xfrm>
            <a:off x="0" y="1295400"/>
            <a:ext cx="6400800" cy="0"/>
          </a:xfrm>
          <a:prstGeom prst="straightConnector1">
            <a:avLst/>
          </a:prstGeom>
          <a:noFill/>
          <a:ln w="9525" cap="flat" cmpd="sng">
            <a:solidFill>
              <a:srgbClr val="8C8D8E"/>
            </a:solidFill>
            <a:prstDash val="solid"/>
            <a:round/>
            <a:headEnd type="none" w="med" len="med"/>
            <a:tailEnd type="none" w="med" len="med"/>
          </a:ln>
        </p:spPr>
      </p:cxnSp>
      <p:pic>
        <p:nvPicPr>
          <p:cNvPr id="59" name="Shape 59"/>
          <p:cNvPicPr preferRelativeResize="0"/>
          <p:nvPr/>
        </p:nvPicPr>
        <p:blipFill rotWithShape="1">
          <a:blip r:embed="rId2">
            <a:alphaModFix/>
          </a:blip>
          <a:srcRect/>
          <a:stretch/>
        </p:blipFill>
        <p:spPr>
          <a:xfrm>
            <a:off x="6813340" y="6096000"/>
            <a:ext cx="1600200" cy="530216"/>
          </a:xfrm>
          <a:prstGeom prst="rect">
            <a:avLst/>
          </a:prstGeom>
          <a:noFill/>
          <a:ln>
            <a:noFill/>
          </a:ln>
        </p:spPr>
      </p:pic>
      <p:sp>
        <p:nvSpPr>
          <p:cNvPr id="60" name="Shape 60"/>
          <p:cNvSpPr txBox="1">
            <a:spLocks noGrp="1"/>
          </p:cNvSpPr>
          <p:nvPr>
            <p:ph type="sldNum" idx="12"/>
          </p:nvPr>
        </p:nvSpPr>
        <p:spPr>
          <a:xfrm>
            <a:off x="6262303" y="6178546"/>
            <a:ext cx="383747" cy="365125"/>
          </a:xfrm>
          <a:prstGeom prst="rect">
            <a:avLst/>
          </a:prstGeom>
          <a:noFill/>
          <a:ln>
            <a:noFill/>
          </a:ln>
        </p:spPr>
        <p:txBody>
          <a:bodyPr wrap="square" lIns="91425" tIns="45700" rIns="91425" bIns="45700" anchor="ctr" anchorCtr="0">
            <a:noAutofit/>
          </a:bodyPr>
          <a:lstStyle/>
          <a:p>
            <a:pPr marL="0" marR="0" lvl="0" indent="0" algn="r" rtl="0">
              <a:spcBef>
                <a:spcPts val="0"/>
              </a:spcBef>
              <a:buNone/>
            </a:pPr>
            <a:fld id="{00000000-1234-1234-1234-123412341234}" type="slidenum">
              <a:rPr lang="en-US" sz="1000">
                <a:solidFill>
                  <a:srgbClr val="104B7D"/>
                </a:solidFill>
                <a:latin typeface="Arial"/>
                <a:ea typeface="Arial"/>
                <a:cs typeface="Arial"/>
                <a:sym typeface="Arial"/>
              </a:rPr>
              <a:t>‹#›</a:t>
            </a:fld>
            <a:endParaRPr lang="en-US" sz="1000">
              <a:solidFill>
                <a:srgbClr val="104B7D"/>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buClr>
                <a:schemeClr val="dk1"/>
              </a:buClr>
              <a:buSzPts val="4400"/>
              <a:buFont typeface="Arial"/>
              <a:buNone/>
              <a:defRPr sz="4400" b="0" i="0" u="none" strike="noStrike" cap="none">
                <a:solidFill>
                  <a:schemeClr val="dk1"/>
                </a:solidFill>
                <a:latin typeface="Arial"/>
                <a:ea typeface="Arial"/>
                <a:cs typeface="Arial"/>
                <a:sym typeface="Arial"/>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wrap="square" lIns="91425" tIns="91425" rIns="91425" bIns="91425" anchor="t" anchorCtr="0"/>
          <a:lstStyle>
            <a:lvl1pPr marL="342900" marR="0" lvl="0" indent="-139700" algn="l" rtl="0">
              <a:spcBef>
                <a:spcPts val="640"/>
              </a:spcBef>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742950" marR="0" lvl="1" indent="-107950" algn="l" rtl="0">
              <a:spcBef>
                <a:spcPts val="560"/>
              </a:spcBef>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Shape 12"/>
          <p:cNvSpPr txBox="1">
            <a:spLocks noGrp="1"/>
          </p:cNvSpPr>
          <p:nvPr>
            <p:ph type="dt" idx="10"/>
          </p:nvPr>
        </p:nvSpPr>
        <p:spPr>
          <a:xfrm>
            <a:off x="457200" y="6356350"/>
            <a:ext cx="2133600" cy="365125"/>
          </a:xfrm>
          <a:prstGeom prst="rect">
            <a:avLst/>
          </a:prstGeom>
          <a:noFill/>
          <a:ln>
            <a:noFill/>
          </a:ln>
        </p:spPr>
        <p:txBody>
          <a:bodyPr wrap="square" lIns="91425" tIns="91425" rIns="91425" bIns="91425" anchor="ctr" anchorCtr="0"/>
          <a:lstStyle>
            <a:lvl1pPr marL="0" marR="0" lvl="0" indent="0" algn="l" rtl="0">
              <a:spcBef>
                <a:spcPts val="0"/>
              </a:spcBef>
              <a:buSzPts val="1400"/>
              <a:buNone/>
              <a:defRPr sz="1200" b="0" i="0" u="none" strike="noStrike" cap="none">
                <a:solidFill>
                  <a:srgbClr val="888888"/>
                </a:solidFill>
                <a:latin typeface="Arial"/>
                <a:ea typeface="Arial"/>
                <a:cs typeface="Arial"/>
                <a:sym typeface="Arial"/>
              </a:defRPr>
            </a:lvl1pPr>
            <a:lvl2pPr marL="457200" marR="0" lvl="1" indent="0" algn="l" rtl="0">
              <a:spcBef>
                <a:spcPts val="0"/>
              </a:spcBef>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3" name="Shape 13"/>
          <p:cNvSpPr txBox="1">
            <a:spLocks noGrp="1"/>
          </p:cNvSpPr>
          <p:nvPr>
            <p:ph type="ftr" idx="11"/>
          </p:nvPr>
        </p:nvSpPr>
        <p:spPr>
          <a:xfrm>
            <a:off x="3124200" y="6356350"/>
            <a:ext cx="2895600" cy="365125"/>
          </a:xfrm>
          <a:prstGeom prst="rect">
            <a:avLst/>
          </a:prstGeom>
          <a:noFill/>
          <a:ln>
            <a:noFill/>
          </a:ln>
        </p:spPr>
        <p:txBody>
          <a:bodyPr wrap="square" lIns="91425" tIns="91425" rIns="91425" bIns="91425" anchor="ctr" anchorCtr="0"/>
          <a:lstStyle>
            <a:lvl1pPr marL="0" marR="0" lvl="0" indent="0" algn="ctr" rtl="0">
              <a:spcBef>
                <a:spcPts val="0"/>
              </a:spcBef>
              <a:buSzPts val="1400"/>
              <a:buNone/>
              <a:defRPr sz="1200" b="0" i="0" u="none" strike="noStrike" cap="none">
                <a:solidFill>
                  <a:srgbClr val="888888"/>
                </a:solidFill>
                <a:latin typeface="Arial"/>
                <a:ea typeface="Arial"/>
                <a:cs typeface="Arial"/>
                <a:sym typeface="Arial"/>
              </a:defRPr>
            </a:lvl1pPr>
            <a:lvl2pPr marL="457200" marR="0" lvl="1" indent="0" algn="l" rtl="0">
              <a:spcBef>
                <a:spcPts val="0"/>
              </a:spcBef>
              <a:buSzPts val="1400"/>
              <a:buNone/>
              <a:defRPr sz="1800" b="0" i="0" u="none" strike="noStrike" cap="none">
                <a:solidFill>
                  <a:schemeClr val="dk1"/>
                </a:solidFill>
                <a:latin typeface="Arial"/>
                <a:ea typeface="Arial"/>
                <a:cs typeface="Arial"/>
                <a:sym typeface="Arial"/>
              </a:defRPr>
            </a:lvl2pPr>
            <a:lvl3pPr marL="914400" marR="0" lvl="2" indent="0" algn="l" rtl="0">
              <a:spcBef>
                <a:spcPts val="0"/>
              </a:spcBef>
              <a:buSzPts val="1400"/>
              <a:buNone/>
              <a:defRPr sz="1800" b="0" i="0" u="none" strike="noStrike" cap="none">
                <a:solidFill>
                  <a:schemeClr val="dk1"/>
                </a:solidFill>
                <a:latin typeface="Arial"/>
                <a:ea typeface="Arial"/>
                <a:cs typeface="Arial"/>
                <a:sym typeface="Arial"/>
              </a:defRPr>
            </a:lvl3pPr>
            <a:lvl4pPr marL="1371600" marR="0" lvl="3" indent="0" algn="l" rtl="0">
              <a:spcBef>
                <a:spcPts val="0"/>
              </a:spcBef>
              <a:buSzPts val="1400"/>
              <a:buNone/>
              <a:defRPr sz="1800" b="0" i="0" u="none" strike="noStrike" cap="none">
                <a:solidFill>
                  <a:schemeClr val="dk1"/>
                </a:solidFill>
                <a:latin typeface="Arial"/>
                <a:ea typeface="Arial"/>
                <a:cs typeface="Arial"/>
                <a:sym typeface="Arial"/>
              </a:defRPr>
            </a:lvl4pPr>
            <a:lvl5pPr marL="1828800" marR="0" lvl="4" indent="0" algn="l" rtl="0">
              <a:spcBef>
                <a:spcPts val="0"/>
              </a:spcBef>
              <a:buSzPts val="1400"/>
              <a:buNone/>
              <a:defRPr sz="1800" b="0" i="0" u="none" strike="noStrike" cap="none">
                <a:solidFill>
                  <a:schemeClr val="dk1"/>
                </a:solidFill>
                <a:latin typeface="Arial"/>
                <a:ea typeface="Arial"/>
                <a:cs typeface="Arial"/>
                <a:sym typeface="Arial"/>
              </a:defRPr>
            </a:lvl5pPr>
            <a:lvl6pPr marL="2286000" marR="0" lvl="5" indent="0" algn="l" rtl="0">
              <a:spcBef>
                <a:spcPts val="0"/>
              </a:spcBef>
              <a:buSzPts val="1400"/>
              <a:buNone/>
              <a:defRPr sz="1800" b="0" i="0" u="none" strike="noStrike" cap="none">
                <a:solidFill>
                  <a:schemeClr val="dk1"/>
                </a:solidFill>
                <a:latin typeface="Arial"/>
                <a:ea typeface="Arial"/>
                <a:cs typeface="Arial"/>
                <a:sym typeface="Arial"/>
              </a:defRPr>
            </a:lvl6pPr>
            <a:lvl7pPr marL="2743200" marR="0" lvl="6" indent="0" algn="l" rtl="0">
              <a:spcBef>
                <a:spcPts val="0"/>
              </a:spcBef>
              <a:buSzPts val="1400"/>
              <a:buNone/>
              <a:defRPr sz="1800" b="0" i="0" u="none" strike="noStrike" cap="none">
                <a:solidFill>
                  <a:schemeClr val="dk1"/>
                </a:solidFill>
                <a:latin typeface="Arial"/>
                <a:ea typeface="Arial"/>
                <a:cs typeface="Arial"/>
                <a:sym typeface="Arial"/>
              </a:defRPr>
            </a:lvl7pPr>
            <a:lvl8pPr marL="3200400" marR="0" lvl="7" indent="0" algn="l" rtl="0">
              <a:spcBef>
                <a:spcPts val="0"/>
              </a:spcBef>
              <a:buSzPts val="1400"/>
              <a:buNone/>
              <a:defRPr sz="1800" b="0" i="0" u="none" strike="noStrike" cap="none">
                <a:solidFill>
                  <a:schemeClr val="dk1"/>
                </a:solidFill>
                <a:latin typeface="Arial"/>
                <a:ea typeface="Arial"/>
                <a:cs typeface="Arial"/>
                <a:sym typeface="Arial"/>
              </a:defRPr>
            </a:lvl8pPr>
            <a:lvl9pPr marL="3657600" marR="0" lvl="8" indent="0" algn="l" rtl="0">
              <a:spcBef>
                <a:spcPts val="0"/>
              </a:spcBef>
              <a:buSzPts val="1400"/>
              <a:buNone/>
              <a:defRPr sz="18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6553200" y="6356350"/>
            <a:ext cx="2133600" cy="365125"/>
          </a:xfrm>
          <a:prstGeom prst="rect">
            <a:avLst/>
          </a:prstGeom>
          <a:noFill/>
          <a:ln>
            <a:noFill/>
          </a:ln>
        </p:spPr>
        <p:txBody>
          <a:bodyPr wrap="square" lIns="91425" tIns="45700" rIns="91425" bIns="45700" anchor="ctr" anchorCtr="0">
            <a:noAutofit/>
          </a:bodyPr>
          <a:lstStyle/>
          <a:p>
            <a:pPr marL="0" marR="0" lvl="0" indent="0" algn="r" rtl="0">
              <a:spcBef>
                <a:spcPts val="0"/>
              </a:spcBef>
              <a:buNone/>
            </a:pPr>
            <a:fld id="{00000000-1234-1234-1234-123412341234}" type="slidenum">
              <a:rPr lang="en-US" sz="1200" b="0" i="0" u="none" strike="noStrike" cap="none">
                <a:solidFill>
                  <a:srgbClr val="888888"/>
                </a:solidFill>
                <a:latin typeface="Arial"/>
                <a:ea typeface="Arial"/>
                <a:cs typeface="Arial"/>
                <a:sym typeface="Arial"/>
              </a:rPr>
              <a:t>‹#›</a:t>
            </a:fld>
            <a:endParaRPr lang="en-US" sz="1200" b="0" i="0" u="none" strike="noStrike" cap="none">
              <a:solidFill>
                <a:srgbClr val="888888"/>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8" r:id="rId1"/>
    <p:sldLayoutId id="2147483659" r:id="rId2"/>
    <p:sldLayoutId id="2147483660" r:id="rId3"/>
    <p:sldLayoutId id="2147483651" r:id="rId4"/>
    <p:sldLayoutId id="2147483652"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3.gif"/><Relationship Id="rId5" Type="http://schemas.openxmlformats.org/officeDocument/2006/relationships/image" Target="../media/image12.jpg"/><Relationship Id="rId4" Type="http://schemas.openxmlformats.org/officeDocument/2006/relationships/image" Target="../media/image11.jpg"/></Relationships>
</file>

<file path=ppt/slides/_rels/slide1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7.emf"/><Relationship Id="rId5" Type="http://schemas.openxmlformats.org/officeDocument/2006/relationships/image" Target="../media/image16.emf"/><Relationship Id="rId4" Type="http://schemas.openxmlformats.org/officeDocument/2006/relationships/image" Target="../media/image15.emf"/></Relationships>
</file>

<file path=ppt/slides/_rels/slide13.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hyperlink" Target="https://fbresearch.org/wp-content/uploads/2016/04/Cats-Species-Sheet.pdf" TargetMode="External"/><Relationship Id="rId13" Type="http://schemas.openxmlformats.org/officeDocument/2006/relationships/hyperlink" Target="http://www.comeseeourworld.org/" TargetMode="External"/><Relationship Id="rId18" Type="http://schemas.openxmlformats.org/officeDocument/2006/relationships/image" Target="../media/image25.gif"/><Relationship Id="rId3" Type="http://schemas.openxmlformats.org/officeDocument/2006/relationships/image" Target="../media/image21.jpg"/><Relationship Id="rId7" Type="http://schemas.openxmlformats.org/officeDocument/2006/relationships/hyperlink" Target="https://fbresearch.org/wp-content/uploads/2016/04/Dogs-In-Biomedical-Research-FBR.pdf" TargetMode="External"/><Relationship Id="rId12" Type="http://schemas.openxmlformats.org/officeDocument/2006/relationships/hyperlink" Target="https://fbresearch.org/wp-content/uploads/2017/10/love-animals-support-animal-research-educational-brochure.pdf" TargetMode="External"/><Relationship Id="rId17" Type="http://schemas.openxmlformats.org/officeDocument/2006/relationships/hyperlink" Target="https://www.aaalac.org/index.cfm" TargetMode="External"/><Relationship Id="rId2" Type="http://schemas.openxmlformats.org/officeDocument/2006/relationships/notesSlide" Target="../notesSlides/notesSlide14.xml"/><Relationship Id="rId16" Type="http://schemas.openxmlformats.org/officeDocument/2006/relationships/image" Target="../media/image24.jpg"/><Relationship Id="rId20" Type="http://schemas.openxmlformats.org/officeDocument/2006/relationships/image" Target="../media/image26.jpg"/><Relationship Id="rId1" Type="http://schemas.openxmlformats.org/officeDocument/2006/relationships/slideLayout" Target="../slideLayouts/slideLayout2.xml"/><Relationship Id="rId6" Type="http://schemas.openxmlformats.org/officeDocument/2006/relationships/hyperlink" Target="https://fbresearch.org/wp-content/uploads/2016/04/Mice-Rats-In-Biomedical-Research-FBR.pdf" TargetMode="External"/><Relationship Id="rId11" Type="http://schemas.openxmlformats.org/officeDocument/2006/relationships/image" Target="../media/image23.png"/><Relationship Id="rId5" Type="http://schemas.openxmlformats.org/officeDocument/2006/relationships/hyperlink" Target="https://fbresearch.org/medical-advances/animal-testing-research-achievements/animal-research-behind-top-drugs/" TargetMode="External"/><Relationship Id="rId15" Type="http://schemas.openxmlformats.org/officeDocument/2006/relationships/hyperlink" Target="http://www.fens.org/Global/Pages/CARE/Examples%20of%20the%20value%20of%20animal%20use%20in%20neuroscience%20from%20the%20FENS%20Committee%20on%20Animals%20in%20Research%20(CARE).pdf" TargetMode="External"/><Relationship Id="rId10" Type="http://schemas.openxmlformats.org/officeDocument/2006/relationships/image" Target="../media/image22.png"/><Relationship Id="rId19" Type="http://schemas.openxmlformats.org/officeDocument/2006/relationships/hyperlink" Target="https://speakingofresearch.com/" TargetMode="External"/><Relationship Id="rId4" Type="http://schemas.openxmlformats.org/officeDocument/2006/relationships/hyperlink" Target="https://www.amprogress.org/resources/advocacy-materials/" TargetMode="External"/><Relationship Id="rId9" Type="http://schemas.openxmlformats.org/officeDocument/2006/relationships/hyperlink" Target="https://fbresearch.org/wp-content/uploads/2016/04/Nonhuman-Primates-In-Biomedical-Research-FBR.pdf" TargetMode="External"/><Relationship Id="rId14" Type="http://schemas.openxmlformats.org/officeDocument/2006/relationships/hyperlink" Target="https://www.amprogress.org/love-care-progress-video/"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5.emf"/></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31562-ED59-4C4A-83A0-EA77D71FA13B}"/>
              </a:ext>
            </a:extLst>
          </p:cNvPr>
          <p:cNvSpPr>
            <a:spLocks noGrp="1"/>
          </p:cNvSpPr>
          <p:nvPr>
            <p:ph type="ctrTitle"/>
          </p:nvPr>
        </p:nvSpPr>
        <p:spPr>
          <a:xfrm>
            <a:off x="535577" y="988541"/>
            <a:ext cx="8118909" cy="4077729"/>
          </a:xfrm>
        </p:spPr>
        <p:txBody>
          <a:bodyPr anchor="ctr"/>
          <a:lstStyle/>
          <a:p>
            <a:pPr algn="ctr">
              <a:lnSpc>
                <a:spcPct val="150000"/>
              </a:lnSpc>
            </a:pPr>
            <a:r>
              <a:rPr lang="en-US" sz="4000" dirty="0"/>
              <a:t>The Role of Animals in Basic, </a:t>
            </a:r>
            <a:br>
              <a:rPr lang="en-US" sz="4000" dirty="0"/>
            </a:br>
            <a:r>
              <a:rPr lang="en-US" sz="4000" dirty="0"/>
              <a:t>Medical, and Veterinary Health Research</a:t>
            </a:r>
          </a:p>
        </p:txBody>
      </p:sp>
    </p:spTree>
    <p:extLst>
      <p:ext uri="{BB962C8B-B14F-4D97-AF65-F5344CB8AC3E}">
        <p14:creationId xmlns:p14="http://schemas.microsoft.com/office/powerpoint/2010/main" val="8862478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extLst>
              <p:ext uri="{D42A27DB-BD31-4B8C-83A1-F6EECF244321}">
                <p14:modId xmlns:p14="http://schemas.microsoft.com/office/powerpoint/2010/main" val="358982692"/>
              </p:ext>
            </p:extLst>
          </p:nvPr>
        </p:nvGraphicFramePr>
        <p:xfrm>
          <a:off x="481915" y="1863000"/>
          <a:ext cx="8118388" cy="3900695"/>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p:cNvSpPr/>
          <p:nvPr/>
        </p:nvSpPr>
        <p:spPr>
          <a:xfrm>
            <a:off x="2329543" y="5974921"/>
            <a:ext cx="4572000" cy="461665"/>
          </a:xfrm>
          <a:prstGeom prst="rect">
            <a:avLst/>
          </a:prstGeom>
        </p:spPr>
        <p:txBody>
          <a:bodyPr>
            <a:spAutoFit/>
          </a:bodyPr>
          <a:lstStyle/>
          <a:p>
            <a:pPr algn="ctr"/>
            <a:r>
              <a:rPr lang="en-US" sz="1200" dirty="0">
                <a:solidFill>
                  <a:schemeClr val="dk1"/>
                </a:solidFill>
                <a:latin typeface="Calibri"/>
                <a:ea typeface="Calibri"/>
                <a:cs typeface="Calibri"/>
                <a:sym typeface="Calibri"/>
              </a:rPr>
              <a:t>Source: </a:t>
            </a:r>
            <a:r>
              <a:rPr lang="en-US" sz="1200" i="1" dirty="0">
                <a:solidFill>
                  <a:schemeClr val="dk1"/>
                </a:solidFill>
                <a:latin typeface="Calibri"/>
                <a:ea typeface="Calibri"/>
                <a:cs typeface="Calibri"/>
                <a:sym typeface="Calibri"/>
              </a:rPr>
              <a:t>Love Animals? Support Animals in Research</a:t>
            </a:r>
            <a:r>
              <a:rPr lang="en-US" sz="1200" dirty="0">
                <a:solidFill>
                  <a:schemeClr val="dk1"/>
                </a:solidFill>
                <a:latin typeface="Calibri"/>
                <a:ea typeface="Calibri"/>
                <a:cs typeface="Calibri"/>
                <a:sym typeface="Calibri"/>
              </a:rPr>
              <a:t>. Foundation for Biomedical Research. September 2017.</a:t>
            </a:r>
            <a:endParaRPr lang="en-US" sz="1200" dirty="0"/>
          </a:p>
        </p:txBody>
      </p:sp>
      <p:sp>
        <p:nvSpPr>
          <p:cNvPr id="6" name="Shape 20">
            <a:extLst>
              <a:ext uri="{FF2B5EF4-FFF2-40B4-BE49-F238E27FC236}">
                <a16:creationId xmlns:a16="http://schemas.microsoft.com/office/drawing/2014/main" id="{6B7487D3-51CF-334B-A4C1-BA79BF67FAED}"/>
              </a:ext>
            </a:extLst>
          </p:cNvPr>
          <p:cNvSpPr/>
          <p:nvPr/>
        </p:nvSpPr>
        <p:spPr>
          <a:xfrm>
            <a:off x="0" y="0"/>
            <a:ext cx="9144000" cy="1006150"/>
          </a:xfrm>
          <a:prstGeom prst="rect">
            <a:avLst/>
          </a:prstGeom>
          <a:solidFill>
            <a:srgbClr val="104B7D"/>
          </a:solidFill>
          <a:ln>
            <a:noFill/>
          </a:ln>
        </p:spPr>
        <p:txBody>
          <a:bodyPr wrap="square" lIns="91425" tIns="45700" rIns="91425" bIns="45700" anchor="ctr" anchorCtr="0">
            <a:noAutofit/>
          </a:bodyPr>
          <a:lstStyle/>
          <a:p>
            <a:pPr marL="0" marR="0" lvl="0" indent="0" algn="ctr" rtl="0">
              <a:spcBef>
                <a:spcPts val="0"/>
              </a:spcBef>
              <a:buNone/>
            </a:pPr>
            <a:endParaRPr sz="1800" b="0" i="0" u="none" strike="noStrike" cap="none" dirty="0">
              <a:solidFill>
                <a:schemeClr val="lt1"/>
              </a:solidFill>
              <a:latin typeface="Arial"/>
              <a:ea typeface="Arial"/>
              <a:cs typeface="Arial"/>
              <a:sym typeface="Arial"/>
            </a:endParaRPr>
          </a:p>
        </p:txBody>
      </p:sp>
      <p:sp>
        <p:nvSpPr>
          <p:cNvPr id="7" name="Shape 99">
            <a:extLst>
              <a:ext uri="{FF2B5EF4-FFF2-40B4-BE49-F238E27FC236}">
                <a16:creationId xmlns:a16="http://schemas.microsoft.com/office/drawing/2014/main" id="{6CAED395-67E5-4A4E-BA44-9A9B96347D87}"/>
              </a:ext>
            </a:extLst>
          </p:cNvPr>
          <p:cNvSpPr txBox="1">
            <a:spLocks/>
          </p:cNvSpPr>
          <p:nvPr/>
        </p:nvSpPr>
        <p:spPr>
          <a:xfrm>
            <a:off x="135927" y="291739"/>
            <a:ext cx="8840889" cy="558556"/>
          </a:xfrm>
          <a:prstGeom prst="rect">
            <a:avLst/>
          </a:prstGeom>
          <a:noFill/>
          <a:ln>
            <a:noFill/>
          </a:ln>
        </p:spPr>
        <p:txBody>
          <a:bodyPr wrap="square" lIns="0" tIns="0" rIns="0" bIns="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pPr indent="-171450">
              <a:buClr>
                <a:srgbClr val="782327"/>
              </a:buClr>
              <a:buSzPts val="2700"/>
            </a:pPr>
            <a:r>
              <a:rPr lang="en-US" sz="2700" b="1" dirty="0">
                <a:solidFill>
                  <a:schemeClr val="bg1"/>
                </a:solidFill>
              </a:rPr>
              <a:t>Laboratory Animals: </a:t>
            </a:r>
            <a:r>
              <a:rPr lang="en-US" sz="2700" dirty="0">
                <a:solidFill>
                  <a:schemeClr val="bg1"/>
                </a:solidFill>
              </a:rPr>
              <a:t>‘Partners’ in biomedical innovation</a:t>
            </a:r>
            <a:endParaRPr lang="en-US" sz="2700" b="1" dirty="0">
              <a:solidFill>
                <a:schemeClr val="bg1"/>
              </a:solidFill>
            </a:endParaRPr>
          </a:p>
        </p:txBody>
      </p:sp>
      <p:graphicFrame>
        <p:nvGraphicFramePr>
          <p:cNvPr id="10" name="Chart 9">
            <a:extLst>
              <a:ext uri="{FF2B5EF4-FFF2-40B4-BE49-F238E27FC236}">
                <a16:creationId xmlns:a16="http://schemas.microsoft.com/office/drawing/2014/main" id="{3C77D3F1-79E5-B145-8E3B-CC92706AAE89}"/>
              </a:ext>
            </a:extLst>
          </p:cNvPr>
          <p:cNvGraphicFramePr/>
          <p:nvPr>
            <p:extLst>
              <p:ext uri="{D42A27DB-BD31-4B8C-83A1-F6EECF244321}">
                <p14:modId xmlns:p14="http://schemas.microsoft.com/office/powerpoint/2010/main" val="3030394160"/>
              </p:ext>
            </p:extLst>
          </p:nvPr>
        </p:nvGraphicFramePr>
        <p:xfrm>
          <a:off x="1582058" y="2080502"/>
          <a:ext cx="6523974" cy="3697515"/>
        </p:xfrm>
        <a:graphic>
          <a:graphicData uri="http://schemas.openxmlformats.org/drawingml/2006/chart">
            <c:chart xmlns:c="http://schemas.openxmlformats.org/drawingml/2006/chart" xmlns:r="http://schemas.openxmlformats.org/officeDocument/2006/relationships" r:id="rId4"/>
          </a:graphicData>
        </a:graphic>
      </p:graphicFrame>
      <p:sp>
        <p:nvSpPr>
          <p:cNvPr id="12" name="Rectangle 11">
            <a:extLst>
              <a:ext uri="{FF2B5EF4-FFF2-40B4-BE49-F238E27FC236}">
                <a16:creationId xmlns:a16="http://schemas.microsoft.com/office/drawing/2014/main" id="{5C58E9DC-FD6C-3A41-9345-0D316EDE7DD8}"/>
              </a:ext>
            </a:extLst>
          </p:cNvPr>
          <p:cNvSpPr/>
          <p:nvPr/>
        </p:nvSpPr>
        <p:spPr>
          <a:xfrm>
            <a:off x="3074055" y="1250146"/>
            <a:ext cx="3008837" cy="378886"/>
          </a:xfrm>
          <a:prstGeom prst="rect">
            <a:avLst/>
          </a:prstGeom>
        </p:spPr>
        <p:txBody>
          <a:bodyPr wrap="none">
            <a:spAutoFit/>
          </a:bodyPr>
          <a:lstStyle/>
          <a:p>
            <a:pPr algn="ctr">
              <a:defRPr sz="1862" b="0" i="0" u="none" strike="noStrike" kern="1200" spc="0" baseline="0">
                <a:solidFill>
                  <a:srgbClr val="000000">
                    <a:lumMod val="65000"/>
                    <a:lumOff val="35000"/>
                  </a:srgbClr>
                </a:solidFill>
                <a:latin typeface="+mn-lt"/>
                <a:ea typeface="+mn-ea"/>
                <a:cs typeface="+mn-cs"/>
              </a:defRPr>
            </a:pPr>
            <a:r>
              <a:rPr lang="en-US" sz="1862" kern="1200" dirty="0">
                <a:solidFill>
                  <a:srgbClr val="782327"/>
                </a:solidFill>
                <a:latin typeface="+mn-lt"/>
                <a:ea typeface="+mn-ea"/>
                <a:cs typeface="+mn-cs"/>
              </a:rPr>
              <a:t>Laboratory Animals in U.S.</a:t>
            </a:r>
          </a:p>
        </p:txBody>
      </p:sp>
    </p:spTree>
    <p:extLst>
      <p:ext uri="{BB962C8B-B14F-4D97-AF65-F5344CB8AC3E}">
        <p14:creationId xmlns:p14="http://schemas.microsoft.com/office/powerpoint/2010/main" val="26448350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20">
            <a:extLst>
              <a:ext uri="{FF2B5EF4-FFF2-40B4-BE49-F238E27FC236}">
                <a16:creationId xmlns:a16="http://schemas.microsoft.com/office/drawing/2014/main" id="{6B7487D3-51CF-334B-A4C1-BA79BF67FAED}"/>
              </a:ext>
            </a:extLst>
          </p:cNvPr>
          <p:cNvSpPr/>
          <p:nvPr/>
        </p:nvSpPr>
        <p:spPr>
          <a:xfrm>
            <a:off x="0" y="0"/>
            <a:ext cx="9144000" cy="1006150"/>
          </a:xfrm>
          <a:prstGeom prst="rect">
            <a:avLst/>
          </a:prstGeom>
          <a:solidFill>
            <a:srgbClr val="104B7D"/>
          </a:solidFill>
          <a:ln>
            <a:noFill/>
          </a:ln>
        </p:spPr>
        <p:txBody>
          <a:bodyPr wrap="square" lIns="91425" tIns="45700" rIns="91425" bIns="45700" anchor="ctr" anchorCtr="0">
            <a:noAutofit/>
          </a:bodyPr>
          <a:lstStyle/>
          <a:p>
            <a:pPr marL="0" marR="0" lvl="0" indent="0" algn="ctr" rtl="0">
              <a:spcBef>
                <a:spcPts val="0"/>
              </a:spcBef>
              <a:buNone/>
            </a:pPr>
            <a:endParaRPr sz="1800" b="0" i="0" u="none" strike="noStrike" cap="none" dirty="0">
              <a:solidFill>
                <a:schemeClr val="lt1"/>
              </a:solidFill>
              <a:latin typeface="Arial"/>
              <a:ea typeface="Arial"/>
              <a:cs typeface="Arial"/>
              <a:sym typeface="Arial"/>
            </a:endParaRPr>
          </a:p>
        </p:txBody>
      </p:sp>
      <p:sp>
        <p:nvSpPr>
          <p:cNvPr id="7" name="Shape 99">
            <a:extLst>
              <a:ext uri="{FF2B5EF4-FFF2-40B4-BE49-F238E27FC236}">
                <a16:creationId xmlns:a16="http://schemas.microsoft.com/office/drawing/2014/main" id="{6CAED395-67E5-4A4E-BA44-9A9B96347D87}"/>
              </a:ext>
            </a:extLst>
          </p:cNvPr>
          <p:cNvSpPr txBox="1">
            <a:spLocks/>
          </p:cNvSpPr>
          <p:nvPr/>
        </p:nvSpPr>
        <p:spPr>
          <a:xfrm>
            <a:off x="135927" y="291739"/>
            <a:ext cx="8840889" cy="558556"/>
          </a:xfrm>
          <a:prstGeom prst="rect">
            <a:avLst/>
          </a:prstGeom>
          <a:noFill/>
          <a:ln>
            <a:noFill/>
          </a:ln>
        </p:spPr>
        <p:txBody>
          <a:bodyPr wrap="square" lIns="0" tIns="0" rIns="0" bIns="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pPr indent="-171450">
              <a:buClr>
                <a:srgbClr val="782327"/>
              </a:buClr>
              <a:buSzPts val="2700"/>
            </a:pPr>
            <a:r>
              <a:rPr lang="en-US" sz="2000" dirty="0">
                <a:solidFill>
                  <a:schemeClr val="bg1"/>
                </a:solidFill>
              </a:rPr>
              <a:t>Researchers Manage the Health and Well Being of Laboratory Animals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2706" y="4447742"/>
            <a:ext cx="2301247" cy="1878709"/>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962" y="1574643"/>
            <a:ext cx="2386690" cy="1867480"/>
          </a:xfrm>
          <a:prstGeom prst="rect">
            <a:avLst/>
          </a:prstGeom>
        </p:spPr>
      </p:pic>
      <p:sp>
        <p:nvSpPr>
          <p:cNvPr id="11" name="Rectangle 10">
            <a:extLst>
              <a:ext uri="{FF2B5EF4-FFF2-40B4-BE49-F238E27FC236}">
                <a16:creationId xmlns:a16="http://schemas.microsoft.com/office/drawing/2014/main" id="{C1A65AA4-1F22-104E-9D96-0685CAC2496A}"/>
              </a:ext>
            </a:extLst>
          </p:cNvPr>
          <p:cNvSpPr/>
          <p:nvPr/>
        </p:nvSpPr>
        <p:spPr>
          <a:xfrm>
            <a:off x="3075480" y="2226462"/>
            <a:ext cx="3058398" cy="3457357"/>
          </a:xfrm>
          <a:prstGeom prst="rect">
            <a:avLst/>
          </a:prstGeom>
        </p:spPr>
        <p:txBody>
          <a:bodyPr wrap="square">
            <a:spAutoFit/>
          </a:bodyPr>
          <a:lstStyle/>
          <a:p>
            <a:pPr lvl="0" algn="ctr">
              <a:spcBef>
                <a:spcPts val="360"/>
              </a:spcBef>
              <a:buClr>
                <a:schemeClr val="dk1"/>
              </a:buClr>
              <a:buSzPts val="1800"/>
            </a:pPr>
            <a:r>
              <a:rPr lang="en-US" sz="1200" b="1" cap="all" dirty="0">
                <a:solidFill>
                  <a:schemeClr val="tx1">
                    <a:lumMod val="75000"/>
                    <a:lumOff val="25000"/>
                  </a:schemeClr>
                </a:solidFill>
              </a:rPr>
              <a:t>Health Care</a:t>
            </a:r>
          </a:p>
          <a:p>
            <a:pPr algn="ctr">
              <a:spcBef>
                <a:spcPts val="360"/>
              </a:spcBef>
              <a:buClr>
                <a:schemeClr val="dk1"/>
              </a:buClr>
              <a:buSzPts val="1800"/>
            </a:pPr>
            <a:r>
              <a:rPr lang="en-US" sz="1200" dirty="0">
                <a:solidFill>
                  <a:schemeClr val="tx1">
                    <a:lumMod val="75000"/>
                    <a:lumOff val="25000"/>
                  </a:schemeClr>
                </a:solidFill>
              </a:rPr>
              <a:t>cared for daily by animal welfare </a:t>
            </a:r>
          </a:p>
          <a:p>
            <a:pPr algn="ctr">
              <a:spcBef>
                <a:spcPts val="360"/>
              </a:spcBef>
              <a:buClr>
                <a:schemeClr val="dk1"/>
              </a:buClr>
              <a:buSzPts val="1800"/>
            </a:pPr>
            <a:r>
              <a:rPr lang="en-US" sz="1200" dirty="0">
                <a:solidFill>
                  <a:schemeClr val="tx1">
                    <a:lumMod val="75000"/>
                    <a:lumOff val="25000"/>
                  </a:schemeClr>
                </a:solidFill>
              </a:rPr>
              <a:t>staff and regularly monitored by veterinarians</a:t>
            </a:r>
            <a:br>
              <a:rPr lang="en-US" sz="1200" dirty="0">
                <a:solidFill>
                  <a:schemeClr val="tx1">
                    <a:lumMod val="75000"/>
                    <a:lumOff val="25000"/>
                  </a:schemeClr>
                </a:solidFill>
              </a:rPr>
            </a:br>
            <a:endParaRPr lang="en-US" sz="1200" b="1" cap="all" dirty="0">
              <a:solidFill>
                <a:schemeClr val="tx1">
                  <a:lumMod val="75000"/>
                  <a:lumOff val="25000"/>
                </a:schemeClr>
              </a:solidFill>
            </a:endParaRPr>
          </a:p>
          <a:p>
            <a:pPr lvl="0" algn="ctr">
              <a:spcBef>
                <a:spcPts val="360"/>
              </a:spcBef>
              <a:buClr>
                <a:schemeClr val="dk1"/>
              </a:buClr>
              <a:buSzPts val="1800"/>
            </a:pPr>
            <a:r>
              <a:rPr lang="en-US" sz="1200" b="1" cap="all" dirty="0">
                <a:solidFill>
                  <a:schemeClr val="tx1">
                    <a:lumMod val="75000"/>
                    <a:lumOff val="25000"/>
                  </a:schemeClr>
                </a:solidFill>
              </a:rPr>
              <a:t>Nutrition </a:t>
            </a:r>
          </a:p>
          <a:p>
            <a:pPr algn="ctr">
              <a:spcBef>
                <a:spcPts val="360"/>
              </a:spcBef>
              <a:buClr>
                <a:schemeClr val="dk1"/>
              </a:buClr>
              <a:buSzPts val="1800"/>
            </a:pPr>
            <a:r>
              <a:rPr lang="en-US" sz="1200" dirty="0">
                <a:solidFill>
                  <a:schemeClr val="tx1">
                    <a:lumMod val="75000"/>
                    <a:lumOff val="25000"/>
                  </a:schemeClr>
                </a:solidFill>
              </a:rPr>
              <a:t>veterinarian approved diet</a:t>
            </a:r>
          </a:p>
          <a:p>
            <a:pPr lvl="0" algn="ctr">
              <a:spcBef>
                <a:spcPts val="360"/>
              </a:spcBef>
              <a:buClr>
                <a:schemeClr val="dk1"/>
              </a:buClr>
              <a:buSzPts val="1800"/>
            </a:pPr>
            <a:br>
              <a:rPr lang="en-US" sz="1200" dirty="0">
                <a:solidFill>
                  <a:schemeClr val="tx1">
                    <a:lumMod val="75000"/>
                    <a:lumOff val="25000"/>
                  </a:schemeClr>
                </a:solidFill>
              </a:rPr>
            </a:br>
            <a:r>
              <a:rPr lang="en-US" sz="1200" b="1" cap="all" dirty="0">
                <a:solidFill>
                  <a:schemeClr val="tx1">
                    <a:lumMod val="75000"/>
                    <a:lumOff val="25000"/>
                  </a:schemeClr>
                </a:solidFill>
              </a:rPr>
              <a:t>Environment</a:t>
            </a:r>
            <a:br>
              <a:rPr lang="en-US" sz="1200" dirty="0">
                <a:solidFill>
                  <a:schemeClr val="tx1">
                    <a:lumMod val="75000"/>
                    <a:lumOff val="25000"/>
                  </a:schemeClr>
                </a:solidFill>
              </a:rPr>
            </a:br>
            <a:r>
              <a:rPr lang="en-US" sz="1200" dirty="0">
                <a:solidFill>
                  <a:schemeClr val="tx1">
                    <a:lumMod val="75000"/>
                    <a:lumOff val="25000"/>
                  </a:schemeClr>
                </a:solidFill>
              </a:rPr>
              <a:t>clean with minimal stressors</a:t>
            </a:r>
          </a:p>
          <a:p>
            <a:pPr lvl="0" algn="ctr">
              <a:spcBef>
                <a:spcPts val="360"/>
              </a:spcBef>
              <a:buClr>
                <a:schemeClr val="dk1"/>
              </a:buClr>
              <a:buSzPts val="1800"/>
            </a:pPr>
            <a:endParaRPr lang="en-US" sz="1200" dirty="0">
              <a:solidFill>
                <a:schemeClr val="tx1">
                  <a:lumMod val="75000"/>
                  <a:lumOff val="25000"/>
                </a:schemeClr>
              </a:solidFill>
            </a:endParaRPr>
          </a:p>
          <a:p>
            <a:pPr lvl="0" algn="ctr">
              <a:spcBef>
                <a:spcPts val="360"/>
              </a:spcBef>
              <a:buClr>
                <a:schemeClr val="dk1"/>
              </a:buClr>
              <a:buSzPts val="1800"/>
            </a:pPr>
            <a:r>
              <a:rPr lang="en-US" sz="1200" b="1" cap="all" dirty="0">
                <a:solidFill>
                  <a:schemeClr val="tx1">
                    <a:lumMod val="75000"/>
                    <a:lumOff val="25000"/>
                  </a:schemeClr>
                </a:solidFill>
              </a:rPr>
              <a:t>Psychological </a:t>
            </a:r>
            <a:br>
              <a:rPr lang="en-US" sz="1200" dirty="0">
                <a:solidFill>
                  <a:schemeClr val="tx1">
                    <a:lumMod val="75000"/>
                    <a:lumOff val="25000"/>
                  </a:schemeClr>
                </a:solidFill>
              </a:rPr>
            </a:br>
            <a:r>
              <a:rPr lang="en-US" sz="1200" dirty="0">
                <a:solidFill>
                  <a:schemeClr val="tx1">
                    <a:lumMod val="75000"/>
                    <a:lumOff val="25000"/>
                  </a:schemeClr>
                </a:solidFill>
              </a:rPr>
              <a:t>species specific enrichment</a:t>
            </a:r>
            <a:br>
              <a:rPr lang="en-US" sz="1200" dirty="0">
                <a:solidFill>
                  <a:schemeClr val="tx1">
                    <a:lumMod val="75000"/>
                    <a:lumOff val="25000"/>
                  </a:schemeClr>
                </a:solidFill>
              </a:rPr>
            </a:br>
            <a:endParaRPr lang="en-US" sz="1200" dirty="0">
              <a:solidFill>
                <a:schemeClr val="tx1">
                  <a:lumMod val="75000"/>
                  <a:lumOff val="25000"/>
                </a:schemeClr>
              </a:solidFill>
            </a:endParaRPr>
          </a:p>
          <a:p>
            <a:pPr lvl="0" algn="ctr">
              <a:spcBef>
                <a:spcPts val="360"/>
              </a:spcBef>
              <a:buClr>
                <a:schemeClr val="dk1"/>
              </a:buClr>
              <a:buSzPts val="1800"/>
            </a:pPr>
            <a:br>
              <a:rPr lang="en-US" sz="1200" dirty="0">
                <a:solidFill>
                  <a:schemeClr val="tx1">
                    <a:lumMod val="75000"/>
                    <a:lumOff val="25000"/>
                  </a:schemeClr>
                </a:solidFill>
              </a:rPr>
            </a:br>
            <a:endParaRPr lang="en-US" sz="1200" dirty="0">
              <a:solidFill>
                <a:schemeClr val="tx1">
                  <a:lumMod val="75000"/>
                  <a:lumOff val="25000"/>
                </a:schemeClr>
              </a:solidFill>
            </a:endParaRP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962" y="4447742"/>
            <a:ext cx="2386690" cy="1902212"/>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32706" y="1574643"/>
            <a:ext cx="2301247" cy="1753018"/>
          </a:xfrm>
          <a:prstGeom prst="rect">
            <a:avLst/>
          </a:prstGeom>
        </p:spPr>
      </p:pic>
    </p:spTree>
    <p:extLst>
      <p:ext uri="{BB962C8B-B14F-4D97-AF65-F5344CB8AC3E}">
        <p14:creationId xmlns:p14="http://schemas.microsoft.com/office/powerpoint/2010/main" val="31750037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7" name="Shape 137"/>
          <p:cNvSpPr txBox="1"/>
          <p:nvPr/>
        </p:nvSpPr>
        <p:spPr>
          <a:xfrm>
            <a:off x="4428392" y="1456592"/>
            <a:ext cx="3124200" cy="2286000"/>
          </a:xfrm>
          <a:prstGeom prst="rect">
            <a:avLst/>
          </a:prstGeom>
          <a:noFill/>
          <a:ln>
            <a:noFill/>
          </a:ln>
        </p:spPr>
        <p:txBody>
          <a:bodyPr wrap="square" lIns="0" tIns="0" rIns="0" bIns="0" anchor="t" anchorCtr="0">
            <a:noAutofit/>
          </a:bodyPr>
          <a:lstStyle/>
          <a:p>
            <a:pPr marL="0" marR="0" lvl="0" indent="-114300" algn="l" rtl="0">
              <a:spcBef>
                <a:spcPts val="0"/>
              </a:spcBef>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2" name="Shape 20">
            <a:extLst>
              <a:ext uri="{FF2B5EF4-FFF2-40B4-BE49-F238E27FC236}">
                <a16:creationId xmlns:a16="http://schemas.microsoft.com/office/drawing/2014/main" id="{34274679-E987-B941-A0A8-74BF3B7D7675}"/>
              </a:ext>
            </a:extLst>
          </p:cNvPr>
          <p:cNvSpPr/>
          <p:nvPr/>
        </p:nvSpPr>
        <p:spPr>
          <a:xfrm>
            <a:off x="0" y="0"/>
            <a:ext cx="9144000" cy="1006150"/>
          </a:xfrm>
          <a:prstGeom prst="rect">
            <a:avLst/>
          </a:prstGeom>
          <a:solidFill>
            <a:srgbClr val="104B7D"/>
          </a:solidFill>
          <a:ln>
            <a:noFill/>
          </a:ln>
        </p:spPr>
        <p:txBody>
          <a:bodyPr wrap="square" lIns="91425" tIns="45700" rIns="91425" bIns="45700" anchor="ctr" anchorCtr="0">
            <a:noAutofit/>
          </a:bodyPr>
          <a:lstStyle/>
          <a:p>
            <a:pPr marL="0" marR="0" lvl="0" indent="0" algn="ctr" rtl="0">
              <a:spcBef>
                <a:spcPts val="0"/>
              </a:spcBef>
              <a:buNone/>
            </a:pPr>
            <a:endParaRPr sz="1800" b="0" i="0" u="none" strike="noStrike" cap="none" dirty="0">
              <a:solidFill>
                <a:schemeClr val="lt1"/>
              </a:solidFill>
              <a:latin typeface="Arial"/>
              <a:ea typeface="Arial"/>
              <a:cs typeface="Arial"/>
              <a:sym typeface="Arial"/>
            </a:endParaRPr>
          </a:p>
        </p:txBody>
      </p:sp>
      <p:sp>
        <p:nvSpPr>
          <p:cNvPr id="13" name="Shape 99">
            <a:extLst>
              <a:ext uri="{FF2B5EF4-FFF2-40B4-BE49-F238E27FC236}">
                <a16:creationId xmlns:a16="http://schemas.microsoft.com/office/drawing/2014/main" id="{8F42A293-B239-534D-8E78-84266374AB34}"/>
              </a:ext>
            </a:extLst>
          </p:cNvPr>
          <p:cNvSpPr txBox="1">
            <a:spLocks/>
          </p:cNvSpPr>
          <p:nvPr/>
        </p:nvSpPr>
        <p:spPr>
          <a:xfrm>
            <a:off x="742146" y="279382"/>
            <a:ext cx="7512167" cy="558556"/>
          </a:xfrm>
          <a:prstGeom prst="rect">
            <a:avLst/>
          </a:prstGeom>
          <a:noFill/>
          <a:ln>
            <a:noFill/>
          </a:ln>
        </p:spPr>
        <p:txBody>
          <a:bodyPr wrap="square" lIns="0" tIns="0" rIns="0" bIns="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pPr indent="-171450">
              <a:buClr>
                <a:srgbClr val="782327"/>
              </a:buClr>
              <a:buSzPts val="2700"/>
            </a:pPr>
            <a:r>
              <a:rPr lang="en-US" sz="2700" dirty="0">
                <a:solidFill>
                  <a:schemeClr val="bg1"/>
                </a:solidFill>
              </a:rPr>
              <a:t>Veterinary </a:t>
            </a:r>
            <a:r>
              <a:rPr lang="en-US" sz="2700" b="1" dirty="0">
                <a:solidFill>
                  <a:schemeClr val="bg1"/>
                </a:solidFill>
              </a:rPr>
              <a:t>Advances</a:t>
            </a:r>
          </a:p>
        </p:txBody>
      </p:sp>
      <p:pic>
        <p:nvPicPr>
          <p:cNvPr id="2" name="Picture 1">
            <a:extLst>
              <a:ext uri="{FF2B5EF4-FFF2-40B4-BE49-F238E27FC236}">
                <a16:creationId xmlns:a16="http://schemas.microsoft.com/office/drawing/2014/main" id="{972981E4-9F6C-4C43-9FA6-12638474D7FB}"/>
              </a:ext>
            </a:extLst>
          </p:cNvPr>
          <p:cNvPicPr>
            <a:picLocks noChangeAspect="1"/>
          </p:cNvPicPr>
          <p:nvPr/>
        </p:nvPicPr>
        <p:blipFill>
          <a:blip r:embed="rId3"/>
          <a:stretch>
            <a:fillRect/>
          </a:stretch>
        </p:blipFill>
        <p:spPr>
          <a:xfrm>
            <a:off x="682598" y="1884862"/>
            <a:ext cx="3085717" cy="2003009"/>
          </a:xfrm>
          <a:prstGeom prst="rect">
            <a:avLst/>
          </a:prstGeom>
        </p:spPr>
      </p:pic>
      <p:pic>
        <p:nvPicPr>
          <p:cNvPr id="3" name="Picture 2">
            <a:extLst>
              <a:ext uri="{FF2B5EF4-FFF2-40B4-BE49-F238E27FC236}">
                <a16:creationId xmlns:a16="http://schemas.microsoft.com/office/drawing/2014/main" id="{27C7418B-AA8A-1847-8AAD-A2E29019EFA7}"/>
              </a:ext>
            </a:extLst>
          </p:cNvPr>
          <p:cNvPicPr>
            <a:picLocks noChangeAspect="1"/>
          </p:cNvPicPr>
          <p:nvPr/>
        </p:nvPicPr>
        <p:blipFill>
          <a:blip r:embed="rId4"/>
          <a:stretch>
            <a:fillRect/>
          </a:stretch>
        </p:blipFill>
        <p:spPr>
          <a:xfrm>
            <a:off x="5097531" y="1835434"/>
            <a:ext cx="3139852" cy="2084212"/>
          </a:xfrm>
          <a:prstGeom prst="rect">
            <a:avLst/>
          </a:prstGeom>
        </p:spPr>
      </p:pic>
      <p:pic>
        <p:nvPicPr>
          <p:cNvPr id="4" name="Picture 3">
            <a:extLst>
              <a:ext uri="{FF2B5EF4-FFF2-40B4-BE49-F238E27FC236}">
                <a16:creationId xmlns:a16="http://schemas.microsoft.com/office/drawing/2014/main" id="{D6212AF8-D034-E046-A6F5-96E4D79AA1EF}"/>
              </a:ext>
            </a:extLst>
          </p:cNvPr>
          <p:cNvPicPr>
            <a:picLocks noChangeAspect="1"/>
          </p:cNvPicPr>
          <p:nvPr/>
        </p:nvPicPr>
        <p:blipFill>
          <a:blip r:embed="rId5"/>
          <a:stretch>
            <a:fillRect/>
          </a:stretch>
        </p:blipFill>
        <p:spPr>
          <a:xfrm>
            <a:off x="885803" y="4613550"/>
            <a:ext cx="2833084" cy="2138347"/>
          </a:xfrm>
          <a:prstGeom prst="rect">
            <a:avLst/>
          </a:prstGeom>
        </p:spPr>
      </p:pic>
      <p:pic>
        <p:nvPicPr>
          <p:cNvPr id="5" name="Picture 4">
            <a:extLst>
              <a:ext uri="{FF2B5EF4-FFF2-40B4-BE49-F238E27FC236}">
                <a16:creationId xmlns:a16="http://schemas.microsoft.com/office/drawing/2014/main" id="{CD14F461-6E09-1246-95A9-E009DEFC5638}"/>
              </a:ext>
            </a:extLst>
          </p:cNvPr>
          <p:cNvPicPr>
            <a:picLocks noChangeAspect="1"/>
          </p:cNvPicPr>
          <p:nvPr/>
        </p:nvPicPr>
        <p:blipFill>
          <a:blip r:embed="rId6"/>
          <a:stretch>
            <a:fillRect/>
          </a:stretch>
        </p:blipFill>
        <p:spPr>
          <a:xfrm>
            <a:off x="5101946" y="4664350"/>
            <a:ext cx="2679700" cy="2012031"/>
          </a:xfrm>
          <a:prstGeom prst="rect">
            <a:avLst/>
          </a:prstGeom>
        </p:spPr>
      </p:pic>
      <p:sp>
        <p:nvSpPr>
          <p:cNvPr id="29" name="Rectangle 28">
            <a:extLst>
              <a:ext uri="{FF2B5EF4-FFF2-40B4-BE49-F238E27FC236}">
                <a16:creationId xmlns:a16="http://schemas.microsoft.com/office/drawing/2014/main" id="{97632CC6-E1DD-F04D-BFA5-031002E1EA66}"/>
              </a:ext>
            </a:extLst>
          </p:cNvPr>
          <p:cNvSpPr/>
          <p:nvPr/>
        </p:nvSpPr>
        <p:spPr>
          <a:xfrm>
            <a:off x="4780668" y="4169914"/>
            <a:ext cx="3172663" cy="307777"/>
          </a:xfrm>
          <a:prstGeom prst="rect">
            <a:avLst/>
          </a:prstGeom>
        </p:spPr>
        <p:txBody>
          <a:bodyPr wrap="none">
            <a:spAutoFit/>
          </a:bodyPr>
          <a:lstStyle/>
          <a:p>
            <a:pPr lvl="0"/>
            <a:r>
              <a:rPr lang="en-US" dirty="0">
                <a:solidFill>
                  <a:schemeClr val="bg1"/>
                </a:solidFill>
              </a:rPr>
              <a:t>White Nose Syndrome — Brown Bats</a:t>
            </a:r>
          </a:p>
        </p:txBody>
      </p:sp>
      <p:sp>
        <p:nvSpPr>
          <p:cNvPr id="10" name="Oval 9">
            <a:extLst>
              <a:ext uri="{FF2B5EF4-FFF2-40B4-BE49-F238E27FC236}">
                <a16:creationId xmlns:a16="http://schemas.microsoft.com/office/drawing/2014/main" id="{C4B92196-6C98-1B4C-B303-67BBD1F06CDC}"/>
              </a:ext>
            </a:extLst>
          </p:cNvPr>
          <p:cNvSpPr/>
          <p:nvPr/>
        </p:nvSpPr>
        <p:spPr>
          <a:xfrm>
            <a:off x="1297458" y="1816444"/>
            <a:ext cx="2152631" cy="2152631"/>
          </a:xfrm>
          <a:prstGeom prst="ellipse">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6" name="Oval 35">
            <a:extLst>
              <a:ext uri="{FF2B5EF4-FFF2-40B4-BE49-F238E27FC236}">
                <a16:creationId xmlns:a16="http://schemas.microsoft.com/office/drawing/2014/main" id="{FB53DFFD-86FD-1342-8917-F5D654D282FC}"/>
              </a:ext>
            </a:extLst>
          </p:cNvPr>
          <p:cNvSpPr/>
          <p:nvPr/>
        </p:nvSpPr>
        <p:spPr>
          <a:xfrm>
            <a:off x="5362831" y="1804087"/>
            <a:ext cx="2152631" cy="2152631"/>
          </a:xfrm>
          <a:prstGeom prst="ellipse">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9" name="Oval 38">
            <a:extLst>
              <a:ext uri="{FF2B5EF4-FFF2-40B4-BE49-F238E27FC236}">
                <a16:creationId xmlns:a16="http://schemas.microsoft.com/office/drawing/2014/main" id="{2E3DA334-66AD-1341-86FD-7E88345FF85E}"/>
              </a:ext>
            </a:extLst>
          </p:cNvPr>
          <p:cNvSpPr/>
          <p:nvPr/>
        </p:nvSpPr>
        <p:spPr>
          <a:xfrm>
            <a:off x="1297458" y="4596714"/>
            <a:ext cx="2152631" cy="2152631"/>
          </a:xfrm>
          <a:prstGeom prst="ellipse">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41" name="Oval 40">
            <a:extLst>
              <a:ext uri="{FF2B5EF4-FFF2-40B4-BE49-F238E27FC236}">
                <a16:creationId xmlns:a16="http://schemas.microsoft.com/office/drawing/2014/main" id="{8355D85D-2DD3-214B-8360-440D1FA0F126}"/>
              </a:ext>
            </a:extLst>
          </p:cNvPr>
          <p:cNvSpPr/>
          <p:nvPr/>
        </p:nvSpPr>
        <p:spPr>
          <a:xfrm>
            <a:off x="5436971" y="4596714"/>
            <a:ext cx="2152631" cy="2152631"/>
          </a:xfrm>
          <a:prstGeom prst="ellipse">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1" name="Rectangle 20">
            <a:extLst>
              <a:ext uri="{FF2B5EF4-FFF2-40B4-BE49-F238E27FC236}">
                <a16:creationId xmlns:a16="http://schemas.microsoft.com/office/drawing/2014/main" id="{C1A65AA4-1F22-104E-9D96-0685CAC2496A}"/>
              </a:ext>
            </a:extLst>
          </p:cNvPr>
          <p:cNvSpPr/>
          <p:nvPr/>
        </p:nvSpPr>
        <p:spPr>
          <a:xfrm>
            <a:off x="912002" y="1240928"/>
            <a:ext cx="3058398" cy="882293"/>
          </a:xfrm>
          <a:prstGeom prst="rect">
            <a:avLst/>
          </a:prstGeom>
        </p:spPr>
        <p:txBody>
          <a:bodyPr wrap="square">
            <a:spAutoFit/>
          </a:bodyPr>
          <a:lstStyle/>
          <a:p>
            <a:pPr lvl="0" algn="ctr">
              <a:spcBef>
                <a:spcPts val="360"/>
              </a:spcBef>
              <a:buClr>
                <a:schemeClr val="dk1"/>
              </a:buClr>
              <a:buSzPts val="1800"/>
            </a:pPr>
            <a:r>
              <a:rPr lang="en-US" sz="1200" b="1" cap="all" dirty="0">
                <a:solidFill>
                  <a:schemeClr val="tx1">
                    <a:lumMod val="75000"/>
                    <a:lumOff val="25000"/>
                  </a:schemeClr>
                </a:solidFill>
              </a:rPr>
              <a:t>Fowl pox vaccination</a:t>
            </a:r>
            <a:r>
              <a:rPr lang="en-US" sz="1200" b="1" dirty="0">
                <a:solidFill>
                  <a:schemeClr val="tx1">
                    <a:lumMod val="75000"/>
                    <a:lumOff val="25000"/>
                  </a:schemeClr>
                </a:solidFill>
              </a:rPr>
              <a:t> </a:t>
            </a:r>
            <a:br>
              <a:rPr lang="en-US" sz="1200" dirty="0">
                <a:solidFill>
                  <a:schemeClr val="tx1">
                    <a:lumMod val="75000"/>
                    <a:lumOff val="25000"/>
                  </a:schemeClr>
                </a:solidFill>
              </a:rPr>
            </a:br>
            <a:r>
              <a:rPr lang="en-US" sz="1200" dirty="0">
                <a:solidFill>
                  <a:schemeClr val="tx1">
                    <a:lumMod val="75000"/>
                    <a:lumOff val="25000"/>
                  </a:schemeClr>
                </a:solidFill>
              </a:rPr>
              <a:t>mice</a:t>
            </a:r>
          </a:p>
          <a:p>
            <a:pPr lvl="0" algn="ctr">
              <a:spcBef>
                <a:spcPts val="360"/>
              </a:spcBef>
              <a:buClr>
                <a:schemeClr val="dk1"/>
              </a:buClr>
              <a:buSzPts val="1800"/>
            </a:pPr>
            <a:br>
              <a:rPr lang="en-US" sz="1200" dirty="0">
                <a:solidFill>
                  <a:schemeClr val="tx1">
                    <a:lumMod val="75000"/>
                    <a:lumOff val="25000"/>
                  </a:schemeClr>
                </a:solidFill>
              </a:rPr>
            </a:br>
            <a:endParaRPr lang="en-US" sz="1200" dirty="0">
              <a:solidFill>
                <a:schemeClr val="tx1">
                  <a:lumMod val="75000"/>
                  <a:lumOff val="25000"/>
                </a:schemeClr>
              </a:solidFill>
            </a:endParaRPr>
          </a:p>
        </p:txBody>
      </p:sp>
      <p:sp>
        <p:nvSpPr>
          <p:cNvPr id="24" name="Rectangle 23">
            <a:extLst>
              <a:ext uri="{FF2B5EF4-FFF2-40B4-BE49-F238E27FC236}">
                <a16:creationId xmlns:a16="http://schemas.microsoft.com/office/drawing/2014/main" id="{C1A65AA4-1F22-104E-9D96-0685CAC2496A}"/>
              </a:ext>
            </a:extLst>
          </p:cNvPr>
          <p:cNvSpPr/>
          <p:nvPr/>
        </p:nvSpPr>
        <p:spPr>
          <a:xfrm>
            <a:off x="4851253" y="1236352"/>
            <a:ext cx="3058398" cy="697627"/>
          </a:xfrm>
          <a:prstGeom prst="rect">
            <a:avLst/>
          </a:prstGeom>
        </p:spPr>
        <p:txBody>
          <a:bodyPr wrap="square">
            <a:spAutoFit/>
          </a:bodyPr>
          <a:lstStyle/>
          <a:p>
            <a:pPr lvl="0" algn="ctr">
              <a:spcBef>
                <a:spcPts val="360"/>
              </a:spcBef>
              <a:buClr>
                <a:schemeClr val="dk1"/>
              </a:buClr>
              <a:buSzPts val="1800"/>
            </a:pPr>
            <a:r>
              <a:rPr lang="en-US" sz="1200" b="1" cap="all" dirty="0" err="1">
                <a:solidFill>
                  <a:schemeClr val="tx1">
                    <a:lumMod val="75000"/>
                    <a:lumOff val="25000"/>
                  </a:schemeClr>
                </a:solidFill>
              </a:rPr>
              <a:t>Rumensin</a:t>
            </a:r>
            <a:r>
              <a:rPr lang="en-US" sz="1200" b="1" cap="all" dirty="0">
                <a:solidFill>
                  <a:schemeClr val="tx1">
                    <a:lumMod val="75000"/>
                    <a:lumOff val="25000"/>
                  </a:schemeClr>
                </a:solidFill>
              </a:rPr>
              <a:t> Antimicrobial</a:t>
            </a:r>
            <a:endParaRPr lang="en-US" sz="1200" dirty="0">
              <a:solidFill>
                <a:schemeClr val="tx1">
                  <a:lumMod val="75000"/>
                  <a:lumOff val="25000"/>
                </a:schemeClr>
              </a:solidFill>
            </a:endParaRPr>
          </a:p>
          <a:p>
            <a:pPr algn="ctr">
              <a:spcBef>
                <a:spcPts val="360"/>
              </a:spcBef>
              <a:buClr>
                <a:schemeClr val="dk1"/>
              </a:buClr>
              <a:buSzPts val="1800"/>
            </a:pPr>
            <a:r>
              <a:rPr lang="en-US" sz="1200" dirty="0">
                <a:solidFill>
                  <a:schemeClr val="tx1">
                    <a:lumMod val="75000"/>
                    <a:lumOff val="25000"/>
                  </a:schemeClr>
                </a:solidFill>
              </a:rPr>
              <a:t>mice</a:t>
            </a:r>
            <a:br>
              <a:rPr lang="en-US" sz="1200" dirty="0">
                <a:solidFill>
                  <a:schemeClr val="tx1">
                    <a:lumMod val="75000"/>
                    <a:lumOff val="25000"/>
                  </a:schemeClr>
                </a:solidFill>
              </a:rPr>
            </a:br>
            <a:endParaRPr lang="en-US" sz="1200" dirty="0">
              <a:solidFill>
                <a:schemeClr val="tx1">
                  <a:lumMod val="75000"/>
                  <a:lumOff val="25000"/>
                </a:schemeClr>
              </a:solidFill>
            </a:endParaRPr>
          </a:p>
        </p:txBody>
      </p:sp>
      <p:sp>
        <p:nvSpPr>
          <p:cNvPr id="34" name="Rectangle 33">
            <a:extLst>
              <a:ext uri="{FF2B5EF4-FFF2-40B4-BE49-F238E27FC236}">
                <a16:creationId xmlns:a16="http://schemas.microsoft.com/office/drawing/2014/main" id="{C1A65AA4-1F22-104E-9D96-0685CAC2496A}"/>
              </a:ext>
            </a:extLst>
          </p:cNvPr>
          <p:cNvSpPr/>
          <p:nvPr/>
        </p:nvSpPr>
        <p:spPr>
          <a:xfrm>
            <a:off x="4572000" y="4066738"/>
            <a:ext cx="3788576" cy="933589"/>
          </a:xfrm>
          <a:prstGeom prst="rect">
            <a:avLst/>
          </a:prstGeom>
        </p:spPr>
        <p:txBody>
          <a:bodyPr wrap="square">
            <a:spAutoFit/>
          </a:bodyPr>
          <a:lstStyle/>
          <a:p>
            <a:pPr lvl="0" algn="ctr">
              <a:spcBef>
                <a:spcPts val="360"/>
              </a:spcBef>
              <a:buClr>
                <a:schemeClr val="dk1"/>
              </a:buClr>
              <a:buSzPts val="1800"/>
            </a:pPr>
            <a:r>
              <a:rPr lang="en-US" sz="1200" b="1" cap="all" dirty="0">
                <a:solidFill>
                  <a:schemeClr val="tx1">
                    <a:lumMod val="75000"/>
                    <a:lumOff val="25000"/>
                  </a:schemeClr>
                </a:solidFill>
              </a:rPr>
              <a:t>White Nose syndrome</a:t>
            </a:r>
          </a:p>
          <a:p>
            <a:pPr lvl="0" algn="ctr">
              <a:spcBef>
                <a:spcPts val="360"/>
              </a:spcBef>
              <a:buClr>
                <a:schemeClr val="dk1"/>
              </a:buClr>
              <a:buSzPts val="1800"/>
            </a:pPr>
            <a:r>
              <a:rPr lang="en-US" sz="1200" dirty="0">
                <a:solidFill>
                  <a:schemeClr val="tx1">
                    <a:lumMod val="75000"/>
                    <a:lumOff val="25000"/>
                  </a:schemeClr>
                </a:solidFill>
              </a:rPr>
              <a:t>brown bats</a:t>
            </a:r>
          </a:p>
          <a:p>
            <a:pPr lvl="0" algn="ctr">
              <a:spcBef>
                <a:spcPts val="360"/>
              </a:spcBef>
              <a:buClr>
                <a:schemeClr val="dk1"/>
              </a:buClr>
              <a:buSzPts val="1800"/>
            </a:pPr>
            <a:br>
              <a:rPr lang="en-US" sz="1200" dirty="0">
                <a:solidFill>
                  <a:schemeClr val="tx1">
                    <a:lumMod val="75000"/>
                    <a:lumOff val="25000"/>
                  </a:schemeClr>
                </a:solidFill>
              </a:rPr>
            </a:br>
            <a:endParaRPr lang="en-US" sz="1200" dirty="0">
              <a:solidFill>
                <a:schemeClr val="tx1">
                  <a:lumMod val="75000"/>
                  <a:lumOff val="25000"/>
                </a:schemeClr>
              </a:solidFill>
            </a:endParaRPr>
          </a:p>
        </p:txBody>
      </p:sp>
      <p:sp>
        <p:nvSpPr>
          <p:cNvPr id="18" name="Rectangle 17">
            <a:extLst>
              <a:ext uri="{FF2B5EF4-FFF2-40B4-BE49-F238E27FC236}">
                <a16:creationId xmlns:a16="http://schemas.microsoft.com/office/drawing/2014/main" id="{C1A65AA4-1F22-104E-9D96-0685CAC2496A}"/>
              </a:ext>
            </a:extLst>
          </p:cNvPr>
          <p:cNvSpPr/>
          <p:nvPr/>
        </p:nvSpPr>
        <p:spPr>
          <a:xfrm>
            <a:off x="257426" y="4065010"/>
            <a:ext cx="4265590" cy="933589"/>
          </a:xfrm>
          <a:prstGeom prst="rect">
            <a:avLst/>
          </a:prstGeom>
        </p:spPr>
        <p:txBody>
          <a:bodyPr wrap="square">
            <a:spAutoFit/>
          </a:bodyPr>
          <a:lstStyle/>
          <a:p>
            <a:pPr lvl="0" algn="ctr">
              <a:spcBef>
                <a:spcPts val="360"/>
              </a:spcBef>
              <a:buClr>
                <a:schemeClr val="dk1"/>
              </a:buClr>
              <a:buSzPts val="1800"/>
            </a:pPr>
            <a:r>
              <a:rPr lang="en-US" sz="1200" b="1" cap="all" dirty="0">
                <a:solidFill>
                  <a:schemeClr val="tx1">
                    <a:lumMod val="75000"/>
                    <a:lumOff val="25000"/>
                  </a:schemeClr>
                </a:solidFill>
              </a:rPr>
              <a:t>Elephant </a:t>
            </a:r>
            <a:r>
              <a:rPr lang="en-US" sz="1200" b="1" cap="all" dirty="0" err="1">
                <a:solidFill>
                  <a:schemeClr val="tx1">
                    <a:lumMod val="75000"/>
                    <a:lumOff val="25000"/>
                  </a:schemeClr>
                </a:solidFill>
              </a:rPr>
              <a:t>endotheliotropic</a:t>
            </a:r>
            <a:r>
              <a:rPr lang="en-US" sz="1200" b="1" cap="all" dirty="0">
                <a:solidFill>
                  <a:schemeClr val="tx1">
                    <a:lumMod val="75000"/>
                    <a:lumOff val="25000"/>
                  </a:schemeClr>
                </a:solidFill>
              </a:rPr>
              <a:t> herpes virus</a:t>
            </a:r>
          </a:p>
          <a:p>
            <a:pPr lvl="0" algn="ctr">
              <a:spcBef>
                <a:spcPts val="360"/>
              </a:spcBef>
              <a:buClr>
                <a:schemeClr val="dk1"/>
              </a:buClr>
              <a:buSzPts val="1800"/>
            </a:pPr>
            <a:r>
              <a:rPr lang="en-US" sz="1200" dirty="0">
                <a:solidFill>
                  <a:schemeClr val="tx1">
                    <a:lumMod val="75000"/>
                    <a:lumOff val="25000"/>
                  </a:schemeClr>
                </a:solidFill>
              </a:rPr>
              <a:t>mice and rabbits</a:t>
            </a:r>
          </a:p>
          <a:p>
            <a:pPr lvl="0" algn="ctr">
              <a:spcBef>
                <a:spcPts val="360"/>
              </a:spcBef>
              <a:buClr>
                <a:schemeClr val="dk1"/>
              </a:buClr>
              <a:buSzPts val="1800"/>
            </a:pPr>
            <a:br>
              <a:rPr lang="en-US" sz="1200" dirty="0">
                <a:solidFill>
                  <a:schemeClr val="tx1">
                    <a:lumMod val="75000"/>
                    <a:lumOff val="25000"/>
                  </a:schemeClr>
                </a:solidFill>
              </a:rPr>
            </a:br>
            <a:endParaRPr lang="en-US" sz="1200" dirty="0">
              <a:solidFill>
                <a:schemeClr val="tx1">
                  <a:lumMod val="75000"/>
                  <a:lumOff val="25000"/>
                </a:schemeClr>
              </a:solidFill>
            </a:endParaRPr>
          </a:p>
        </p:txBody>
      </p:sp>
    </p:spTree>
    <p:extLst>
      <p:ext uri="{BB962C8B-B14F-4D97-AF65-F5344CB8AC3E}">
        <p14:creationId xmlns:p14="http://schemas.microsoft.com/office/powerpoint/2010/main" val="12157941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6" name="Shape 116"/>
          <p:cNvPicPr preferRelativeResize="0">
            <a:picLocks noGrp="1"/>
          </p:cNvPicPr>
          <p:nvPr>
            <p:ph type="body" idx="4294967295"/>
          </p:nvPr>
        </p:nvPicPr>
        <p:blipFill rotWithShape="1">
          <a:blip r:embed="rId3">
            <a:alphaModFix/>
          </a:blip>
          <a:srcRect/>
          <a:stretch/>
        </p:blipFill>
        <p:spPr>
          <a:xfrm>
            <a:off x="556791" y="2829165"/>
            <a:ext cx="1744941" cy="1184067"/>
          </a:xfrm>
          <a:prstGeom prst="rect">
            <a:avLst/>
          </a:prstGeom>
          <a:noFill/>
          <a:ln>
            <a:noFill/>
          </a:ln>
        </p:spPr>
      </p:pic>
      <p:pic>
        <p:nvPicPr>
          <p:cNvPr id="117" name="Shape 117"/>
          <p:cNvPicPr preferRelativeResize="0"/>
          <p:nvPr/>
        </p:nvPicPr>
        <p:blipFill rotWithShape="1">
          <a:blip r:embed="rId4">
            <a:alphaModFix/>
          </a:blip>
          <a:srcRect t="27351"/>
          <a:stretch/>
        </p:blipFill>
        <p:spPr>
          <a:xfrm>
            <a:off x="6924519" y="2989811"/>
            <a:ext cx="1651068" cy="1199482"/>
          </a:xfrm>
          <a:prstGeom prst="rect">
            <a:avLst/>
          </a:prstGeom>
          <a:noFill/>
          <a:ln>
            <a:noFill/>
          </a:ln>
        </p:spPr>
      </p:pic>
      <p:pic>
        <p:nvPicPr>
          <p:cNvPr id="118" name="Shape 118"/>
          <p:cNvPicPr preferRelativeResize="0"/>
          <p:nvPr/>
        </p:nvPicPr>
        <p:blipFill rotWithShape="1">
          <a:blip r:embed="rId5">
            <a:alphaModFix/>
          </a:blip>
          <a:srcRect l="8334" t="31946" r="58332" b="30024"/>
          <a:stretch/>
        </p:blipFill>
        <p:spPr>
          <a:xfrm>
            <a:off x="3330624" y="3031641"/>
            <a:ext cx="2489035" cy="1182292"/>
          </a:xfrm>
          <a:prstGeom prst="rect">
            <a:avLst/>
          </a:prstGeom>
          <a:noFill/>
          <a:ln>
            <a:noFill/>
          </a:ln>
        </p:spPr>
      </p:pic>
      <p:sp>
        <p:nvSpPr>
          <p:cNvPr id="119" name="Shape 119"/>
          <p:cNvSpPr txBox="1"/>
          <p:nvPr/>
        </p:nvSpPr>
        <p:spPr>
          <a:xfrm>
            <a:off x="429310" y="4484051"/>
            <a:ext cx="2105278" cy="1448894"/>
          </a:xfrm>
          <a:prstGeom prst="rect">
            <a:avLst/>
          </a:prstGeom>
          <a:noFill/>
          <a:ln>
            <a:noFill/>
          </a:ln>
        </p:spPr>
        <p:txBody>
          <a:bodyPr wrap="square" lIns="91425" tIns="45700" rIns="91425" bIns="45700" anchor="t" anchorCtr="0">
            <a:noAutofit/>
          </a:bodyPr>
          <a:lstStyle/>
          <a:p>
            <a:pPr marR="0" lvl="0" algn="ctr" rtl="0">
              <a:spcBef>
                <a:spcPts val="0"/>
              </a:spcBef>
            </a:pPr>
            <a:r>
              <a:rPr lang="en-US" dirty="0">
                <a:solidFill>
                  <a:schemeClr val="dk1"/>
                </a:solidFill>
              </a:rPr>
              <a:t>Implements PHS Policy </a:t>
            </a:r>
            <a:endParaRPr lang="en-US" b="0" i="0" u="none" strike="noStrike" cap="none" dirty="0">
              <a:solidFill>
                <a:schemeClr val="dk1"/>
              </a:solidFill>
              <a:sym typeface="Arial"/>
            </a:endParaRPr>
          </a:p>
          <a:p>
            <a:pPr marR="0" lvl="0" algn="ctr" rtl="0">
              <a:spcBef>
                <a:spcPts val="0"/>
              </a:spcBef>
            </a:pPr>
            <a:endParaRPr lang="en-US" b="0" i="0" u="none" strike="noStrike" cap="none" dirty="0">
              <a:solidFill>
                <a:schemeClr val="dk1"/>
              </a:solidFill>
              <a:sym typeface="Arial"/>
            </a:endParaRPr>
          </a:p>
          <a:p>
            <a:pPr marR="0" lvl="0" algn="ctr" rtl="0">
              <a:spcBef>
                <a:spcPts val="0"/>
              </a:spcBef>
            </a:pPr>
            <a:r>
              <a:rPr lang="en-US" b="0" i="0" u="none" strike="noStrike" cap="none" dirty="0">
                <a:solidFill>
                  <a:schemeClr val="dk1"/>
                </a:solidFill>
                <a:sym typeface="Arial"/>
              </a:rPr>
              <a:t>Animal procedures in NIH and NSF grants </a:t>
            </a:r>
            <a:br>
              <a:rPr lang="en-US" b="0" i="0" u="none" strike="noStrike" cap="none" dirty="0">
                <a:solidFill>
                  <a:schemeClr val="dk1"/>
                </a:solidFill>
                <a:sym typeface="Arial"/>
              </a:rPr>
            </a:br>
            <a:r>
              <a:rPr lang="en-US" b="0" i="0" u="none" strike="noStrike" cap="none" dirty="0">
                <a:solidFill>
                  <a:schemeClr val="dk1"/>
                </a:solidFill>
                <a:sym typeface="Arial"/>
              </a:rPr>
              <a:t>are evaluated by NIH Office of Laboratory Animal Welfare </a:t>
            </a:r>
          </a:p>
        </p:txBody>
      </p:sp>
      <p:sp>
        <p:nvSpPr>
          <p:cNvPr id="120" name="Shape 120"/>
          <p:cNvSpPr txBox="1"/>
          <p:nvPr/>
        </p:nvSpPr>
        <p:spPr>
          <a:xfrm>
            <a:off x="3758544" y="4484051"/>
            <a:ext cx="1686769" cy="1200329"/>
          </a:xfrm>
          <a:prstGeom prst="rect">
            <a:avLst/>
          </a:prstGeom>
          <a:noFill/>
          <a:ln>
            <a:noFill/>
          </a:ln>
        </p:spPr>
        <p:txBody>
          <a:bodyPr wrap="square" lIns="91425" tIns="45700" rIns="91425" bIns="45700" anchor="t" anchorCtr="0">
            <a:noAutofit/>
          </a:bodyPr>
          <a:lstStyle/>
          <a:p>
            <a:pPr marL="0" indent="0" algn="ctr"/>
            <a:r>
              <a:rPr lang="en-US" dirty="0">
                <a:solidFill>
                  <a:schemeClr val="dk1"/>
                </a:solidFill>
              </a:rPr>
              <a:t>Drug metabolism </a:t>
            </a:r>
            <a:br>
              <a:rPr lang="en-US" dirty="0">
                <a:solidFill>
                  <a:schemeClr val="dk1"/>
                </a:solidFill>
              </a:rPr>
            </a:br>
            <a:r>
              <a:rPr lang="en-US" dirty="0">
                <a:solidFill>
                  <a:schemeClr val="dk1"/>
                </a:solidFill>
              </a:rPr>
              <a:t>and device biocompatibility require regulated animal research</a:t>
            </a:r>
          </a:p>
        </p:txBody>
      </p:sp>
      <p:sp>
        <p:nvSpPr>
          <p:cNvPr id="121" name="Shape 121"/>
          <p:cNvSpPr txBox="1"/>
          <p:nvPr/>
        </p:nvSpPr>
        <p:spPr>
          <a:xfrm>
            <a:off x="7023375" y="4484051"/>
            <a:ext cx="1513854" cy="646200"/>
          </a:xfrm>
          <a:prstGeom prst="rect">
            <a:avLst/>
          </a:prstGeom>
          <a:noFill/>
          <a:ln>
            <a:noFill/>
          </a:ln>
        </p:spPr>
        <p:txBody>
          <a:bodyPr wrap="square" lIns="91425" tIns="45700" rIns="91425" bIns="45700" anchor="t" anchorCtr="0">
            <a:noAutofit/>
          </a:bodyPr>
          <a:lstStyle/>
          <a:p>
            <a:pPr marL="0" marR="0" lvl="0" indent="0" algn="ctr" rtl="0">
              <a:spcBef>
                <a:spcPts val="0"/>
              </a:spcBef>
              <a:buNone/>
            </a:pPr>
            <a:r>
              <a:rPr lang="en-US" dirty="0">
                <a:solidFill>
                  <a:schemeClr val="dk1"/>
                </a:solidFill>
              </a:rPr>
              <a:t>USDA oversees AWA compliance</a:t>
            </a:r>
          </a:p>
        </p:txBody>
      </p:sp>
      <p:sp>
        <p:nvSpPr>
          <p:cNvPr id="2" name="Rectangle 1"/>
          <p:cNvSpPr/>
          <p:nvPr/>
        </p:nvSpPr>
        <p:spPr>
          <a:xfrm>
            <a:off x="1040496" y="1369301"/>
            <a:ext cx="7090254" cy="830997"/>
          </a:xfrm>
          <a:prstGeom prst="rect">
            <a:avLst/>
          </a:prstGeom>
        </p:spPr>
        <p:txBody>
          <a:bodyPr wrap="square">
            <a:spAutoFit/>
          </a:bodyPr>
          <a:lstStyle/>
          <a:p>
            <a:pPr lvl="0" algn="ctr">
              <a:spcBef>
                <a:spcPts val="360"/>
              </a:spcBef>
              <a:buClr>
                <a:schemeClr val="dk1"/>
              </a:buClr>
              <a:buSzPts val="1800"/>
            </a:pPr>
            <a:r>
              <a:rPr lang="en-US" sz="1600" dirty="0">
                <a:solidFill>
                  <a:srgbClr val="782327"/>
                </a:solidFill>
              </a:rPr>
              <a:t>In the US today, the </a:t>
            </a:r>
            <a:r>
              <a:rPr lang="en-US" sz="1600" b="1" dirty="0">
                <a:solidFill>
                  <a:srgbClr val="782327"/>
                </a:solidFill>
              </a:rPr>
              <a:t>Animal Welfare Act (AWA) </a:t>
            </a:r>
            <a:r>
              <a:rPr lang="en-US" sz="1600" dirty="0">
                <a:solidFill>
                  <a:srgbClr val="782327"/>
                </a:solidFill>
              </a:rPr>
              <a:t>and the </a:t>
            </a:r>
            <a:r>
              <a:rPr lang="en-US" sz="1600" b="1" dirty="0">
                <a:solidFill>
                  <a:srgbClr val="782327"/>
                </a:solidFill>
              </a:rPr>
              <a:t>Public Health Service (PHS)</a:t>
            </a:r>
            <a:r>
              <a:rPr lang="en-US" sz="1600" dirty="0">
                <a:solidFill>
                  <a:srgbClr val="782327"/>
                </a:solidFill>
              </a:rPr>
              <a:t> Policy assure the humane treatment of animals in research, testing, and teaching practices</a:t>
            </a:r>
            <a:r>
              <a:rPr lang="en-US" sz="1600" dirty="0">
                <a:solidFill>
                  <a:schemeClr val="dk1"/>
                </a:solidFill>
              </a:rPr>
              <a:t>. </a:t>
            </a:r>
          </a:p>
        </p:txBody>
      </p:sp>
      <p:sp>
        <p:nvSpPr>
          <p:cNvPr id="10" name="Shape 20">
            <a:extLst>
              <a:ext uri="{FF2B5EF4-FFF2-40B4-BE49-F238E27FC236}">
                <a16:creationId xmlns:a16="http://schemas.microsoft.com/office/drawing/2014/main" id="{74EC541B-D8E0-B742-BF7A-A967387B2A08}"/>
              </a:ext>
            </a:extLst>
          </p:cNvPr>
          <p:cNvSpPr/>
          <p:nvPr/>
        </p:nvSpPr>
        <p:spPr>
          <a:xfrm>
            <a:off x="0" y="-9557"/>
            <a:ext cx="9144000" cy="1006150"/>
          </a:xfrm>
          <a:prstGeom prst="rect">
            <a:avLst/>
          </a:prstGeom>
          <a:solidFill>
            <a:srgbClr val="104B7D"/>
          </a:solidFill>
          <a:ln>
            <a:noFill/>
          </a:ln>
        </p:spPr>
        <p:txBody>
          <a:bodyPr wrap="square" lIns="91425" tIns="45700" rIns="91425" bIns="45700" anchor="ctr" anchorCtr="0">
            <a:noAutofit/>
          </a:bodyPr>
          <a:lstStyle/>
          <a:p>
            <a:pPr marL="0" marR="0" lvl="0" indent="0" algn="ctr" rtl="0">
              <a:spcBef>
                <a:spcPts val="0"/>
              </a:spcBef>
              <a:buNone/>
            </a:pPr>
            <a:endParaRPr sz="1800" b="0" i="0" u="none" strike="noStrike" cap="none" dirty="0">
              <a:solidFill>
                <a:schemeClr val="lt1"/>
              </a:solidFill>
              <a:latin typeface="Arial"/>
              <a:ea typeface="Arial"/>
              <a:cs typeface="Arial"/>
              <a:sym typeface="Arial"/>
            </a:endParaRPr>
          </a:p>
        </p:txBody>
      </p:sp>
      <p:sp>
        <p:nvSpPr>
          <p:cNvPr id="11" name="Shape 99">
            <a:extLst>
              <a:ext uri="{FF2B5EF4-FFF2-40B4-BE49-F238E27FC236}">
                <a16:creationId xmlns:a16="http://schemas.microsoft.com/office/drawing/2014/main" id="{614C2DC1-66AC-F740-9E6E-B033E41E2F47}"/>
              </a:ext>
            </a:extLst>
          </p:cNvPr>
          <p:cNvSpPr txBox="1">
            <a:spLocks/>
          </p:cNvSpPr>
          <p:nvPr/>
        </p:nvSpPr>
        <p:spPr>
          <a:xfrm>
            <a:off x="742146" y="269825"/>
            <a:ext cx="7512167" cy="558556"/>
          </a:xfrm>
          <a:prstGeom prst="rect">
            <a:avLst/>
          </a:prstGeom>
          <a:noFill/>
          <a:ln>
            <a:noFill/>
          </a:ln>
        </p:spPr>
        <p:txBody>
          <a:bodyPr wrap="square" lIns="0" tIns="0" rIns="0" bIns="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pPr indent="-171450">
              <a:buClr>
                <a:srgbClr val="782327"/>
              </a:buClr>
              <a:buSzPts val="2700"/>
            </a:pPr>
            <a:r>
              <a:rPr lang="en-US" sz="2700" dirty="0">
                <a:solidFill>
                  <a:schemeClr val="bg1"/>
                </a:solidFill>
              </a:rPr>
              <a:t>How Animal Research is </a:t>
            </a:r>
            <a:r>
              <a:rPr lang="en-US" sz="2700" b="1" dirty="0">
                <a:solidFill>
                  <a:schemeClr val="bg1"/>
                </a:solidFill>
              </a:rPr>
              <a:t>Regulated</a:t>
            </a:r>
            <a:endParaRPr lang="en-US" sz="2700" dirty="0">
              <a:solidFill>
                <a:schemeClr val="bg1"/>
              </a:solidFill>
            </a:endParaRPr>
          </a:p>
        </p:txBody>
      </p:sp>
      <p:cxnSp>
        <p:nvCxnSpPr>
          <p:cNvPr id="14" name="Straight Connector 13">
            <a:extLst>
              <a:ext uri="{FF2B5EF4-FFF2-40B4-BE49-F238E27FC236}">
                <a16:creationId xmlns:a16="http://schemas.microsoft.com/office/drawing/2014/main" id="{DE8203E3-E0FC-C649-BEB2-996374CBD3DB}"/>
              </a:ext>
            </a:extLst>
          </p:cNvPr>
          <p:cNvCxnSpPr>
            <a:cxnSpLocks/>
          </p:cNvCxnSpPr>
          <p:nvPr/>
        </p:nvCxnSpPr>
        <p:spPr>
          <a:xfrm>
            <a:off x="2975855" y="2748145"/>
            <a:ext cx="0" cy="344259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C73B65-AD55-8249-A2CB-1AC3D546FCBC}"/>
              </a:ext>
            </a:extLst>
          </p:cNvPr>
          <p:cNvCxnSpPr>
            <a:cxnSpLocks/>
          </p:cNvCxnSpPr>
          <p:nvPr/>
        </p:nvCxnSpPr>
        <p:spPr>
          <a:xfrm>
            <a:off x="6250395" y="2748145"/>
            <a:ext cx="0" cy="344259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17185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8" name="Shape 20">
            <a:extLst>
              <a:ext uri="{FF2B5EF4-FFF2-40B4-BE49-F238E27FC236}">
                <a16:creationId xmlns:a16="http://schemas.microsoft.com/office/drawing/2014/main" id="{D7A9A4A0-5ACF-264B-BD90-0ECE4ECAE31E}"/>
              </a:ext>
            </a:extLst>
          </p:cNvPr>
          <p:cNvSpPr/>
          <p:nvPr/>
        </p:nvSpPr>
        <p:spPr>
          <a:xfrm>
            <a:off x="0" y="-15562"/>
            <a:ext cx="9144000" cy="1006150"/>
          </a:xfrm>
          <a:prstGeom prst="rect">
            <a:avLst/>
          </a:prstGeom>
          <a:solidFill>
            <a:srgbClr val="104B7D"/>
          </a:solidFill>
          <a:ln>
            <a:noFill/>
          </a:ln>
        </p:spPr>
        <p:txBody>
          <a:bodyPr wrap="square" lIns="91425" tIns="45700" rIns="91425" bIns="45700" anchor="ctr" anchorCtr="0">
            <a:noAutofit/>
          </a:bodyPr>
          <a:lstStyle/>
          <a:p>
            <a:pPr marL="0" marR="0" lvl="0" indent="0" algn="ctr" rtl="0">
              <a:spcBef>
                <a:spcPts val="0"/>
              </a:spcBef>
              <a:buNone/>
            </a:pPr>
            <a:endParaRPr sz="1800" b="0" i="0" u="none" strike="noStrike" cap="none" dirty="0">
              <a:solidFill>
                <a:schemeClr val="lt1"/>
              </a:solidFill>
              <a:latin typeface="Arial"/>
              <a:ea typeface="Arial"/>
              <a:cs typeface="Arial"/>
              <a:sym typeface="Arial"/>
            </a:endParaRPr>
          </a:p>
        </p:txBody>
      </p:sp>
      <p:sp>
        <p:nvSpPr>
          <p:cNvPr id="100" name="Shape 100"/>
          <p:cNvSpPr txBox="1">
            <a:spLocks noGrp="1"/>
          </p:cNvSpPr>
          <p:nvPr>
            <p:ph type="body" idx="4294967295"/>
          </p:nvPr>
        </p:nvSpPr>
        <p:spPr>
          <a:xfrm>
            <a:off x="4968434" y="1645166"/>
            <a:ext cx="4001945" cy="4515684"/>
          </a:xfrm>
          <a:prstGeom prst="rect">
            <a:avLst/>
          </a:prstGeom>
          <a:noFill/>
          <a:ln>
            <a:noFill/>
          </a:ln>
        </p:spPr>
        <p:txBody>
          <a:bodyPr wrap="square" lIns="0" tIns="0" rIns="0" bIns="0" anchor="t" anchorCtr="0">
            <a:noAutofit/>
          </a:bodyPr>
          <a:lstStyle/>
          <a:p>
            <a:pPr marL="0" lvl="0" indent="0">
              <a:buNone/>
            </a:pPr>
            <a:r>
              <a:rPr lang="en-US" sz="1200" dirty="0">
                <a:solidFill>
                  <a:schemeClr val="tx1">
                    <a:lumMod val="75000"/>
                    <a:lumOff val="25000"/>
                  </a:schemeClr>
                </a:solidFill>
              </a:rPr>
              <a:t>In IACUC proposals, scientists must…</a:t>
            </a:r>
          </a:p>
          <a:p>
            <a:pPr marL="0" lvl="0" indent="0">
              <a:buNone/>
            </a:pPr>
            <a:r>
              <a:rPr lang="en-US" sz="1200" dirty="0">
                <a:solidFill>
                  <a:schemeClr val="tx1">
                    <a:lumMod val="75000"/>
                    <a:lumOff val="25000"/>
                  </a:schemeClr>
                </a:solidFill>
              </a:rPr>
              <a:t> </a:t>
            </a:r>
          </a:p>
          <a:p>
            <a:pPr marL="0" lvl="0" indent="0">
              <a:buNone/>
            </a:pPr>
            <a:r>
              <a:rPr lang="en-US" sz="1200" dirty="0">
                <a:solidFill>
                  <a:schemeClr val="tx1">
                    <a:lumMod val="75000"/>
                    <a:lumOff val="25000"/>
                  </a:schemeClr>
                </a:solidFill>
              </a:rPr>
              <a:t>1. Cite literature to explain:</a:t>
            </a:r>
          </a:p>
          <a:p>
            <a:pPr marL="0" lvl="0" indent="0">
              <a:buNone/>
            </a:pPr>
            <a:r>
              <a:rPr lang="en-US" sz="1200" dirty="0">
                <a:solidFill>
                  <a:schemeClr val="tx1">
                    <a:lumMod val="75000"/>
                    <a:lumOff val="25000"/>
                  </a:schemeClr>
                </a:solidFill>
              </a:rPr>
              <a:t>    • Why their model is the </a:t>
            </a:r>
            <a:r>
              <a:rPr lang="en-US" sz="1200" b="1" dirty="0">
                <a:solidFill>
                  <a:schemeClr val="tx1">
                    <a:lumMod val="75000"/>
                    <a:lumOff val="25000"/>
                  </a:schemeClr>
                </a:solidFill>
              </a:rPr>
              <a:t>appropriate experimental     </a:t>
            </a:r>
            <a:br>
              <a:rPr lang="en-US" sz="1200" b="1" dirty="0">
                <a:solidFill>
                  <a:schemeClr val="tx1">
                    <a:lumMod val="75000"/>
                    <a:lumOff val="25000"/>
                  </a:schemeClr>
                </a:solidFill>
              </a:rPr>
            </a:br>
            <a:r>
              <a:rPr lang="en-US" sz="1200" b="1" dirty="0">
                <a:solidFill>
                  <a:schemeClr val="tx1">
                    <a:lumMod val="75000"/>
                    <a:lumOff val="25000"/>
                  </a:schemeClr>
                </a:solidFill>
              </a:rPr>
              <a:t>      subject </a:t>
            </a:r>
            <a:r>
              <a:rPr lang="en-US" sz="1200" dirty="0">
                <a:solidFill>
                  <a:schemeClr val="tx1">
                    <a:lumMod val="75000"/>
                    <a:lumOff val="25000"/>
                  </a:schemeClr>
                </a:solidFill>
              </a:rPr>
              <a:t>to address the research question</a:t>
            </a:r>
          </a:p>
          <a:p>
            <a:pPr marL="0" lvl="0" indent="0">
              <a:buNone/>
            </a:pPr>
            <a:r>
              <a:rPr lang="en-US" sz="1200" dirty="0">
                <a:solidFill>
                  <a:schemeClr val="tx1">
                    <a:lumMod val="75000"/>
                    <a:lumOff val="25000"/>
                  </a:schemeClr>
                </a:solidFill>
              </a:rPr>
              <a:t>    • Why </a:t>
            </a:r>
            <a:r>
              <a:rPr lang="en-US" sz="1200" b="1" dirty="0">
                <a:solidFill>
                  <a:schemeClr val="tx1">
                    <a:lumMod val="75000"/>
                    <a:lumOff val="25000"/>
                  </a:schemeClr>
                </a:solidFill>
              </a:rPr>
              <a:t>alternative research subjects </a:t>
            </a:r>
            <a:r>
              <a:rPr lang="en-US" sz="1200" dirty="0">
                <a:solidFill>
                  <a:schemeClr val="tx1">
                    <a:lumMod val="75000"/>
                    <a:lumOff val="25000"/>
                  </a:schemeClr>
                </a:solidFill>
              </a:rPr>
              <a:t>(e.g., cell </a:t>
            </a:r>
            <a:br>
              <a:rPr lang="en-US" sz="1200" dirty="0">
                <a:solidFill>
                  <a:schemeClr val="tx1">
                    <a:lumMod val="75000"/>
                    <a:lumOff val="25000"/>
                  </a:schemeClr>
                </a:solidFill>
              </a:rPr>
            </a:br>
            <a:r>
              <a:rPr lang="en-US" sz="1200" dirty="0">
                <a:solidFill>
                  <a:schemeClr val="tx1">
                    <a:lumMod val="75000"/>
                    <a:lumOff val="25000"/>
                  </a:schemeClr>
                </a:solidFill>
              </a:rPr>
              <a:t>      culture and computer simulation) would not yield </a:t>
            </a:r>
            <a:br>
              <a:rPr lang="en-US" sz="1200" dirty="0">
                <a:solidFill>
                  <a:schemeClr val="tx1">
                    <a:lumMod val="75000"/>
                    <a:lumOff val="25000"/>
                  </a:schemeClr>
                </a:solidFill>
              </a:rPr>
            </a:br>
            <a:r>
              <a:rPr lang="en-US" sz="1200" dirty="0">
                <a:solidFill>
                  <a:schemeClr val="tx1">
                    <a:lumMod val="75000"/>
                    <a:lumOff val="25000"/>
                  </a:schemeClr>
                </a:solidFill>
              </a:rPr>
              <a:t>      similar information</a:t>
            </a:r>
          </a:p>
          <a:p>
            <a:pPr marL="0" lvl="0" indent="0">
              <a:buNone/>
            </a:pPr>
            <a:r>
              <a:rPr lang="en-US" sz="1200" dirty="0">
                <a:solidFill>
                  <a:schemeClr val="tx1">
                    <a:lumMod val="75000"/>
                    <a:lumOff val="25000"/>
                  </a:schemeClr>
                </a:solidFill>
              </a:rPr>
              <a:t>    • Why their potential results would not </a:t>
            </a:r>
            <a:br>
              <a:rPr lang="en-US" sz="1200" dirty="0">
                <a:solidFill>
                  <a:schemeClr val="tx1">
                    <a:lumMod val="75000"/>
                    <a:lumOff val="25000"/>
                  </a:schemeClr>
                </a:solidFill>
              </a:rPr>
            </a:br>
            <a:r>
              <a:rPr lang="en-US" sz="1200" dirty="0">
                <a:solidFill>
                  <a:schemeClr val="tx1">
                    <a:lumMod val="75000"/>
                    <a:lumOff val="25000"/>
                  </a:schemeClr>
                </a:solidFill>
              </a:rPr>
              <a:t>      </a:t>
            </a:r>
            <a:r>
              <a:rPr lang="en-US" sz="1200" b="1" dirty="0">
                <a:solidFill>
                  <a:schemeClr val="tx1">
                    <a:lumMod val="75000"/>
                    <a:lumOff val="25000"/>
                  </a:schemeClr>
                </a:solidFill>
              </a:rPr>
              <a:t>unnecessarily duplicate </a:t>
            </a:r>
            <a:r>
              <a:rPr lang="en-US" sz="1200" dirty="0">
                <a:solidFill>
                  <a:schemeClr val="tx1">
                    <a:lumMod val="75000"/>
                    <a:lumOff val="25000"/>
                  </a:schemeClr>
                </a:solidFill>
              </a:rPr>
              <a:t>previous research </a:t>
            </a:r>
          </a:p>
          <a:p>
            <a:pPr marL="0" lvl="0" indent="0">
              <a:buNone/>
            </a:pPr>
            <a:r>
              <a:rPr lang="en-US" sz="1200" dirty="0">
                <a:solidFill>
                  <a:schemeClr val="tx1">
                    <a:lumMod val="75000"/>
                    <a:lumOff val="25000"/>
                  </a:schemeClr>
                </a:solidFill>
              </a:rPr>
              <a:t>2. Perform sample size calculations to determine </a:t>
            </a:r>
            <a:br>
              <a:rPr lang="en-US" sz="1200" dirty="0">
                <a:solidFill>
                  <a:schemeClr val="tx1">
                    <a:lumMod val="75000"/>
                    <a:lumOff val="25000"/>
                  </a:schemeClr>
                </a:solidFill>
              </a:rPr>
            </a:br>
            <a:r>
              <a:rPr lang="en-US" sz="1200" dirty="0">
                <a:solidFill>
                  <a:schemeClr val="tx1">
                    <a:lumMod val="75000"/>
                    <a:lumOff val="25000"/>
                  </a:schemeClr>
                </a:solidFill>
              </a:rPr>
              <a:t>     </a:t>
            </a:r>
            <a:r>
              <a:rPr lang="en-US" sz="1200" b="1" dirty="0">
                <a:solidFill>
                  <a:schemeClr val="tx1">
                    <a:lumMod val="75000"/>
                    <a:lumOff val="25000"/>
                  </a:schemeClr>
                </a:solidFill>
              </a:rPr>
              <a:t>number of animals necessary</a:t>
            </a:r>
          </a:p>
          <a:p>
            <a:pPr marL="0" marR="0" lvl="0" indent="0" algn="l" rtl="0">
              <a:spcBef>
                <a:spcPts val="360"/>
              </a:spcBef>
              <a:spcAft>
                <a:spcPts val="0"/>
              </a:spcAft>
              <a:buClr>
                <a:schemeClr val="dk1"/>
              </a:buClr>
              <a:buSzPts val="1800"/>
              <a:buNone/>
            </a:pPr>
            <a:endParaRPr lang="en-US" sz="1200" b="0" i="0" u="none" strike="noStrike" cap="none" dirty="0">
              <a:solidFill>
                <a:schemeClr val="tx1">
                  <a:lumMod val="75000"/>
                  <a:lumOff val="25000"/>
                </a:schemeClr>
              </a:solidFill>
              <a:latin typeface="Arial"/>
              <a:ea typeface="Arial"/>
              <a:cs typeface="Arial"/>
              <a:sym typeface="Arial"/>
            </a:endParaRPr>
          </a:p>
          <a:p>
            <a:pPr marL="0" marR="0" lvl="0" indent="0" algn="l" rtl="0">
              <a:spcBef>
                <a:spcPts val="360"/>
              </a:spcBef>
              <a:spcAft>
                <a:spcPts val="0"/>
              </a:spcAft>
              <a:buClr>
                <a:schemeClr val="dk1"/>
              </a:buClr>
              <a:buSzPts val="1800"/>
              <a:buNone/>
            </a:pPr>
            <a:r>
              <a:rPr lang="en-US" sz="1200" b="0" i="0" u="none" strike="noStrike" cap="none" dirty="0">
                <a:solidFill>
                  <a:schemeClr val="tx1">
                    <a:lumMod val="75000"/>
                    <a:lumOff val="25000"/>
                  </a:schemeClr>
                </a:solidFill>
                <a:latin typeface="Arial"/>
                <a:ea typeface="Arial"/>
                <a:cs typeface="Arial"/>
                <a:sym typeface="Arial"/>
              </a:rPr>
              <a:t>Many institutions are implementing animal </a:t>
            </a:r>
            <a:br>
              <a:rPr lang="en-US" sz="1200" b="0" i="0" u="none" strike="noStrike" cap="none" dirty="0">
                <a:solidFill>
                  <a:schemeClr val="tx1">
                    <a:lumMod val="75000"/>
                    <a:lumOff val="25000"/>
                  </a:schemeClr>
                </a:solidFill>
                <a:latin typeface="Arial"/>
                <a:ea typeface="Arial"/>
                <a:cs typeface="Arial"/>
                <a:sym typeface="Arial"/>
              </a:rPr>
            </a:br>
            <a:r>
              <a:rPr lang="en-US" sz="1200" b="0" i="0" u="none" strike="noStrike" cap="none" dirty="0">
                <a:solidFill>
                  <a:schemeClr val="tx1">
                    <a:lumMod val="75000"/>
                    <a:lumOff val="25000"/>
                  </a:schemeClr>
                </a:solidFill>
                <a:latin typeface="Arial"/>
                <a:ea typeface="Arial"/>
                <a:cs typeface="Arial"/>
                <a:sym typeface="Arial"/>
              </a:rPr>
              <a:t>research conduct by following the 3 R’s:</a:t>
            </a:r>
          </a:p>
          <a:p>
            <a:pPr marL="0" marR="0" lvl="0" indent="0" algn="l" rtl="0">
              <a:spcBef>
                <a:spcPts val="360"/>
              </a:spcBef>
              <a:spcAft>
                <a:spcPts val="0"/>
              </a:spcAft>
              <a:buClr>
                <a:schemeClr val="dk1"/>
              </a:buClr>
              <a:buSzPts val="1800"/>
              <a:buNone/>
            </a:pPr>
            <a:endParaRPr lang="en-US" sz="1200" b="0" i="0" u="none" strike="noStrike" cap="none" dirty="0">
              <a:solidFill>
                <a:schemeClr val="tx1">
                  <a:lumMod val="75000"/>
                  <a:lumOff val="25000"/>
                </a:schemeClr>
              </a:solidFill>
              <a:latin typeface="Arial"/>
              <a:ea typeface="Arial"/>
              <a:cs typeface="Arial"/>
              <a:sym typeface="Arial"/>
            </a:endParaRPr>
          </a:p>
          <a:p>
            <a:pPr marL="203200" indent="0" fontAlgn="t">
              <a:buNone/>
            </a:pPr>
            <a:r>
              <a:rPr lang="en-US" sz="1200" dirty="0">
                <a:solidFill>
                  <a:schemeClr val="tx1">
                    <a:lumMod val="75000"/>
                    <a:lumOff val="25000"/>
                  </a:schemeClr>
                </a:solidFill>
              </a:rPr>
              <a:t>• </a:t>
            </a:r>
            <a:r>
              <a:rPr lang="en-US" sz="1200" u="sng" dirty="0">
                <a:solidFill>
                  <a:schemeClr val="tx1">
                    <a:lumMod val="75000"/>
                    <a:lumOff val="25000"/>
                  </a:schemeClr>
                </a:solidFill>
              </a:rPr>
              <a:t>R</a:t>
            </a:r>
            <a:r>
              <a:rPr lang="en-US" sz="1200" dirty="0">
                <a:solidFill>
                  <a:schemeClr val="tx1">
                    <a:lumMod val="75000"/>
                    <a:lumOff val="25000"/>
                  </a:schemeClr>
                </a:solidFill>
              </a:rPr>
              <a:t>eplace with an alternative</a:t>
            </a:r>
          </a:p>
          <a:p>
            <a:pPr marL="203200" indent="0" fontAlgn="t">
              <a:buNone/>
            </a:pPr>
            <a:r>
              <a:rPr lang="en-US" sz="1200" dirty="0">
                <a:solidFill>
                  <a:schemeClr val="tx1">
                    <a:lumMod val="75000"/>
                    <a:lumOff val="25000"/>
                  </a:schemeClr>
                </a:solidFill>
              </a:rPr>
              <a:t>• </a:t>
            </a:r>
            <a:r>
              <a:rPr lang="en-US" sz="1200" u="sng" dirty="0">
                <a:solidFill>
                  <a:schemeClr val="tx1">
                    <a:lumMod val="75000"/>
                    <a:lumOff val="25000"/>
                  </a:schemeClr>
                </a:solidFill>
              </a:rPr>
              <a:t>R</a:t>
            </a:r>
            <a:r>
              <a:rPr lang="en-US" sz="1200" dirty="0">
                <a:solidFill>
                  <a:schemeClr val="tx1">
                    <a:lumMod val="75000"/>
                    <a:lumOff val="25000"/>
                  </a:schemeClr>
                </a:solidFill>
              </a:rPr>
              <a:t>efine methods to minimize pain and invasiveness</a:t>
            </a:r>
          </a:p>
          <a:p>
            <a:pPr marL="203200" indent="0" fontAlgn="t">
              <a:buNone/>
            </a:pPr>
            <a:r>
              <a:rPr lang="en-US" sz="1200" dirty="0">
                <a:solidFill>
                  <a:schemeClr val="tx1">
                    <a:lumMod val="75000"/>
                    <a:lumOff val="25000"/>
                  </a:schemeClr>
                </a:solidFill>
              </a:rPr>
              <a:t>• </a:t>
            </a:r>
            <a:r>
              <a:rPr lang="en-US" sz="1200" u="sng" dirty="0">
                <a:solidFill>
                  <a:schemeClr val="tx1">
                    <a:lumMod val="75000"/>
                    <a:lumOff val="25000"/>
                  </a:schemeClr>
                </a:solidFill>
              </a:rPr>
              <a:t>R</a:t>
            </a:r>
            <a:r>
              <a:rPr lang="en-US" sz="1200" dirty="0">
                <a:solidFill>
                  <a:schemeClr val="tx1">
                    <a:lumMod val="75000"/>
                    <a:lumOff val="25000"/>
                  </a:schemeClr>
                </a:solidFill>
              </a:rPr>
              <a:t>educe the number of animals </a:t>
            </a:r>
          </a:p>
          <a:p>
            <a:pPr marL="0" marR="0" lvl="0" indent="0" algn="l" rtl="0">
              <a:spcBef>
                <a:spcPts val="360"/>
              </a:spcBef>
              <a:spcAft>
                <a:spcPts val="0"/>
              </a:spcAft>
              <a:buClr>
                <a:schemeClr val="dk1"/>
              </a:buClr>
              <a:buSzPts val="1800"/>
              <a:buNone/>
            </a:pPr>
            <a:endParaRPr lang="en-US" sz="1200" b="0" i="0" u="none" strike="noStrike" cap="none" dirty="0">
              <a:solidFill>
                <a:schemeClr val="tx1">
                  <a:lumMod val="75000"/>
                  <a:lumOff val="25000"/>
                </a:schemeClr>
              </a:solidFill>
              <a:latin typeface="Arial"/>
              <a:ea typeface="Arial"/>
              <a:cs typeface="Arial"/>
              <a:sym typeface="Arial"/>
            </a:endParaRPr>
          </a:p>
          <a:p>
            <a:pPr marL="457200" marR="0" lvl="1" indent="-101600" algn="l" rtl="0">
              <a:spcBef>
                <a:spcPts val="320"/>
              </a:spcBef>
              <a:spcAft>
                <a:spcPts val="0"/>
              </a:spcAft>
              <a:buClr>
                <a:schemeClr val="dk1"/>
              </a:buClr>
              <a:buSzPts val="1600"/>
              <a:buFont typeface="Arial"/>
              <a:buNone/>
            </a:pPr>
            <a:endParaRPr sz="1200" b="0" i="0" u="none" strike="noStrike" cap="none" dirty="0">
              <a:solidFill>
                <a:schemeClr val="tx1">
                  <a:lumMod val="75000"/>
                  <a:lumOff val="25000"/>
                </a:schemeClr>
              </a:solidFill>
              <a:latin typeface="Arial"/>
              <a:ea typeface="Arial"/>
              <a:cs typeface="Arial"/>
              <a:sym typeface="Arial"/>
            </a:endParaRPr>
          </a:p>
          <a:p>
            <a:pPr marL="1371600" marR="0" lvl="3" indent="-76200" algn="l" rtl="0">
              <a:spcBef>
                <a:spcPts val="240"/>
              </a:spcBef>
              <a:buClr>
                <a:schemeClr val="dk1"/>
              </a:buClr>
              <a:buSzPts val="1200"/>
              <a:buFont typeface="Arial"/>
              <a:buNone/>
            </a:pPr>
            <a:endParaRPr sz="1200" b="0" i="0" u="none" strike="noStrike" cap="none" dirty="0">
              <a:solidFill>
                <a:schemeClr val="tx1">
                  <a:lumMod val="75000"/>
                  <a:lumOff val="25000"/>
                </a:schemeClr>
              </a:solidFill>
              <a:latin typeface="Arial"/>
              <a:ea typeface="Arial"/>
              <a:cs typeface="Arial"/>
              <a:sym typeface="Arial"/>
            </a:endParaRPr>
          </a:p>
        </p:txBody>
      </p:sp>
      <p:sp>
        <p:nvSpPr>
          <p:cNvPr id="2" name="Rectangle 1">
            <a:extLst>
              <a:ext uri="{FF2B5EF4-FFF2-40B4-BE49-F238E27FC236}">
                <a16:creationId xmlns:a16="http://schemas.microsoft.com/office/drawing/2014/main" id="{EF850030-3FB7-7544-9EA0-D8AE4390FC91}"/>
              </a:ext>
            </a:extLst>
          </p:cNvPr>
          <p:cNvSpPr/>
          <p:nvPr/>
        </p:nvSpPr>
        <p:spPr>
          <a:xfrm>
            <a:off x="417850" y="2229923"/>
            <a:ext cx="3906456" cy="3000821"/>
          </a:xfrm>
          <a:prstGeom prst="rect">
            <a:avLst/>
          </a:prstGeom>
        </p:spPr>
        <p:txBody>
          <a:bodyPr wrap="square">
            <a:spAutoFit/>
          </a:bodyPr>
          <a:lstStyle/>
          <a:p>
            <a:pPr lvl="0">
              <a:lnSpc>
                <a:spcPct val="150000"/>
              </a:lnSpc>
              <a:spcBef>
                <a:spcPts val="360"/>
              </a:spcBef>
              <a:buClr>
                <a:schemeClr val="dk1"/>
              </a:buClr>
              <a:buSzPts val="1800"/>
            </a:pPr>
            <a:r>
              <a:rPr lang="en-US" b="1" dirty="0">
                <a:solidFill>
                  <a:schemeClr val="tx1">
                    <a:lumMod val="75000"/>
                    <a:lumOff val="25000"/>
                  </a:schemeClr>
                </a:solidFill>
              </a:rPr>
              <a:t>Animal Welfare Act (AWA) </a:t>
            </a:r>
            <a:r>
              <a:rPr lang="en-US" dirty="0">
                <a:solidFill>
                  <a:schemeClr val="tx1">
                    <a:lumMod val="75000"/>
                    <a:lumOff val="25000"/>
                  </a:schemeClr>
                </a:solidFill>
              </a:rPr>
              <a:t>and the </a:t>
            </a:r>
            <a:r>
              <a:rPr lang="en-US" b="1" dirty="0">
                <a:solidFill>
                  <a:schemeClr val="tx1">
                    <a:lumMod val="75000"/>
                    <a:lumOff val="25000"/>
                  </a:schemeClr>
                </a:solidFill>
              </a:rPr>
              <a:t>Public Health Service (PHS) Policy </a:t>
            </a:r>
            <a:r>
              <a:rPr lang="en-US" dirty="0">
                <a:solidFill>
                  <a:schemeClr val="tx1">
                    <a:lumMod val="75000"/>
                    <a:lumOff val="25000"/>
                  </a:schemeClr>
                </a:solidFill>
              </a:rPr>
              <a:t>require each research institution to appoint an</a:t>
            </a:r>
            <a:r>
              <a:rPr lang="en-US" b="1" dirty="0">
                <a:solidFill>
                  <a:schemeClr val="tx1">
                    <a:lumMod val="75000"/>
                    <a:lumOff val="25000"/>
                  </a:schemeClr>
                </a:solidFill>
              </a:rPr>
              <a:t> Institutional Animal Care and Use Committee (IACUC) </a:t>
            </a:r>
            <a:r>
              <a:rPr lang="en-US" dirty="0">
                <a:solidFill>
                  <a:schemeClr val="tx1">
                    <a:lumMod val="75000"/>
                    <a:lumOff val="25000"/>
                  </a:schemeClr>
                </a:solidFill>
              </a:rPr>
              <a:t>including a veterinarian and a non-affiliated public representative to review all experimental protocols, inspect facilities, and suspend any research practice not in compliance</a:t>
            </a:r>
          </a:p>
          <a:p>
            <a:pPr lvl="0">
              <a:lnSpc>
                <a:spcPct val="150000"/>
              </a:lnSpc>
            </a:pPr>
            <a:endParaRPr lang="en-US" dirty="0">
              <a:solidFill>
                <a:schemeClr val="tx1">
                  <a:lumMod val="75000"/>
                  <a:lumOff val="25000"/>
                </a:schemeClr>
              </a:solidFill>
            </a:endParaRPr>
          </a:p>
        </p:txBody>
      </p:sp>
      <p:sp>
        <p:nvSpPr>
          <p:cNvPr id="6" name="Shape 99">
            <a:extLst>
              <a:ext uri="{FF2B5EF4-FFF2-40B4-BE49-F238E27FC236}">
                <a16:creationId xmlns:a16="http://schemas.microsoft.com/office/drawing/2014/main" id="{34AE12BB-F110-D243-8A4E-C5416B776513}"/>
              </a:ext>
            </a:extLst>
          </p:cNvPr>
          <p:cNvSpPr txBox="1">
            <a:spLocks/>
          </p:cNvSpPr>
          <p:nvPr/>
        </p:nvSpPr>
        <p:spPr>
          <a:xfrm>
            <a:off x="742146" y="263820"/>
            <a:ext cx="7512167" cy="558556"/>
          </a:xfrm>
          <a:prstGeom prst="rect">
            <a:avLst/>
          </a:prstGeom>
          <a:noFill/>
          <a:ln>
            <a:noFill/>
          </a:ln>
        </p:spPr>
        <p:txBody>
          <a:bodyPr wrap="square" lIns="0" tIns="0" rIns="0" bIns="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pPr indent="-171450">
              <a:buClr>
                <a:srgbClr val="782327"/>
              </a:buClr>
              <a:buSzPts val="2700"/>
            </a:pPr>
            <a:r>
              <a:rPr lang="en-US" sz="2700" b="1" dirty="0">
                <a:solidFill>
                  <a:schemeClr val="bg1"/>
                </a:solidFill>
              </a:rPr>
              <a:t>Regulations</a:t>
            </a:r>
            <a:r>
              <a:rPr lang="en-US" sz="2700" dirty="0">
                <a:solidFill>
                  <a:schemeClr val="bg1"/>
                </a:solidFill>
              </a:rPr>
              <a:t> Governing Animal Research</a:t>
            </a:r>
            <a:endParaRPr lang="en-US" sz="2700" b="1" dirty="0">
              <a:solidFill>
                <a:schemeClr val="bg1"/>
              </a:solidFill>
            </a:endParaRPr>
          </a:p>
        </p:txBody>
      </p:sp>
      <p:cxnSp>
        <p:nvCxnSpPr>
          <p:cNvPr id="7" name="Straight Connector 6">
            <a:extLst>
              <a:ext uri="{FF2B5EF4-FFF2-40B4-BE49-F238E27FC236}">
                <a16:creationId xmlns:a16="http://schemas.microsoft.com/office/drawing/2014/main" id="{20DDF1D4-0AD4-8748-BC16-28BD78B6DF65}"/>
              </a:ext>
            </a:extLst>
          </p:cNvPr>
          <p:cNvCxnSpPr>
            <a:cxnSpLocks/>
          </p:cNvCxnSpPr>
          <p:nvPr/>
        </p:nvCxnSpPr>
        <p:spPr>
          <a:xfrm>
            <a:off x="4572000" y="1452519"/>
            <a:ext cx="0" cy="46793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10" name="Shape 19">
            <a:extLst>
              <a:ext uri="{FF2B5EF4-FFF2-40B4-BE49-F238E27FC236}">
                <a16:creationId xmlns:a16="http://schemas.microsoft.com/office/drawing/2014/main" id="{114BF482-3495-4B42-BAD7-99BA81C5FBB3}"/>
              </a:ext>
            </a:extLst>
          </p:cNvPr>
          <p:cNvPicPr preferRelativeResize="0"/>
          <p:nvPr/>
        </p:nvPicPr>
        <p:blipFill rotWithShape="1">
          <a:blip r:embed="rId3">
            <a:alphaModFix/>
          </a:blip>
          <a:srcRect/>
          <a:stretch/>
        </p:blipFill>
        <p:spPr>
          <a:xfrm>
            <a:off x="1623963" y="5636757"/>
            <a:ext cx="1494230" cy="495103"/>
          </a:xfrm>
          <a:prstGeom prst="rect">
            <a:avLst/>
          </a:prstGeom>
          <a:noFill/>
          <a:ln>
            <a:noFill/>
          </a:ln>
        </p:spPr>
      </p:pic>
    </p:spTree>
    <p:extLst>
      <p:ext uri="{BB962C8B-B14F-4D97-AF65-F5344CB8AC3E}">
        <p14:creationId xmlns:p14="http://schemas.microsoft.com/office/powerpoint/2010/main" val="26775312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007" y="2848024"/>
            <a:ext cx="962189" cy="989455"/>
          </a:xfrm>
          <a:prstGeom prst="rect">
            <a:avLst/>
          </a:prstGeom>
        </p:spPr>
      </p:pic>
      <p:sp>
        <p:nvSpPr>
          <p:cNvPr id="7" name="Rectangle 6"/>
          <p:cNvSpPr/>
          <p:nvPr/>
        </p:nvSpPr>
        <p:spPr>
          <a:xfrm>
            <a:off x="5349645" y="1376128"/>
            <a:ext cx="2722219" cy="307777"/>
          </a:xfrm>
          <a:prstGeom prst="rect">
            <a:avLst/>
          </a:prstGeom>
        </p:spPr>
        <p:txBody>
          <a:bodyPr wrap="none">
            <a:spAutoFit/>
          </a:bodyPr>
          <a:lstStyle/>
          <a:p>
            <a:pPr algn="ctr"/>
            <a:r>
              <a:rPr lang="en-US" dirty="0">
                <a:hlinkClick r:id="rId4"/>
              </a:rPr>
              <a:t>Americans for Medical Progress</a:t>
            </a:r>
            <a:endParaRPr lang="en-US" dirty="0"/>
          </a:p>
        </p:txBody>
      </p:sp>
      <p:sp>
        <p:nvSpPr>
          <p:cNvPr id="9" name="TextBox 8"/>
          <p:cNvSpPr txBox="1"/>
          <p:nvPr/>
        </p:nvSpPr>
        <p:spPr>
          <a:xfrm>
            <a:off x="1547208" y="1812357"/>
            <a:ext cx="3079687" cy="2246769"/>
          </a:xfrm>
          <a:prstGeom prst="rect">
            <a:avLst/>
          </a:prstGeom>
          <a:noFill/>
        </p:spPr>
        <p:txBody>
          <a:bodyPr wrap="square" rtlCol="0">
            <a:spAutoFit/>
          </a:bodyPr>
          <a:lstStyle/>
          <a:p>
            <a:pPr algn="ctr"/>
            <a:r>
              <a:rPr lang="en-US" dirty="0">
                <a:solidFill>
                  <a:schemeClr val="tx1">
                    <a:lumMod val="75000"/>
                    <a:lumOff val="25000"/>
                  </a:schemeClr>
                </a:solidFill>
                <a:hlinkClick r:id="rId5"/>
              </a:rPr>
              <a:t>Animals behind the 25 most </a:t>
            </a:r>
            <a:br>
              <a:rPr lang="en-US" dirty="0">
                <a:solidFill>
                  <a:schemeClr val="tx1">
                    <a:lumMod val="75000"/>
                    <a:lumOff val="25000"/>
                  </a:schemeClr>
                </a:solidFill>
                <a:hlinkClick r:id="rId5"/>
              </a:rPr>
            </a:br>
            <a:r>
              <a:rPr lang="en-US" dirty="0">
                <a:solidFill>
                  <a:schemeClr val="tx1">
                    <a:lumMod val="75000"/>
                    <a:lumOff val="25000"/>
                  </a:schemeClr>
                </a:solidFill>
                <a:hlinkClick r:id="rId5"/>
              </a:rPr>
              <a:t>prescribed drugs</a:t>
            </a:r>
            <a:endParaRPr lang="en-US" dirty="0">
              <a:solidFill>
                <a:schemeClr val="tx1">
                  <a:lumMod val="75000"/>
                  <a:lumOff val="25000"/>
                </a:schemeClr>
              </a:solidFill>
            </a:endParaRPr>
          </a:p>
          <a:p>
            <a:pPr algn="ctr"/>
            <a:endParaRPr lang="en-US" dirty="0">
              <a:solidFill>
                <a:schemeClr val="tx1">
                  <a:lumMod val="75000"/>
                  <a:lumOff val="25000"/>
                </a:schemeClr>
              </a:solidFill>
            </a:endParaRPr>
          </a:p>
          <a:p>
            <a:pPr algn="ctr"/>
            <a:r>
              <a:rPr lang="en-US" dirty="0">
                <a:solidFill>
                  <a:schemeClr val="tx1">
                    <a:lumMod val="75000"/>
                    <a:lumOff val="25000"/>
                  </a:schemeClr>
                </a:solidFill>
              </a:rPr>
              <a:t>Species-specific examples of </a:t>
            </a:r>
            <a:br>
              <a:rPr lang="en-US" dirty="0">
                <a:solidFill>
                  <a:schemeClr val="tx1">
                    <a:lumMod val="75000"/>
                    <a:lumOff val="25000"/>
                  </a:schemeClr>
                </a:solidFill>
              </a:rPr>
            </a:br>
            <a:r>
              <a:rPr lang="en-US" dirty="0">
                <a:solidFill>
                  <a:schemeClr val="tx1">
                    <a:lumMod val="75000"/>
                    <a:lumOff val="25000"/>
                  </a:schemeClr>
                </a:solidFill>
              </a:rPr>
              <a:t>animal research: </a:t>
            </a:r>
          </a:p>
          <a:p>
            <a:pPr lvl="7" algn="ctr"/>
            <a:r>
              <a:rPr lang="en-US" dirty="0">
                <a:solidFill>
                  <a:schemeClr val="tx1">
                    <a:lumMod val="75000"/>
                    <a:lumOff val="25000"/>
                  </a:schemeClr>
                </a:solidFill>
                <a:hlinkClick r:id="rId6"/>
              </a:rPr>
              <a:t>1. Rodents</a:t>
            </a:r>
            <a:endParaRPr lang="en-US" dirty="0">
              <a:solidFill>
                <a:schemeClr val="tx1">
                  <a:lumMod val="75000"/>
                  <a:lumOff val="25000"/>
                </a:schemeClr>
              </a:solidFill>
            </a:endParaRPr>
          </a:p>
          <a:p>
            <a:pPr lvl="6" algn="ctr"/>
            <a:r>
              <a:rPr lang="en-US" dirty="0">
                <a:solidFill>
                  <a:schemeClr val="tx1">
                    <a:lumMod val="75000"/>
                    <a:lumOff val="25000"/>
                  </a:schemeClr>
                </a:solidFill>
                <a:hlinkClick r:id="rId7"/>
              </a:rPr>
              <a:t>2. Dogs</a:t>
            </a:r>
            <a:endParaRPr lang="en-US" dirty="0">
              <a:solidFill>
                <a:schemeClr val="tx1">
                  <a:lumMod val="75000"/>
                  <a:lumOff val="25000"/>
                </a:schemeClr>
              </a:solidFill>
            </a:endParaRPr>
          </a:p>
          <a:p>
            <a:pPr lvl="6" algn="ctr"/>
            <a:r>
              <a:rPr lang="en-US" dirty="0">
                <a:solidFill>
                  <a:schemeClr val="tx1">
                    <a:lumMod val="75000"/>
                    <a:lumOff val="25000"/>
                  </a:schemeClr>
                </a:solidFill>
                <a:hlinkClick r:id="rId8"/>
              </a:rPr>
              <a:t>3. Cats</a:t>
            </a:r>
            <a:endParaRPr lang="en-US" dirty="0">
              <a:solidFill>
                <a:schemeClr val="tx1">
                  <a:lumMod val="75000"/>
                  <a:lumOff val="25000"/>
                </a:schemeClr>
              </a:solidFill>
            </a:endParaRPr>
          </a:p>
          <a:p>
            <a:pPr lvl="6" algn="ctr"/>
            <a:r>
              <a:rPr lang="en-US" dirty="0">
                <a:solidFill>
                  <a:schemeClr val="tx1">
                    <a:lumMod val="75000"/>
                    <a:lumOff val="25000"/>
                  </a:schemeClr>
                </a:solidFill>
                <a:hlinkClick r:id="rId9"/>
              </a:rPr>
              <a:t>4. Nonhuman primates</a:t>
            </a:r>
            <a:endParaRPr lang="en-US" dirty="0">
              <a:solidFill>
                <a:schemeClr val="tx1">
                  <a:lumMod val="75000"/>
                  <a:lumOff val="25000"/>
                </a:schemeClr>
              </a:solidFill>
            </a:endParaRPr>
          </a:p>
          <a:p>
            <a:pPr lvl="4" algn="ctr"/>
            <a:endParaRPr lang="en-US" dirty="0">
              <a:solidFill>
                <a:schemeClr val="tx1">
                  <a:lumMod val="75000"/>
                  <a:lumOff val="25000"/>
                </a:schemeClr>
              </a:solidFill>
            </a:endParaRPr>
          </a:p>
        </p:txBody>
      </p:sp>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64207" y="1739463"/>
            <a:ext cx="2293093" cy="978581"/>
          </a:xfrm>
          <a:prstGeom prst="rect">
            <a:avLst/>
          </a:prstGeom>
        </p:spPr>
      </p:pic>
      <p:pic>
        <p:nvPicPr>
          <p:cNvPr id="12" name="Picture 11"/>
          <p:cNvPicPr>
            <a:picLocks noChangeAspect="1"/>
          </p:cNvPicPr>
          <p:nvPr/>
        </p:nvPicPr>
        <p:blipFill rotWithShape="1">
          <a:blip r:embed="rId11">
            <a:extLst>
              <a:ext uri="{28A0092B-C50C-407E-A947-70E740481C1C}">
                <a14:useLocalDpi xmlns:a14="http://schemas.microsoft.com/office/drawing/2010/main" val="0"/>
              </a:ext>
            </a:extLst>
          </a:blip>
          <a:srcRect l="6841" t="8616" r="11969" b="19265"/>
          <a:stretch/>
        </p:blipFill>
        <p:spPr>
          <a:xfrm>
            <a:off x="287655" y="1739463"/>
            <a:ext cx="1382440" cy="1084124"/>
          </a:xfrm>
          <a:prstGeom prst="rect">
            <a:avLst/>
          </a:prstGeom>
        </p:spPr>
      </p:pic>
      <p:sp>
        <p:nvSpPr>
          <p:cNvPr id="13" name="Rectangle 12"/>
          <p:cNvSpPr/>
          <p:nvPr/>
        </p:nvSpPr>
        <p:spPr>
          <a:xfrm>
            <a:off x="658333" y="1375808"/>
            <a:ext cx="3079689" cy="307777"/>
          </a:xfrm>
          <a:prstGeom prst="rect">
            <a:avLst/>
          </a:prstGeom>
        </p:spPr>
        <p:txBody>
          <a:bodyPr wrap="none">
            <a:spAutoFit/>
          </a:bodyPr>
          <a:lstStyle/>
          <a:p>
            <a:pPr algn="ctr"/>
            <a:r>
              <a:rPr lang="en-US" dirty="0">
                <a:solidFill>
                  <a:schemeClr val="bg1"/>
                </a:solidFill>
                <a:hlinkClick r:id="rId12"/>
              </a:rPr>
              <a:t>Foundation for Biomedical Research</a:t>
            </a:r>
            <a:endParaRPr lang="en-US" dirty="0">
              <a:solidFill>
                <a:schemeClr val="bg1"/>
              </a:solidFill>
            </a:endParaRPr>
          </a:p>
        </p:txBody>
      </p:sp>
      <p:sp>
        <p:nvSpPr>
          <p:cNvPr id="14" name="TextBox 13"/>
          <p:cNvSpPr txBox="1"/>
          <p:nvPr/>
        </p:nvSpPr>
        <p:spPr>
          <a:xfrm>
            <a:off x="5143870" y="2848024"/>
            <a:ext cx="3149926" cy="1384995"/>
          </a:xfrm>
          <a:prstGeom prst="rect">
            <a:avLst/>
          </a:prstGeom>
          <a:noFill/>
        </p:spPr>
        <p:txBody>
          <a:bodyPr wrap="square" rtlCol="0">
            <a:spAutoFit/>
          </a:bodyPr>
          <a:lstStyle/>
          <a:p>
            <a:pPr lvl="4" algn="ctr"/>
            <a:r>
              <a:rPr lang="en-US" dirty="0">
                <a:solidFill>
                  <a:schemeClr val="tx1">
                    <a:lumMod val="75000"/>
                    <a:lumOff val="25000"/>
                  </a:schemeClr>
                </a:solidFill>
                <a:hlinkClick r:id="rId13"/>
              </a:rPr>
              <a:t>Come See Our World </a:t>
            </a:r>
            <a:r>
              <a:rPr lang="en-US" dirty="0">
                <a:solidFill>
                  <a:schemeClr val="tx1">
                    <a:lumMod val="75000"/>
                    <a:lumOff val="25000"/>
                  </a:schemeClr>
                </a:solidFill>
              </a:rPr>
              <a:t>video</a:t>
            </a:r>
          </a:p>
          <a:p>
            <a:pPr lvl="4" algn="ctr"/>
            <a:endParaRPr lang="en-US" dirty="0">
              <a:solidFill>
                <a:schemeClr val="tx1">
                  <a:lumMod val="75000"/>
                  <a:lumOff val="25000"/>
                </a:schemeClr>
              </a:solidFill>
              <a:hlinkClick r:id="rId14"/>
            </a:endParaRPr>
          </a:p>
          <a:p>
            <a:pPr lvl="4" algn="ctr"/>
            <a:r>
              <a:rPr lang="en-US" dirty="0">
                <a:solidFill>
                  <a:schemeClr val="tx1">
                    <a:lumMod val="75000"/>
                    <a:lumOff val="25000"/>
                  </a:schemeClr>
                </a:solidFill>
                <a:hlinkClick r:id="rId14"/>
              </a:rPr>
              <a:t>Love Care Progress</a:t>
            </a:r>
            <a:r>
              <a:rPr lang="en-US" dirty="0">
                <a:solidFill>
                  <a:schemeClr val="tx1">
                    <a:lumMod val="75000"/>
                    <a:lumOff val="25000"/>
                  </a:schemeClr>
                </a:solidFill>
              </a:rPr>
              <a:t> </a:t>
            </a:r>
            <a:br>
              <a:rPr lang="en-US" dirty="0">
                <a:solidFill>
                  <a:schemeClr val="tx1">
                    <a:lumMod val="75000"/>
                    <a:lumOff val="25000"/>
                  </a:schemeClr>
                </a:solidFill>
              </a:rPr>
            </a:br>
            <a:r>
              <a:rPr lang="en-US" dirty="0">
                <a:solidFill>
                  <a:schemeClr val="tx1">
                    <a:lumMod val="75000"/>
                    <a:lumOff val="25000"/>
                  </a:schemeClr>
                </a:solidFill>
              </a:rPr>
              <a:t>nonhuman primate video</a:t>
            </a:r>
          </a:p>
          <a:p>
            <a:pPr marL="285750" lvl="4" indent="-285750" algn="ctr">
              <a:buFont typeface="Arial" panose="020B0604020202020204" pitchFamily="34" charset="0"/>
              <a:buChar char="•"/>
            </a:pPr>
            <a:endParaRPr lang="en-US" dirty="0">
              <a:solidFill>
                <a:schemeClr val="tx1">
                  <a:lumMod val="75000"/>
                  <a:lumOff val="25000"/>
                </a:schemeClr>
              </a:solidFill>
            </a:endParaRPr>
          </a:p>
          <a:p>
            <a:pPr marL="285750" lvl="4" indent="-285750" algn="ctr">
              <a:buFont typeface="Arial" panose="020B0604020202020204" pitchFamily="34" charset="0"/>
              <a:buChar char="•"/>
            </a:pPr>
            <a:endParaRPr lang="en-US" dirty="0">
              <a:solidFill>
                <a:schemeClr val="tx1">
                  <a:lumMod val="75000"/>
                  <a:lumOff val="25000"/>
                </a:schemeClr>
              </a:solidFill>
            </a:endParaRPr>
          </a:p>
        </p:txBody>
      </p:sp>
      <p:sp>
        <p:nvSpPr>
          <p:cNvPr id="16" name="Rectangle 15"/>
          <p:cNvSpPr/>
          <p:nvPr/>
        </p:nvSpPr>
        <p:spPr>
          <a:xfrm>
            <a:off x="-353623" y="4108660"/>
            <a:ext cx="5304493" cy="307777"/>
          </a:xfrm>
          <a:prstGeom prst="rect">
            <a:avLst/>
          </a:prstGeom>
        </p:spPr>
        <p:txBody>
          <a:bodyPr wrap="square">
            <a:spAutoFit/>
          </a:bodyPr>
          <a:lstStyle/>
          <a:p>
            <a:pPr algn="ctr"/>
            <a:r>
              <a:rPr lang="en-US" dirty="0">
                <a:hlinkClick r:id="rId15"/>
              </a:rPr>
              <a:t>Federation of European Neuroscience Societies</a:t>
            </a:r>
            <a:endParaRPr lang="en-US" dirty="0"/>
          </a:p>
        </p:txBody>
      </p:sp>
      <p:pic>
        <p:nvPicPr>
          <p:cNvPr id="17" name="Picture 1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09101" y="4560786"/>
            <a:ext cx="2452991" cy="577419"/>
          </a:xfrm>
          <a:prstGeom prst="rect">
            <a:avLst/>
          </a:prstGeom>
        </p:spPr>
      </p:pic>
      <p:cxnSp>
        <p:nvCxnSpPr>
          <p:cNvPr id="18" name="Straight Connector 17">
            <a:extLst>
              <a:ext uri="{FF2B5EF4-FFF2-40B4-BE49-F238E27FC236}">
                <a16:creationId xmlns:a16="http://schemas.microsoft.com/office/drawing/2014/main" id="{13423300-CDCA-B442-8843-D1987EE7B1E1}"/>
              </a:ext>
            </a:extLst>
          </p:cNvPr>
          <p:cNvCxnSpPr>
            <a:cxnSpLocks/>
          </p:cNvCxnSpPr>
          <p:nvPr/>
        </p:nvCxnSpPr>
        <p:spPr>
          <a:xfrm flipH="1">
            <a:off x="4566081" y="1482811"/>
            <a:ext cx="3801" cy="3823436"/>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0" name="Shape 20">
            <a:extLst>
              <a:ext uri="{FF2B5EF4-FFF2-40B4-BE49-F238E27FC236}">
                <a16:creationId xmlns:a16="http://schemas.microsoft.com/office/drawing/2014/main" id="{5C1B56CC-D7AB-C247-9AD2-85867E5648D3}"/>
              </a:ext>
            </a:extLst>
          </p:cNvPr>
          <p:cNvSpPr/>
          <p:nvPr/>
        </p:nvSpPr>
        <p:spPr>
          <a:xfrm>
            <a:off x="0" y="-15562"/>
            <a:ext cx="9144000" cy="1006150"/>
          </a:xfrm>
          <a:prstGeom prst="rect">
            <a:avLst/>
          </a:prstGeom>
          <a:solidFill>
            <a:srgbClr val="104B7D"/>
          </a:solidFill>
          <a:ln>
            <a:noFill/>
          </a:ln>
        </p:spPr>
        <p:txBody>
          <a:bodyPr wrap="square" lIns="91425" tIns="45700" rIns="91425" bIns="45700" anchor="ctr" anchorCtr="0">
            <a:noAutofit/>
          </a:bodyPr>
          <a:lstStyle/>
          <a:p>
            <a:pPr marL="0" marR="0" lvl="0" indent="0" algn="ctr" rtl="0">
              <a:spcBef>
                <a:spcPts val="0"/>
              </a:spcBef>
              <a:buNone/>
            </a:pPr>
            <a:endParaRPr sz="1800" b="0" i="0" u="none" strike="noStrike" cap="none" dirty="0">
              <a:solidFill>
                <a:schemeClr val="lt1"/>
              </a:solidFill>
              <a:latin typeface="Arial"/>
              <a:ea typeface="Arial"/>
              <a:cs typeface="Arial"/>
              <a:sym typeface="Arial"/>
            </a:endParaRPr>
          </a:p>
        </p:txBody>
      </p:sp>
      <p:sp>
        <p:nvSpPr>
          <p:cNvPr id="21" name="Shape 16">
            <a:extLst>
              <a:ext uri="{FF2B5EF4-FFF2-40B4-BE49-F238E27FC236}">
                <a16:creationId xmlns:a16="http://schemas.microsoft.com/office/drawing/2014/main" id="{E79F4636-4850-E449-AD09-CB3E06BA6E79}"/>
              </a:ext>
            </a:extLst>
          </p:cNvPr>
          <p:cNvSpPr txBox="1">
            <a:spLocks/>
          </p:cNvSpPr>
          <p:nvPr/>
        </p:nvSpPr>
        <p:spPr>
          <a:xfrm>
            <a:off x="506627" y="207789"/>
            <a:ext cx="8118909" cy="688975"/>
          </a:xfrm>
          <a:prstGeom prst="rect">
            <a:avLst/>
          </a:prstGeom>
          <a:noFill/>
          <a:ln>
            <a:noFill/>
          </a:ln>
        </p:spPr>
        <p:txBody>
          <a:bodyPr wrap="square" lIns="91425" tIns="91425" rIns="91425" bIns="91425" anchor="t"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782327"/>
              </a:buClr>
              <a:buSzPts val="3600"/>
              <a:buFont typeface="Arial"/>
              <a:buNone/>
              <a:defRPr sz="3600" b="1" i="0" u="none" strike="noStrike" cap="none">
                <a:solidFill>
                  <a:srgbClr val="782327"/>
                </a:solidFill>
                <a:latin typeface="Arial"/>
                <a:ea typeface="Arial"/>
                <a:cs typeface="Arial"/>
                <a:sym typeface="Arial"/>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pPr algn="ctr"/>
            <a:r>
              <a:rPr lang="en-US" sz="2700" b="0" dirty="0">
                <a:solidFill>
                  <a:schemeClr val="bg1"/>
                </a:solidFill>
              </a:rPr>
              <a:t>Animal Research </a:t>
            </a:r>
            <a:r>
              <a:rPr lang="en-US" sz="2700" dirty="0">
                <a:solidFill>
                  <a:schemeClr val="bg1"/>
                </a:solidFill>
              </a:rPr>
              <a:t>Resources</a:t>
            </a:r>
          </a:p>
        </p:txBody>
      </p:sp>
      <p:cxnSp>
        <p:nvCxnSpPr>
          <p:cNvPr id="31" name="Straight Connector 30">
            <a:extLst>
              <a:ext uri="{FF2B5EF4-FFF2-40B4-BE49-F238E27FC236}">
                <a16:creationId xmlns:a16="http://schemas.microsoft.com/office/drawing/2014/main" id="{A5B707AA-3541-3B45-999A-F6D7FA5869A6}"/>
              </a:ext>
            </a:extLst>
          </p:cNvPr>
          <p:cNvCxnSpPr>
            <a:cxnSpLocks/>
          </p:cNvCxnSpPr>
          <p:nvPr/>
        </p:nvCxnSpPr>
        <p:spPr>
          <a:xfrm>
            <a:off x="4757871" y="4039482"/>
            <a:ext cx="386766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B2A09827-9E59-4001-BF73-2EEDCCA5830B}"/>
              </a:ext>
            </a:extLst>
          </p:cNvPr>
          <p:cNvSpPr/>
          <p:nvPr/>
        </p:nvSpPr>
        <p:spPr>
          <a:xfrm>
            <a:off x="2597052" y="5310223"/>
            <a:ext cx="3938058" cy="523220"/>
          </a:xfrm>
          <a:prstGeom prst="rect">
            <a:avLst/>
          </a:prstGeom>
        </p:spPr>
        <p:txBody>
          <a:bodyPr wrap="square">
            <a:spAutoFit/>
          </a:bodyPr>
          <a:lstStyle/>
          <a:p>
            <a:pPr algn="ctr"/>
            <a:r>
              <a:rPr lang="en-US" u="sng" dirty="0">
                <a:hlinkClick r:id="rId17"/>
              </a:rPr>
              <a:t>Association for Assessment and Accreditation of Laboratory Animal Care International</a:t>
            </a:r>
            <a:endParaRPr lang="en-US" u="sng" dirty="0"/>
          </a:p>
        </p:txBody>
      </p:sp>
      <p:cxnSp>
        <p:nvCxnSpPr>
          <p:cNvPr id="19" name="Straight Connector 18">
            <a:extLst>
              <a:ext uri="{FF2B5EF4-FFF2-40B4-BE49-F238E27FC236}">
                <a16:creationId xmlns:a16="http://schemas.microsoft.com/office/drawing/2014/main" id="{ADEC5E8B-DF24-43D6-A6BE-A559FA2FF63E}"/>
              </a:ext>
            </a:extLst>
          </p:cNvPr>
          <p:cNvCxnSpPr>
            <a:cxnSpLocks/>
          </p:cNvCxnSpPr>
          <p:nvPr/>
        </p:nvCxnSpPr>
        <p:spPr>
          <a:xfrm>
            <a:off x="344395" y="4039482"/>
            <a:ext cx="386766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6F30DC8F-F0B3-48A0-A996-A7800018DC4E}"/>
              </a:ext>
            </a:extLst>
          </p:cNvPr>
          <p:cNvPicPr>
            <a:picLocks noChangeAspect="1"/>
          </p:cNvPicPr>
          <p:nvPr/>
        </p:nvPicPr>
        <p:blipFill>
          <a:blip r:embed="rId18"/>
          <a:stretch>
            <a:fillRect/>
          </a:stretch>
        </p:blipFill>
        <p:spPr>
          <a:xfrm>
            <a:off x="3579685" y="5810306"/>
            <a:ext cx="2094419" cy="687399"/>
          </a:xfrm>
          <a:prstGeom prst="rect">
            <a:avLst/>
          </a:prstGeom>
        </p:spPr>
      </p:pic>
      <p:cxnSp>
        <p:nvCxnSpPr>
          <p:cNvPr id="23" name="Straight Connector 22">
            <a:extLst>
              <a:ext uri="{FF2B5EF4-FFF2-40B4-BE49-F238E27FC236}">
                <a16:creationId xmlns:a16="http://schemas.microsoft.com/office/drawing/2014/main" id="{9C426853-35A4-4888-9D4E-163EFDB4EF6C}"/>
              </a:ext>
            </a:extLst>
          </p:cNvPr>
          <p:cNvCxnSpPr>
            <a:cxnSpLocks/>
          </p:cNvCxnSpPr>
          <p:nvPr/>
        </p:nvCxnSpPr>
        <p:spPr>
          <a:xfrm flipH="1">
            <a:off x="344396" y="5306247"/>
            <a:ext cx="828114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3356678A-70DA-491C-A126-9DD998F52D1A}"/>
              </a:ext>
            </a:extLst>
          </p:cNvPr>
          <p:cNvSpPr/>
          <p:nvPr/>
        </p:nvSpPr>
        <p:spPr>
          <a:xfrm>
            <a:off x="4212060" y="4105987"/>
            <a:ext cx="5304493" cy="307777"/>
          </a:xfrm>
          <a:prstGeom prst="rect">
            <a:avLst/>
          </a:prstGeom>
        </p:spPr>
        <p:txBody>
          <a:bodyPr wrap="square">
            <a:spAutoFit/>
          </a:bodyPr>
          <a:lstStyle/>
          <a:p>
            <a:pPr algn="ctr"/>
            <a:r>
              <a:rPr lang="en-US" u="sng" dirty="0">
                <a:hlinkClick r:id="rId19"/>
              </a:rPr>
              <a:t>Speaking of Research</a:t>
            </a:r>
            <a:endParaRPr lang="en-US" u="sng" dirty="0"/>
          </a:p>
        </p:txBody>
      </p:sp>
      <p:pic>
        <p:nvPicPr>
          <p:cNvPr id="28" name="Picture 27">
            <a:extLst>
              <a:ext uri="{FF2B5EF4-FFF2-40B4-BE49-F238E27FC236}">
                <a16:creationId xmlns:a16="http://schemas.microsoft.com/office/drawing/2014/main" id="{0FC9F6CA-C3AE-4D89-A33E-A77233575B5F}"/>
              </a:ext>
            </a:extLst>
          </p:cNvPr>
          <p:cNvPicPr>
            <a:picLocks noChangeAspect="1"/>
          </p:cNvPicPr>
          <p:nvPr/>
        </p:nvPicPr>
        <p:blipFill>
          <a:blip r:embed="rId20"/>
          <a:stretch>
            <a:fillRect/>
          </a:stretch>
        </p:blipFill>
        <p:spPr>
          <a:xfrm>
            <a:off x="5596653" y="4524702"/>
            <a:ext cx="2475211" cy="673467"/>
          </a:xfrm>
          <a:prstGeom prst="rect">
            <a:avLst/>
          </a:prstGeom>
        </p:spPr>
      </p:pic>
    </p:spTree>
    <p:extLst>
      <p:ext uri="{BB962C8B-B14F-4D97-AF65-F5344CB8AC3E}">
        <p14:creationId xmlns:p14="http://schemas.microsoft.com/office/powerpoint/2010/main" val="396935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20">
            <a:extLst>
              <a:ext uri="{FF2B5EF4-FFF2-40B4-BE49-F238E27FC236}">
                <a16:creationId xmlns:a16="http://schemas.microsoft.com/office/drawing/2014/main" id="{6B7487D3-51CF-334B-A4C1-BA79BF67FAED}"/>
              </a:ext>
            </a:extLst>
          </p:cNvPr>
          <p:cNvSpPr/>
          <p:nvPr/>
        </p:nvSpPr>
        <p:spPr>
          <a:xfrm>
            <a:off x="0" y="0"/>
            <a:ext cx="9144000" cy="1006150"/>
          </a:xfrm>
          <a:prstGeom prst="rect">
            <a:avLst/>
          </a:prstGeom>
          <a:solidFill>
            <a:srgbClr val="104B7D"/>
          </a:solidFill>
          <a:ln>
            <a:noFill/>
          </a:ln>
        </p:spPr>
        <p:txBody>
          <a:bodyPr wrap="square" lIns="91425" tIns="45700" rIns="91425" bIns="45700" anchor="ctr" anchorCtr="0">
            <a:noAutofit/>
          </a:bodyPr>
          <a:lstStyle/>
          <a:p>
            <a:pPr marL="0" marR="0" lvl="0" indent="0" algn="ctr" rtl="0">
              <a:spcBef>
                <a:spcPts val="0"/>
              </a:spcBef>
              <a:buNone/>
            </a:pPr>
            <a:endParaRPr sz="1800" b="0" i="0" u="none" strike="noStrike" cap="none" dirty="0">
              <a:solidFill>
                <a:schemeClr val="lt1"/>
              </a:solidFill>
              <a:latin typeface="Arial"/>
              <a:ea typeface="Arial"/>
              <a:cs typeface="Arial"/>
              <a:sym typeface="Arial"/>
            </a:endParaRPr>
          </a:p>
        </p:txBody>
      </p:sp>
      <p:sp>
        <p:nvSpPr>
          <p:cNvPr id="7" name="Shape 99">
            <a:extLst>
              <a:ext uri="{FF2B5EF4-FFF2-40B4-BE49-F238E27FC236}">
                <a16:creationId xmlns:a16="http://schemas.microsoft.com/office/drawing/2014/main" id="{6CAED395-67E5-4A4E-BA44-9A9B96347D87}"/>
              </a:ext>
            </a:extLst>
          </p:cNvPr>
          <p:cNvSpPr txBox="1">
            <a:spLocks/>
          </p:cNvSpPr>
          <p:nvPr/>
        </p:nvSpPr>
        <p:spPr>
          <a:xfrm>
            <a:off x="73581" y="83921"/>
            <a:ext cx="8840889" cy="558556"/>
          </a:xfrm>
          <a:prstGeom prst="rect">
            <a:avLst/>
          </a:prstGeom>
          <a:noFill/>
          <a:ln>
            <a:noFill/>
          </a:ln>
        </p:spPr>
        <p:txBody>
          <a:bodyPr wrap="square" lIns="0" tIns="0" rIns="0" bIns="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pPr lvl="0" fontAlgn="base">
              <a:spcBef>
                <a:spcPct val="0"/>
              </a:spcBef>
              <a:spcAft>
                <a:spcPct val="0"/>
              </a:spcAft>
              <a:buClrTx/>
              <a:buSzTx/>
            </a:pPr>
            <a:r>
              <a:rPr lang="en-US" altLang="en-US" sz="2400" dirty="0">
                <a:solidFill>
                  <a:schemeClr val="bg1"/>
                </a:solidFill>
                <a:latin typeface="+mj-lt"/>
                <a:cs typeface="Arial" pitchFamily="34" charset="0"/>
              </a:rPr>
              <a:t>Please Rate Your Comfort Level With the </a:t>
            </a:r>
            <a:r>
              <a:rPr lang="en-US" altLang="en-US" sz="2400" b="1" dirty="0">
                <a:solidFill>
                  <a:schemeClr val="bg1"/>
                </a:solidFill>
                <a:latin typeface="+mj-lt"/>
                <a:cs typeface="Arial" pitchFamily="34" charset="0"/>
              </a:rPr>
              <a:t>Prescribing of</a:t>
            </a:r>
          </a:p>
          <a:p>
            <a:pPr lvl="0" fontAlgn="base">
              <a:spcBef>
                <a:spcPct val="0"/>
              </a:spcBef>
              <a:spcAft>
                <a:spcPct val="0"/>
              </a:spcAft>
              <a:buClrTx/>
              <a:buSzTx/>
            </a:pPr>
            <a:r>
              <a:rPr lang="en-US" altLang="en-US" sz="2400" b="1" dirty="0">
                <a:solidFill>
                  <a:schemeClr val="bg1"/>
                </a:solidFill>
                <a:latin typeface="+mj-lt"/>
                <a:cs typeface="Arial" pitchFamily="34" charset="0"/>
              </a:rPr>
              <a:t>Drugs Developed and Tested </a:t>
            </a:r>
            <a:r>
              <a:rPr lang="en-US" altLang="en-US" sz="2400" dirty="0">
                <a:solidFill>
                  <a:schemeClr val="bg1"/>
                </a:solidFill>
                <a:latin typeface="+mj-lt"/>
                <a:cs typeface="Arial" pitchFamily="34" charset="0"/>
              </a:rPr>
              <a:t>Using the Following Species</a:t>
            </a:r>
          </a:p>
        </p:txBody>
      </p:sp>
      <p:sp>
        <p:nvSpPr>
          <p:cNvPr id="60" name="Rectangle 90"/>
          <p:cNvSpPr>
            <a:spLocks noChangeArrowheads="1"/>
          </p:cNvSpPr>
          <p:nvPr/>
        </p:nvSpPr>
        <p:spPr bwMode="auto">
          <a:xfrm>
            <a:off x="4191000" y="6096000"/>
            <a:ext cx="143629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Helvetica" charset="0"/>
                <a:cs typeface="Arial" pitchFamily="34" charset="0"/>
              </a:rPr>
              <a:t>Comfort Level</a:t>
            </a:r>
            <a:endParaRPr kumimoji="0" lang="en-US" altLang="en-US" b="0" i="0" u="none" strike="noStrike" cap="none" normalizeH="0" baseline="0" dirty="0">
              <a:ln>
                <a:noFill/>
              </a:ln>
              <a:solidFill>
                <a:schemeClr val="tx1"/>
              </a:solidFill>
              <a:effectLst/>
              <a:cs typeface="Arial" pitchFamily="34" charset="0"/>
            </a:endParaRPr>
          </a:p>
        </p:txBody>
      </p:sp>
      <p:sp>
        <p:nvSpPr>
          <p:cNvPr id="61" name="Rectangle 91"/>
          <p:cNvSpPr>
            <a:spLocks noChangeArrowheads="1"/>
          </p:cNvSpPr>
          <p:nvPr/>
        </p:nvSpPr>
        <p:spPr bwMode="auto">
          <a:xfrm>
            <a:off x="596900" y="3187700"/>
            <a:ext cx="77585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Helvetica" charset="0"/>
                <a:cs typeface="Arial" pitchFamily="34" charset="0"/>
              </a:rPr>
              <a:t># of votes</a:t>
            </a:r>
            <a:endParaRPr kumimoji="0" lang="en-US" altLang="en-US" b="0" i="0" u="none" strike="noStrike" cap="none" normalizeH="0" baseline="0" dirty="0">
              <a:ln>
                <a:noFill/>
              </a:ln>
              <a:solidFill>
                <a:schemeClr val="tx1"/>
              </a:solidFill>
              <a:effectLst/>
              <a:cs typeface="Arial" pitchFamily="34" charset="0"/>
            </a:endParaRPr>
          </a:p>
        </p:txBody>
      </p:sp>
      <p:sp>
        <p:nvSpPr>
          <p:cNvPr id="62" name="TextBox 61"/>
          <p:cNvSpPr txBox="1"/>
          <p:nvPr/>
        </p:nvSpPr>
        <p:spPr>
          <a:xfrm>
            <a:off x="1872536" y="5472499"/>
            <a:ext cx="1327864" cy="369332"/>
          </a:xfrm>
          <a:prstGeom prst="rect">
            <a:avLst/>
          </a:prstGeom>
          <a:noFill/>
        </p:spPr>
        <p:txBody>
          <a:bodyPr wrap="none" rtlCol="0">
            <a:spAutoFit/>
          </a:bodyPr>
          <a:lstStyle/>
          <a:p>
            <a:r>
              <a:rPr lang="en-US" dirty="0"/>
              <a:t>comfortable</a:t>
            </a:r>
          </a:p>
        </p:txBody>
      </p:sp>
      <p:sp>
        <p:nvSpPr>
          <p:cNvPr id="63" name="TextBox 62"/>
          <p:cNvSpPr txBox="1"/>
          <p:nvPr/>
        </p:nvSpPr>
        <p:spPr>
          <a:xfrm>
            <a:off x="3320336" y="5334000"/>
            <a:ext cx="1327864" cy="646331"/>
          </a:xfrm>
          <a:prstGeom prst="rect">
            <a:avLst/>
          </a:prstGeom>
          <a:noFill/>
        </p:spPr>
        <p:txBody>
          <a:bodyPr wrap="none" rtlCol="0">
            <a:spAutoFit/>
          </a:bodyPr>
          <a:lstStyle/>
          <a:p>
            <a:pPr algn="ctr"/>
            <a:r>
              <a:rPr lang="en-US" dirty="0"/>
              <a:t>somewhat</a:t>
            </a:r>
          </a:p>
          <a:p>
            <a:pPr algn="ctr"/>
            <a:r>
              <a:rPr lang="en-US" dirty="0"/>
              <a:t>comfortable</a:t>
            </a:r>
          </a:p>
        </p:txBody>
      </p:sp>
      <p:sp>
        <p:nvSpPr>
          <p:cNvPr id="64" name="TextBox 63"/>
          <p:cNvSpPr txBox="1"/>
          <p:nvPr/>
        </p:nvSpPr>
        <p:spPr>
          <a:xfrm>
            <a:off x="4724400" y="5334000"/>
            <a:ext cx="1571520" cy="646331"/>
          </a:xfrm>
          <a:prstGeom prst="rect">
            <a:avLst/>
          </a:prstGeom>
          <a:noFill/>
        </p:spPr>
        <p:txBody>
          <a:bodyPr wrap="none" rtlCol="0">
            <a:spAutoFit/>
          </a:bodyPr>
          <a:lstStyle/>
          <a:p>
            <a:pPr algn="ctr"/>
            <a:r>
              <a:rPr lang="en-US" dirty="0"/>
              <a:t>somewhat</a:t>
            </a:r>
          </a:p>
          <a:p>
            <a:pPr algn="ctr"/>
            <a:r>
              <a:rPr lang="en-US" dirty="0"/>
              <a:t>uncomfortable</a:t>
            </a:r>
          </a:p>
        </p:txBody>
      </p:sp>
      <p:sp>
        <p:nvSpPr>
          <p:cNvPr id="65" name="TextBox 64"/>
          <p:cNvSpPr txBox="1"/>
          <p:nvPr/>
        </p:nvSpPr>
        <p:spPr>
          <a:xfrm>
            <a:off x="6292137" y="5472499"/>
            <a:ext cx="1571520" cy="369332"/>
          </a:xfrm>
          <a:prstGeom prst="rect">
            <a:avLst/>
          </a:prstGeom>
          <a:noFill/>
        </p:spPr>
        <p:txBody>
          <a:bodyPr wrap="none" rtlCol="0">
            <a:spAutoFit/>
          </a:bodyPr>
          <a:lstStyle/>
          <a:p>
            <a:r>
              <a:rPr lang="en-US" dirty="0"/>
              <a:t>uncomfortable</a:t>
            </a:r>
          </a:p>
        </p:txBody>
      </p:sp>
      <p:sp>
        <p:nvSpPr>
          <p:cNvPr id="66" name="Line 9"/>
          <p:cNvSpPr>
            <a:spLocks noChangeShapeType="1"/>
          </p:cNvSpPr>
          <p:nvPr/>
        </p:nvSpPr>
        <p:spPr bwMode="auto">
          <a:xfrm>
            <a:off x="2149653" y="5344538"/>
            <a:ext cx="520990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7" name="Line 12"/>
          <p:cNvSpPr>
            <a:spLocks noChangeShapeType="1"/>
          </p:cNvSpPr>
          <p:nvPr/>
        </p:nvSpPr>
        <p:spPr bwMode="auto">
          <a:xfrm>
            <a:off x="2149653" y="5344538"/>
            <a:ext cx="520990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8" name="Line 14"/>
          <p:cNvSpPr>
            <a:spLocks noChangeShapeType="1"/>
          </p:cNvSpPr>
          <p:nvPr/>
        </p:nvSpPr>
        <p:spPr bwMode="auto">
          <a:xfrm flipV="1">
            <a:off x="2797890" y="5284516"/>
            <a:ext cx="0" cy="6002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9" name="Line 17"/>
          <p:cNvSpPr>
            <a:spLocks noChangeShapeType="1"/>
          </p:cNvSpPr>
          <p:nvPr/>
        </p:nvSpPr>
        <p:spPr bwMode="auto">
          <a:xfrm flipV="1">
            <a:off x="4094365" y="5284516"/>
            <a:ext cx="0" cy="6002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0" name="Line 20"/>
          <p:cNvSpPr>
            <a:spLocks noChangeShapeType="1"/>
          </p:cNvSpPr>
          <p:nvPr/>
        </p:nvSpPr>
        <p:spPr bwMode="auto">
          <a:xfrm flipV="1">
            <a:off x="5402844" y="5284516"/>
            <a:ext cx="0" cy="6002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1" name="Line 23"/>
          <p:cNvSpPr>
            <a:spLocks noChangeShapeType="1"/>
          </p:cNvSpPr>
          <p:nvPr/>
        </p:nvSpPr>
        <p:spPr bwMode="auto">
          <a:xfrm flipV="1">
            <a:off x="6699319" y="5284516"/>
            <a:ext cx="0" cy="6002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2" name="Line 26"/>
          <p:cNvSpPr>
            <a:spLocks noChangeShapeType="1"/>
          </p:cNvSpPr>
          <p:nvPr/>
        </p:nvSpPr>
        <p:spPr bwMode="auto">
          <a:xfrm>
            <a:off x="2149653" y="5344538"/>
            <a:ext cx="48018"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3" name="Line 27"/>
          <p:cNvSpPr>
            <a:spLocks noChangeShapeType="1"/>
          </p:cNvSpPr>
          <p:nvPr/>
        </p:nvSpPr>
        <p:spPr bwMode="auto">
          <a:xfrm flipH="1">
            <a:off x="7299538" y="5344538"/>
            <a:ext cx="60022"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4" name="Rectangle 28"/>
          <p:cNvSpPr>
            <a:spLocks noChangeArrowheads="1"/>
          </p:cNvSpPr>
          <p:nvPr/>
        </p:nvSpPr>
        <p:spPr bwMode="auto">
          <a:xfrm>
            <a:off x="2017605" y="5248503"/>
            <a:ext cx="8496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Helvetica" charset="0"/>
                <a:cs typeface="Arial" pitchFamily="34" charset="0"/>
              </a:rPr>
              <a:t>0</a:t>
            </a:r>
            <a:endParaRPr kumimoji="0" lang="en-US" altLang="en-US" sz="1200" b="0" i="0" u="none" strike="noStrike" cap="none" normalizeH="0" baseline="0" dirty="0">
              <a:ln>
                <a:noFill/>
              </a:ln>
              <a:solidFill>
                <a:schemeClr val="tx1"/>
              </a:solidFill>
              <a:effectLst/>
              <a:cs typeface="Arial" pitchFamily="34" charset="0"/>
            </a:endParaRPr>
          </a:p>
        </p:txBody>
      </p:sp>
      <p:sp>
        <p:nvSpPr>
          <p:cNvPr id="75" name="Line 29"/>
          <p:cNvSpPr>
            <a:spLocks noChangeShapeType="1"/>
          </p:cNvSpPr>
          <p:nvPr/>
        </p:nvSpPr>
        <p:spPr bwMode="auto">
          <a:xfrm>
            <a:off x="2149653" y="4924384"/>
            <a:ext cx="48018"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 name="Line 30"/>
          <p:cNvSpPr>
            <a:spLocks noChangeShapeType="1"/>
          </p:cNvSpPr>
          <p:nvPr/>
        </p:nvSpPr>
        <p:spPr bwMode="auto">
          <a:xfrm flipH="1">
            <a:off x="7299538" y="4924384"/>
            <a:ext cx="60022"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 name="Line 32"/>
          <p:cNvSpPr>
            <a:spLocks noChangeShapeType="1"/>
          </p:cNvSpPr>
          <p:nvPr/>
        </p:nvSpPr>
        <p:spPr bwMode="auto">
          <a:xfrm>
            <a:off x="2149653" y="4516235"/>
            <a:ext cx="48018"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 name="Line 33"/>
          <p:cNvSpPr>
            <a:spLocks noChangeShapeType="1"/>
          </p:cNvSpPr>
          <p:nvPr/>
        </p:nvSpPr>
        <p:spPr bwMode="auto">
          <a:xfrm flipH="1">
            <a:off x="7299538" y="4516235"/>
            <a:ext cx="60022"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9" name="Rectangle 34"/>
          <p:cNvSpPr>
            <a:spLocks noChangeArrowheads="1"/>
          </p:cNvSpPr>
          <p:nvPr/>
        </p:nvSpPr>
        <p:spPr bwMode="auto">
          <a:xfrm>
            <a:off x="1933574" y="4420199"/>
            <a:ext cx="16991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Helvetica" charset="0"/>
                <a:cs typeface="Arial" pitchFamily="34" charset="0"/>
              </a:rPr>
              <a:t>10</a:t>
            </a:r>
            <a:endParaRPr kumimoji="0" lang="en-US" altLang="en-US" sz="1200" b="0" i="0" u="none" strike="noStrike" cap="none" normalizeH="0" baseline="0">
              <a:ln>
                <a:noFill/>
              </a:ln>
              <a:solidFill>
                <a:schemeClr val="tx1"/>
              </a:solidFill>
              <a:effectLst/>
              <a:cs typeface="Arial" pitchFamily="34" charset="0"/>
            </a:endParaRPr>
          </a:p>
        </p:txBody>
      </p:sp>
      <p:sp>
        <p:nvSpPr>
          <p:cNvPr id="80" name="Line 35"/>
          <p:cNvSpPr>
            <a:spLocks noChangeShapeType="1"/>
          </p:cNvSpPr>
          <p:nvPr/>
        </p:nvSpPr>
        <p:spPr bwMode="auto">
          <a:xfrm>
            <a:off x="2149653" y="4108085"/>
            <a:ext cx="48018"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1" name="Line 36"/>
          <p:cNvSpPr>
            <a:spLocks noChangeShapeType="1"/>
          </p:cNvSpPr>
          <p:nvPr/>
        </p:nvSpPr>
        <p:spPr bwMode="auto">
          <a:xfrm flipH="1">
            <a:off x="7299538" y="4108085"/>
            <a:ext cx="60022"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2" name="Line 38"/>
          <p:cNvSpPr>
            <a:spLocks noChangeShapeType="1"/>
          </p:cNvSpPr>
          <p:nvPr/>
        </p:nvSpPr>
        <p:spPr bwMode="auto">
          <a:xfrm>
            <a:off x="2149653" y="3699936"/>
            <a:ext cx="48018"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3" name="Line 39"/>
          <p:cNvSpPr>
            <a:spLocks noChangeShapeType="1"/>
          </p:cNvSpPr>
          <p:nvPr/>
        </p:nvSpPr>
        <p:spPr bwMode="auto">
          <a:xfrm flipH="1">
            <a:off x="7299538" y="3699936"/>
            <a:ext cx="60022"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4" name="Rectangle 40"/>
          <p:cNvSpPr>
            <a:spLocks noChangeArrowheads="1"/>
          </p:cNvSpPr>
          <p:nvPr/>
        </p:nvSpPr>
        <p:spPr bwMode="auto">
          <a:xfrm>
            <a:off x="1933574" y="3603901"/>
            <a:ext cx="16991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Helvetica" charset="0"/>
                <a:cs typeface="Arial" pitchFamily="34" charset="0"/>
              </a:rPr>
              <a:t>20</a:t>
            </a:r>
            <a:endParaRPr kumimoji="0" lang="en-US" altLang="en-US" sz="1200" b="0" i="0" u="none" strike="noStrike" cap="none" normalizeH="0" baseline="0" dirty="0">
              <a:ln>
                <a:noFill/>
              </a:ln>
              <a:solidFill>
                <a:schemeClr val="tx1"/>
              </a:solidFill>
              <a:effectLst/>
              <a:cs typeface="Arial" pitchFamily="34" charset="0"/>
            </a:endParaRPr>
          </a:p>
        </p:txBody>
      </p:sp>
      <p:sp>
        <p:nvSpPr>
          <p:cNvPr id="85" name="Line 41"/>
          <p:cNvSpPr>
            <a:spLocks noChangeShapeType="1"/>
          </p:cNvSpPr>
          <p:nvPr/>
        </p:nvSpPr>
        <p:spPr bwMode="auto">
          <a:xfrm>
            <a:off x="2149653" y="3291786"/>
            <a:ext cx="48018"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6" name="Line 42"/>
          <p:cNvSpPr>
            <a:spLocks noChangeShapeType="1"/>
          </p:cNvSpPr>
          <p:nvPr/>
        </p:nvSpPr>
        <p:spPr bwMode="auto">
          <a:xfrm flipH="1">
            <a:off x="7299538" y="3291786"/>
            <a:ext cx="60022"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7" name="Line 44"/>
          <p:cNvSpPr>
            <a:spLocks noChangeShapeType="1"/>
          </p:cNvSpPr>
          <p:nvPr/>
        </p:nvSpPr>
        <p:spPr bwMode="auto">
          <a:xfrm>
            <a:off x="2149653" y="2871633"/>
            <a:ext cx="48018"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8" name="Line 45"/>
          <p:cNvSpPr>
            <a:spLocks noChangeShapeType="1"/>
          </p:cNvSpPr>
          <p:nvPr/>
        </p:nvSpPr>
        <p:spPr bwMode="auto">
          <a:xfrm flipH="1">
            <a:off x="7299538" y="2871633"/>
            <a:ext cx="60022"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9" name="Rectangle 46"/>
          <p:cNvSpPr>
            <a:spLocks noChangeArrowheads="1"/>
          </p:cNvSpPr>
          <p:nvPr/>
        </p:nvSpPr>
        <p:spPr bwMode="auto">
          <a:xfrm>
            <a:off x="1933574" y="2775597"/>
            <a:ext cx="16991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Helvetica" charset="0"/>
                <a:cs typeface="Arial" pitchFamily="34" charset="0"/>
              </a:rPr>
              <a:t>30</a:t>
            </a:r>
            <a:endParaRPr kumimoji="0" lang="en-US" altLang="en-US" sz="1200" b="0" i="0" u="none" strike="noStrike" cap="none" normalizeH="0" baseline="0">
              <a:ln>
                <a:noFill/>
              </a:ln>
              <a:solidFill>
                <a:schemeClr val="tx1"/>
              </a:solidFill>
              <a:effectLst/>
              <a:cs typeface="Arial" pitchFamily="34" charset="0"/>
            </a:endParaRPr>
          </a:p>
        </p:txBody>
      </p:sp>
      <p:sp>
        <p:nvSpPr>
          <p:cNvPr id="90" name="Line 47"/>
          <p:cNvSpPr>
            <a:spLocks noChangeShapeType="1"/>
          </p:cNvSpPr>
          <p:nvPr/>
        </p:nvSpPr>
        <p:spPr bwMode="auto">
          <a:xfrm>
            <a:off x="2149653" y="2463483"/>
            <a:ext cx="48018"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1" name="Line 48"/>
          <p:cNvSpPr>
            <a:spLocks noChangeShapeType="1"/>
          </p:cNvSpPr>
          <p:nvPr/>
        </p:nvSpPr>
        <p:spPr bwMode="auto">
          <a:xfrm flipH="1">
            <a:off x="7299538" y="2463483"/>
            <a:ext cx="60022"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2" name="Line 50"/>
          <p:cNvSpPr>
            <a:spLocks noChangeShapeType="1"/>
          </p:cNvSpPr>
          <p:nvPr/>
        </p:nvSpPr>
        <p:spPr bwMode="auto">
          <a:xfrm>
            <a:off x="2149653" y="2055334"/>
            <a:ext cx="48018"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3" name="Line 51"/>
          <p:cNvSpPr>
            <a:spLocks noChangeShapeType="1"/>
          </p:cNvSpPr>
          <p:nvPr/>
        </p:nvSpPr>
        <p:spPr bwMode="auto">
          <a:xfrm flipH="1">
            <a:off x="7299538" y="2055334"/>
            <a:ext cx="60022"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4" name="Rectangle 52"/>
          <p:cNvSpPr>
            <a:spLocks noChangeArrowheads="1"/>
          </p:cNvSpPr>
          <p:nvPr/>
        </p:nvSpPr>
        <p:spPr bwMode="auto">
          <a:xfrm>
            <a:off x="1933574" y="1959299"/>
            <a:ext cx="16991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Helvetica" charset="0"/>
                <a:cs typeface="Arial" pitchFamily="34" charset="0"/>
              </a:rPr>
              <a:t>40</a:t>
            </a:r>
            <a:endParaRPr kumimoji="0" lang="en-US" altLang="en-US" sz="1200" b="0" i="0" u="none" strike="noStrike" cap="none" normalizeH="0" baseline="0" dirty="0">
              <a:ln>
                <a:noFill/>
              </a:ln>
              <a:solidFill>
                <a:schemeClr val="tx1"/>
              </a:solidFill>
              <a:effectLst/>
              <a:cs typeface="Arial" pitchFamily="34" charset="0"/>
            </a:endParaRPr>
          </a:p>
        </p:txBody>
      </p:sp>
      <p:sp>
        <p:nvSpPr>
          <p:cNvPr id="95" name="Line 53"/>
          <p:cNvSpPr>
            <a:spLocks noChangeShapeType="1"/>
          </p:cNvSpPr>
          <p:nvPr/>
        </p:nvSpPr>
        <p:spPr bwMode="auto">
          <a:xfrm>
            <a:off x="2149653" y="1647185"/>
            <a:ext cx="48018"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6" name="Line 54"/>
          <p:cNvSpPr>
            <a:spLocks noChangeShapeType="1"/>
          </p:cNvSpPr>
          <p:nvPr/>
        </p:nvSpPr>
        <p:spPr bwMode="auto">
          <a:xfrm flipH="1">
            <a:off x="7299538" y="1647185"/>
            <a:ext cx="60022"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7" name="Line 60"/>
          <p:cNvSpPr>
            <a:spLocks noChangeShapeType="1"/>
          </p:cNvSpPr>
          <p:nvPr/>
        </p:nvSpPr>
        <p:spPr bwMode="auto">
          <a:xfrm>
            <a:off x="2149653" y="5344538"/>
            <a:ext cx="520990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8" name="Line 71"/>
          <p:cNvSpPr>
            <a:spLocks noChangeShapeType="1"/>
          </p:cNvSpPr>
          <p:nvPr/>
        </p:nvSpPr>
        <p:spPr bwMode="auto">
          <a:xfrm>
            <a:off x="2149653" y="5344538"/>
            <a:ext cx="520990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9" name="Rectangle 99"/>
          <p:cNvSpPr>
            <a:spLocks noChangeArrowheads="1"/>
          </p:cNvSpPr>
          <p:nvPr/>
        </p:nvSpPr>
        <p:spPr bwMode="auto">
          <a:xfrm>
            <a:off x="2125644" y="5260507"/>
            <a:ext cx="120044" cy="216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Helvetica" charset="0"/>
                <a:cs typeface="Arial" pitchFamily="34" charset="0"/>
              </a:rPr>
              <a:t> </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grpSp>
        <p:nvGrpSpPr>
          <p:cNvPr id="100" name="Group 99"/>
          <p:cNvGrpSpPr/>
          <p:nvPr/>
        </p:nvGrpSpPr>
        <p:grpSpPr>
          <a:xfrm>
            <a:off x="4947920" y="1584960"/>
            <a:ext cx="1595120" cy="1087120"/>
            <a:chOff x="4947920" y="1584960"/>
            <a:chExt cx="1595120" cy="1087120"/>
          </a:xfrm>
        </p:grpSpPr>
        <p:sp>
          <p:nvSpPr>
            <p:cNvPr id="101" name="Rectangle 107"/>
            <p:cNvSpPr>
              <a:spLocks noChangeArrowheads="1"/>
            </p:cNvSpPr>
            <p:nvPr/>
          </p:nvSpPr>
          <p:spPr bwMode="auto">
            <a:xfrm>
              <a:off x="5583329" y="1678504"/>
              <a:ext cx="64601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Helvetica" charset="0"/>
                  <a:cs typeface="Arial" pitchFamily="34" charset="0"/>
                </a:rPr>
                <a:t>Fruit Fly</a:t>
              </a: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02" name="Rectangle 108"/>
            <p:cNvSpPr>
              <a:spLocks noChangeArrowheads="1"/>
            </p:cNvSpPr>
            <p:nvPr/>
          </p:nvSpPr>
          <p:spPr bwMode="auto">
            <a:xfrm>
              <a:off x="5022181" y="1678504"/>
              <a:ext cx="509861" cy="179508"/>
            </a:xfrm>
            <a:prstGeom prst="rect">
              <a:avLst/>
            </a:prstGeom>
            <a:solidFill>
              <a:srgbClr val="0000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Rectangle 109"/>
            <p:cNvSpPr>
              <a:spLocks noChangeArrowheads="1"/>
            </p:cNvSpPr>
            <p:nvPr/>
          </p:nvSpPr>
          <p:spPr bwMode="auto">
            <a:xfrm>
              <a:off x="5022181" y="1678504"/>
              <a:ext cx="509861" cy="17950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 name="Rectangle 110"/>
            <p:cNvSpPr>
              <a:spLocks noChangeArrowheads="1"/>
            </p:cNvSpPr>
            <p:nvPr/>
          </p:nvSpPr>
          <p:spPr bwMode="auto">
            <a:xfrm>
              <a:off x="5583329" y="1921367"/>
              <a:ext cx="574725" cy="229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Helvetica" charset="0"/>
                  <a:cs typeface="Arial" pitchFamily="34" charset="0"/>
                </a:rPr>
                <a:t>Mouse</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05" name="Rectangle 111"/>
            <p:cNvSpPr>
              <a:spLocks noChangeArrowheads="1"/>
            </p:cNvSpPr>
            <p:nvPr/>
          </p:nvSpPr>
          <p:spPr bwMode="auto">
            <a:xfrm>
              <a:off x="5022181" y="1921367"/>
              <a:ext cx="509861" cy="177999"/>
            </a:xfrm>
            <a:prstGeom prst="rect">
              <a:avLst/>
            </a:prstGeom>
            <a:solidFill>
              <a:srgbClr val="00D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Rectangle 112"/>
            <p:cNvSpPr>
              <a:spLocks noChangeArrowheads="1"/>
            </p:cNvSpPr>
            <p:nvPr/>
          </p:nvSpPr>
          <p:spPr bwMode="auto">
            <a:xfrm>
              <a:off x="5022181" y="1921367"/>
              <a:ext cx="509861" cy="17799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 name="Rectangle 113"/>
            <p:cNvSpPr>
              <a:spLocks noChangeArrowheads="1"/>
            </p:cNvSpPr>
            <p:nvPr/>
          </p:nvSpPr>
          <p:spPr bwMode="auto">
            <a:xfrm>
              <a:off x="5583329" y="2164229"/>
              <a:ext cx="383150" cy="229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Helvetica" charset="0"/>
                  <a:cs typeface="Arial" pitchFamily="34" charset="0"/>
                </a:rPr>
                <a:t>Dog</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08" name="Rectangle 114"/>
            <p:cNvSpPr>
              <a:spLocks noChangeArrowheads="1"/>
            </p:cNvSpPr>
            <p:nvPr/>
          </p:nvSpPr>
          <p:spPr bwMode="auto">
            <a:xfrm>
              <a:off x="5022181" y="2164229"/>
              <a:ext cx="509861" cy="177999"/>
            </a:xfrm>
            <a:prstGeom prst="rect">
              <a:avLst/>
            </a:prstGeom>
            <a:solidFill>
              <a:srgbClr val="FFC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Rectangle 115"/>
            <p:cNvSpPr>
              <a:spLocks noChangeArrowheads="1"/>
            </p:cNvSpPr>
            <p:nvPr/>
          </p:nvSpPr>
          <p:spPr bwMode="auto">
            <a:xfrm>
              <a:off x="5022181" y="2164229"/>
              <a:ext cx="509861" cy="17799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0" name="Rectangle 116"/>
            <p:cNvSpPr>
              <a:spLocks noChangeArrowheads="1"/>
            </p:cNvSpPr>
            <p:nvPr/>
          </p:nvSpPr>
          <p:spPr bwMode="auto">
            <a:xfrm>
              <a:off x="5583329" y="2405583"/>
              <a:ext cx="650148" cy="229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Helvetica" charset="0"/>
                  <a:cs typeface="Arial" pitchFamily="34" charset="0"/>
                </a:rPr>
                <a:t>Monkey</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11" name="Rectangle 117"/>
            <p:cNvSpPr>
              <a:spLocks noChangeArrowheads="1"/>
            </p:cNvSpPr>
            <p:nvPr/>
          </p:nvSpPr>
          <p:spPr bwMode="auto">
            <a:xfrm>
              <a:off x="5022181" y="2405583"/>
              <a:ext cx="509861" cy="179508"/>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Rectangle 118"/>
            <p:cNvSpPr>
              <a:spLocks noChangeArrowheads="1"/>
            </p:cNvSpPr>
            <p:nvPr/>
          </p:nvSpPr>
          <p:spPr bwMode="auto">
            <a:xfrm>
              <a:off x="5022181" y="2405583"/>
              <a:ext cx="509861" cy="17950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3" name="Rectangle 112"/>
            <p:cNvSpPr/>
            <p:nvPr/>
          </p:nvSpPr>
          <p:spPr>
            <a:xfrm>
              <a:off x="4947920" y="1584960"/>
              <a:ext cx="1595120" cy="108712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4" name="TextBox 113"/>
          <p:cNvSpPr txBox="1"/>
          <p:nvPr/>
        </p:nvSpPr>
        <p:spPr>
          <a:xfrm>
            <a:off x="4267199" y="2849217"/>
            <a:ext cx="731290" cy="1569660"/>
          </a:xfrm>
          <a:prstGeom prst="rect">
            <a:avLst/>
          </a:prstGeom>
          <a:noFill/>
        </p:spPr>
        <p:txBody>
          <a:bodyPr wrap="none" rtlCol="0">
            <a:spAutoFit/>
          </a:bodyPr>
          <a:lstStyle/>
          <a:p>
            <a:r>
              <a:rPr lang="en-US" sz="9600" dirty="0">
                <a:latin typeface="Times New Roman" panose="02020603050405020304" pitchFamily="18" charset="0"/>
                <a:cs typeface="Times New Roman" panose="02020603050405020304" pitchFamily="18" charset="0"/>
              </a:rPr>
              <a:t>?</a:t>
            </a:r>
          </a:p>
        </p:txBody>
      </p:sp>
      <p:sp>
        <p:nvSpPr>
          <p:cNvPr id="115" name="Line 59"/>
          <p:cNvSpPr>
            <a:spLocks noChangeShapeType="1"/>
          </p:cNvSpPr>
          <p:nvPr/>
        </p:nvSpPr>
        <p:spPr bwMode="auto">
          <a:xfrm>
            <a:off x="2149653" y="1239035"/>
            <a:ext cx="520990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6" name="Line 61"/>
          <p:cNvSpPr>
            <a:spLocks noChangeShapeType="1"/>
          </p:cNvSpPr>
          <p:nvPr/>
        </p:nvSpPr>
        <p:spPr bwMode="auto">
          <a:xfrm flipV="1">
            <a:off x="7359560" y="1239035"/>
            <a:ext cx="0" cy="4105503"/>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7" name="Line 62"/>
          <p:cNvSpPr>
            <a:spLocks noChangeShapeType="1"/>
          </p:cNvSpPr>
          <p:nvPr/>
        </p:nvSpPr>
        <p:spPr bwMode="auto">
          <a:xfrm flipV="1">
            <a:off x="2149653" y="1239035"/>
            <a:ext cx="0" cy="4105503"/>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0520722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20">
            <a:extLst>
              <a:ext uri="{FF2B5EF4-FFF2-40B4-BE49-F238E27FC236}">
                <a16:creationId xmlns:a16="http://schemas.microsoft.com/office/drawing/2014/main" id="{6B7487D3-51CF-334B-A4C1-BA79BF67FAED}"/>
              </a:ext>
            </a:extLst>
          </p:cNvPr>
          <p:cNvSpPr/>
          <p:nvPr/>
        </p:nvSpPr>
        <p:spPr>
          <a:xfrm>
            <a:off x="0" y="0"/>
            <a:ext cx="9144000" cy="1006150"/>
          </a:xfrm>
          <a:prstGeom prst="rect">
            <a:avLst/>
          </a:prstGeom>
          <a:solidFill>
            <a:srgbClr val="104B7D"/>
          </a:solidFill>
          <a:ln>
            <a:noFill/>
          </a:ln>
        </p:spPr>
        <p:txBody>
          <a:bodyPr wrap="square" lIns="91425" tIns="45700" rIns="91425" bIns="45700" anchor="ctr" anchorCtr="0">
            <a:noAutofit/>
          </a:bodyPr>
          <a:lstStyle/>
          <a:p>
            <a:pPr marL="0" marR="0" lvl="0" indent="0" algn="ctr" rtl="0">
              <a:spcBef>
                <a:spcPts val="0"/>
              </a:spcBef>
              <a:buNone/>
            </a:pPr>
            <a:endParaRPr sz="1800" b="0" i="0" u="none" strike="noStrike" cap="none" dirty="0">
              <a:solidFill>
                <a:schemeClr val="lt1"/>
              </a:solidFill>
              <a:latin typeface="Arial"/>
              <a:ea typeface="Arial"/>
              <a:cs typeface="Arial"/>
              <a:sym typeface="Arial"/>
            </a:endParaRPr>
          </a:p>
        </p:txBody>
      </p:sp>
      <p:sp>
        <p:nvSpPr>
          <p:cNvPr id="7" name="Shape 99">
            <a:extLst>
              <a:ext uri="{FF2B5EF4-FFF2-40B4-BE49-F238E27FC236}">
                <a16:creationId xmlns:a16="http://schemas.microsoft.com/office/drawing/2014/main" id="{6CAED395-67E5-4A4E-BA44-9A9B96347D87}"/>
              </a:ext>
            </a:extLst>
          </p:cNvPr>
          <p:cNvSpPr txBox="1">
            <a:spLocks/>
          </p:cNvSpPr>
          <p:nvPr/>
        </p:nvSpPr>
        <p:spPr>
          <a:xfrm>
            <a:off x="73581" y="83921"/>
            <a:ext cx="8840889" cy="558556"/>
          </a:xfrm>
          <a:prstGeom prst="rect">
            <a:avLst/>
          </a:prstGeom>
          <a:noFill/>
          <a:ln>
            <a:noFill/>
          </a:ln>
        </p:spPr>
        <p:txBody>
          <a:bodyPr wrap="square" lIns="0" tIns="0" rIns="0" bIns="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pPr lvl="0" fontAlgn="base">
              <a:spcBef>
                <a:spcPct val="0"/>
              </a:spcBef>
              <a:spcAft>
                <a:spcPct val="0"/>
              </a:spcAft>
              <a:buClrTx/>
              <a:buSzTx/>
            </a:pPr>
            <a:endParaRPr lang="en-US" altLang="en-US" sz="2400" dirty="0">
              <a:solidFill>
                <a:schemeClr val="bg1"/>
              </a:solidFill>
              <a:cs typeface="Arial" pitchFamily="34" charset="0"/>
            </a:endParaRPr>
          </a:p>
        </p:txBody>
      </p:sp>
      <p:sp>
        <p:nvSpPr>
          <p:cNvPr id="117" name="Line 62"/>
          <p:cNvSpPr>
            <a:spLocks noChangeShapeType="1"/>
          </p:cNvSpPr>
          <p:nvPr/>
        </p:nvSpPr>
        <p:spPr bwMode="auto">
          <a:xfrm flipV="1">
            <a:off x="2149653" y="1239035"/>
            <a:ext cx="0" cy="4105503"/>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8" name="Rectangle 90"/>
          <p:cNvSpPr>
            <a:spLocks noChangeArrowheads="1"/>
          </p:cNvSpPr>
          <p:nvPr/>
        </p:nvSpPr>
        <p:spPr bwMode="auto">
          <a:xfrm>
            <a:off x="4191000" y="6311900"/>
            <a:ext cx="143629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Helvetica" charset="0"/>
                <a:cs typeface="Arial" pitchFamily="34" charset="0"/>
              </a:rPr>
              <a:t>Comfort Level</a:t>
            </a:r>
            <a:endParaRPr kumimoji="0" lang="en-US" altLang="en-US" b="0" i="0" u="none" strike="noStrike" cap="none" normalizeH="0" baseline="0" dirty="0">
              <a:ln>
                <a:noFill/>
              </a:ln>
              <a:solidFill>
                <a:schemeClr val="tx1"/>
              </a:solidFill>
              <a:effectLst/>
              <a:cs typeface="Arial" pitchFamily="34" charset="0"/>
            </a:endParaRPr>
          </a:p>
        </p:txBody>
      </p:sp>
      <p:sp>
        <p:nvSpPr>
          <p:cNvPr id="119" name="Rectangle 91"/>
          <p:cNvSpPr>
            <a:spLocks noChangeArrowheads="1"/>
          </p:cNvSpPr>
          <p:nvPr/>
        </p:nvSpPr>
        <p:spPr bwMode="auto">
          <a:xfrm>
            <a:off x="668020" y="2801620"/>
            <a:ext cx="77585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Helvetica" charset="0"/>
                <a:cs typeface="Arial" pitchFamily="34" charset="0"/>
              </a:rPr>
              <a:t># </a:t>
            </a:r>
            <a:r>
              <a:rPr lang="en-US" altLang="en-US" dirty="0">
                <a:solidFill>
                  <a:srgbClr val="000000"/>
                </a:solidFill>
                <a:latin typeface="Helvetica" charset="0"/>
              </a:rPr>
              <a:t>of</a:t>
            </a:r>
            <a:r>
              <a:rPr kumimoji="0" lang="en-US" altLang="en-US" b="0" i="0" u="none" strike="noStrike" cap="none" normalizeH="0" baseline="0" dirty="0">
                <a:ln>
                  <a:noFill/>
                </a:ln>
                <a:solidFill>
                  <a:srgbClr val="000000"/>
                </a:solidFill>
                <a:effectLst/>
                <a:latin typeface="Helvetica" charset="0"/>
                <a:cs typeface="Arial" pitchFamily="34" charset="0"/>
              </a:rPr>
              <a:t> votes</a:t>
            </a:r>
            <a:endParaRPr kumimoji="0" lang="en-US" altLang="en-US" b="0" i="0" u="none" strike="noStrike" cap="none" normalizeH="0" baseline="0" dirty="0">
              <a:ln>
                <a:noFill/>
              </a:ln>
              <a:solidFill>
                <a:schemeClr val="tx1"/>
              </a:solidFill>
              <a:effectLst/>
              <a:cs typeface="Arial" pitchFamily="34" charset="0"/>
            </a:endParaRPr>
          </a:p>
        </p:txBody>
      </p:sp>
      <p:sp>
        <p:nvSpPr>
          <p:cNvPr id="120" name="Rectangle 92"/>
          <p:cNvSpPr>
            <a:spLocks noChangeArrowheads="1"/>
          </p:cNvSpPr>
          <p:nvPr/>
        </p:nvSpPr>
        <p:spPr bwMode="auto">
          <a:xfrm>
            <a:off x="1204756" y="117508"/>
            <a:ext cx="70997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bg1"/>
                </a:solidFill>
                <a:effectLst/>
                <a:latin typeface="+mj-lt"/>
                <a:cs typeface="Arial" pitchFamily="34" charset="0"/>
              </a:rPr>
              <a:t>Please Rate Your Comfort Level With the </a:t>
            </a:r>
            <a:r>
              <a:rPr lang="en-US" altLang="en-US" sz="2400" dirty="0">
                <a:solidFill>
                  <a:schemeClr val="bg1"/>
                </a:solidFill>
                <a:latin typeface="+mj-lt"/>
              </a:rPr>
              <a:t>U</a:t>
            </a:r>
            <a:r>
              <a:rPr kumimoji="0" lang="en-US" altLang="en-US" sz="2400" b="0" i="0" u="none" strike="noStrike" cap="none" normalizeH="0" baseline="0" dirty="0">
                <a:ln>
                  <a:noFill/>
                </a:ln>
                <a:solidFill>
                  <a:schemeClr val="bg1"/>
                </a:solidFill>
                <a:effectLst/>
                <a:latin typeface="+mj-lt"/>
                <a:cs typeface="Arial" pitchFamily="34" charset="0"/>
              </a:rPr>
              <a:t>se of the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bg1"/>
                </a:solidFill>
                <a:effectLst/>
                <a:latin typeface="+mj-lt"/>
                <a:cs typeface="Arial" pitchFamily="34" charset="0"/>
              </a:rPr>
              <a:t>Following </a:t>
            </a:r>
            <a:r>
              <a:rPr lang="en-US" altLang="en-US" sz="2400" dirty="0">
                <a:solidFill>
                  <a:schemeClr val="bg1"/>
                </a:solidFill>
                <a:latin typeface="+mj-lt"/>
              </a:rPr>
              <a:t>S</a:t>
            </a:r>
            <a:r>
              <a:rPr kumimoji="0" lang="en-US" altLang="en-US" sz="2400" i="0" u="none" strike="noStrike" cap="none" normalizeH="0" baseline="0" dirty="0">
                <a:ln>
                  <a:noFill/>
                </a:ln>
                <a:solidFill>
                  <a:schemeClr val="bg1"/>
                </a:solidFill>
                <a:effectLst/>
                <a:latin typeface="+mj-lt"/>
                <a:cs typeface="Arial" pitchFamily="34" charset="0"/>
              </a:rPr>
              <a:t>pecies</a:t>
            </a:r>
            <a:r>
              <a:rPr kumimoji="0" lang="en-US" altLang="en-US" sz="2400" b="1" i="0" u="none" strike="noStrike" cap="none" normalizeH="0" baseline="0" dirty="0">
                <a:ln>
                  <a:noFill/>
                </a:ln>
                <a:solidFill>
                  <a:schemeClr val="bg1"/>
                </a:solidFill>
                <a:effectLst/>
                <a:latin typeface="+mj-lt"/>
                <a:cs typeface="Arial" pitchFamily="34" charset="0"/>
              </a:rPr>
              <a:t> in Your Own Research</a:t>
            </a:r>
            <a:r>
              <a:rPr kumimoji="0" lang="en-US" altLang="en-US" sz="2400" b="0" i="0" u="none" strike="noStrike" cap="none" normalizeH="0" baseline="0" dirty="0">
                <a:ln>
                  <a:noFill/>
                </a:ln>
                <a:solidFill>
                  <a:schemeClr val="bg1"/>
                </a:solidFill>
                <a:effectLst/>
                <a:latin typeface="+mj-lt"/>
                <a:cs typeface="Arial" pitchFamily="34" charset="0"/>
              </a:rPr>
              <a:t>.</a:t>
            </a:r>
          </a:p>
        </p:txBody>
      </p:sp>
      <p:sp>
        <p:nvSpPr>
          <p:cNvPr id="121" name="Rectangle 7"/>
          <p:cNvSpPr>
            <a:spLocks noChangeArrowheads="1"/>
          </p:cNvSpPr>
          <p:nvPr/>
        </p:nvSpPr>
        <p:spPr bwMode="auto">
          <a:xfrm>
            <a:off x="1934357" y="1245576"/>
            <a:ext cx="5537568" cy="4362476"/>
          </a:xfrm>
          <a:prstGeom prst="rect">
            <a:avLst/>
          </a:prstGeom>
          <a:noFill/>
          <a:ln w="0">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2" name="Line 8"/>
          <p:cNvSpPr>
            <a:spLocks noChangeShapeType="1"/>
          </p:cNvSpPr>
          <p:nvPr/>
        </p:nvSpPr>
        <p:spPr bwMode="auto">
          <a:xfrm>
            <a:off x="1934357" y="1245576"/>
            <a:ext cx="5537568"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3" name="Line 9"/>
          <p:cNvSpPr>
            <a:spLocks noChangeShapeType="1"/>
          </p:cNvSpPr>
          <p:nvPr/>
        </p:nvSpPr>
        <p:spPr bwMode="auto">
          <a:xfrm>
            <a:off x="1934357" y="5608051"/>
            <a:ext cx="5537568"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4" name="Line 10"/>
          <p:cNvSpPr>
            <a:spLocks noChangeShapeType="1"/>
          </p:cNvSpPr>
          <p:nvPr/>
        </p:nvSpPr>
        <p:spPr bwMode="auto">
          <a:xfrm flipV="1">
            <a:off x="7471925" y="1245576"/>
            <a:ext cx="0" cy="436247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5" name="Line 11"/>
          <p:cNvSpPr>
            <a:spLocks noChangeShapeType="1"/>
          </p:cNvSpPr>
          <p:nvPr/>
        </p:nvSpPr>
        <p:spPr bwMode="auto">
          <a:xfrm flipV="1">
            <a:off x="1934357" y="1245576"/>
            <a:ext cx="0" cy="436247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6" name="Line 12"/>
          <p:cNvSpPr>
            <a:spLocks noChangeShapeType="1"/>
          </p:cNvSpPr>
          <p:nvPr/>
        </p:nvSpPr>
        <p:spPr bwMode="auto">
          <a:xfrm>
            <a:off x="1934357" y="5608051"/>
            <a:ext cx="5537568"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7" name="Line 13"/>
          <p:cNvSpPr>
            <a:spLocks noChangeShapeType="1"/>
          </p:cNvSpPr>
          <p:nvPr/>
        </p:nvSpPr>
        <p:spPr bwMode="auto">
          <a:xfrm flipV="1">
            <a:off x="1934357" y="1245576"/>
            <a:ext cx="0" cy="436247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8" name="Line 14"/>
          <p:cNvSpPr>
            <a:spLocks noChangeShapeType="1"/>
          </p:cNvSpPr>
          <p:nvPr/>
        </p:nvSpPr>
        <p:spPr bwMode="auto">
          <a:xfrm flipV="1">
            <a:off x="2623725" y="5544696"/>
            <a:ext cx="0" cy="6335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9" name="Line 15"/>
          <p:cNvSpPr>
            <a:spLocks noChangeShapeType="1"/>
          </p:cNvSpPr>
          <p:nvPr/>
        </p:nvSpPr>
        <p:spPr bwMode="auto">
          <a:xfrm>
            <a:off x="2623725" y="1245576"/>
            <a:ext cx="0" cy="4978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0" name="Line 17"/>
          <p:cNvSpPr>
            <a:spLocks noChangeShapeType="1"/>
          </p:cNvSpPr>
          <p:nvPr/>
        </p:nvSpPr>
        <p:spPr bwMode="auto">
          <a:xfrm flipV="1">
            <a:off x="4000952" y="5544696"/>
            <a:ext cx="0" cy="6335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1" name="Line 18"/>
          <p:cNvSpPr>
            <a:spLocks noChangeShapeType="1"/>
          </p:cNvSpPr>
          <p:nvPr/>
        </p:nvSpPr>
        <p:spPr bwMode="auto">
          <a:xfrm>
            <a:off x="4000952" y="1245576"/>
            <a:ext cx="0" cy="4978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2" name="Line 20"/>
          <p:cNvSpPr>
            <a:spLocks noChangeShapeType="1"/>
          </p:cNvSpPr>
          <p:nvPr/>
        </p:nvSpPr>
        <p:spPr bwMode="auto">
          <a:xfrm flipV="1">
            <a:off x="5391755" y="5544696"/>
            <a:ext cx="0" cy="6335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 name="Line 21"/>
          <p:cNvSpPr>
            <a:spLocks noChangeShapeType="1"/>
          </p:cNvSpPr>
          <p:nvPr/>
        </p:nvSpPr>
        <p:spPr bwMode="auto">
          <a:xfrm>
            <a:off x="5391755" y="1245576"/>
            <a:ext cx="0" cy="4978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4" name="Line 23"/>
          <p:cNvSpPr>
            <a:spLocks noChangeShapeType="1"/>
          </p:cNvSpPr>
          <p:nvPr/>
        </p:nvSpPr>
        <p:spPr bwMode="auto">
          <a:xfrm flipV="1">
            <a:off x="6770490" y="5544696"/>
            <a:ext cx="0" cy="6335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5" name="Line 24"/>
          <p:cNvSpPr>
            <a:spLocks noChangeShapeType="1"/>
          </p:cNvSpPr>
          <p:nvPr/>
        </p:nvSpPr>
        <p:spPr bwMode="auto">
          <a:xfrm>
            <a:off x="6770490" y="1245576"/>
            <a:ext cx="0" cy="4978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6" name="Line 26"/>
          <p:cNvSpPr>
            <a:spLocks noChangeShapeType="1"/>
          </p:cNvSpPr>
          <p:nvPr/>
        </p:nvSpPr>
        <p:spPr bwMode="auto">
          <a:xfrm>
            <a:off x="1934357" y="5608051"/>
            <a:ext cx="51288"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7" name="Line 27"/>
          <p:cNvSpPr>
            <a:spLocks noChangeShapeType="1"/>
          </p:cNvSpPr>
          <p:nvPr/>
        </p:nvSpPr>
        <p:spPr bwMode="auto">
          <a:xfrm flipH="1">
            <a:off x="7408569" y="5608051"/>
            <a:ext cx="6335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8" name="Rectangle 28"/>
          <p:cNvSpPr>
            <a:spLocks noChangeArrowheads="1"/>
          </p:cNvSpPr>
          <p:nvPr/>
        </p:nvSpPr>
        <p:spPr bwMode="auto">
          <a:xfrm>
            <a:off x="1794070" y="5505476"/>
            <a:ext cx="165931" cy="229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Helvetica" charset="0"/>
                <a:cs typeface="Arial" pitchFamily="34" charset="0"/>
              </a:rPr>
              <a:t>0</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39" name="Line 29"/>
          <p:cNvSpPr>
            <a:spLocks noChangeShapeType="1"/>
          </p:cNvSpPr>
          <p:nvPr/>
        </p:nvSpPr>
        <p:spPr bwMode="auto">
          <a:xfrm>
            <a:off x="1934357" y="5058971"/>
            <a:ext cx="51288"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0" name="Line 30"/>
          <p:cNvSpPr>
            <a:spLocks noChangeShapeType="1"/>
          </p:cNvSpPr>
          <p:nvPr/>
        </p:nvSpPr>
        <p:spPr bwMode="auto">
          <a:xfrm flipH="1">
            <a:off x="7408569" y="5058971"/>
            <a:ext cx="6335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 name="Line 32"/>
          <p:cNvSpPr>
            <a:spLocks noChangeShapeType="1"/>
          </p:cNvSpPr>
          <p:nvPr/>
        </p:nvSpPr>
        <p:spPr bwMode="auto">
          <a:xfrm>
            <a:off x="1934357" y="4511398"/>
            <a:ext cx="51288"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2" name="Line 33"/>
          <p:cNvSpPr>
            <a:spLocks noChangeShapeType="1"/>
          </p:cNvSpPr>
          <p:nvPr/>
        </p:nvSpPr>
        <p:spPr bwMode="auto">
          <a:xfrm flipH="1">
            <a:off x="7408569" y="4511398"/>
            <a:ext cx="6335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3" name="Rectangle 34"/>
          <p:cNvSpPr>
            <a:spLocks noChangeArrowheads="1"/>
          </p:cNvSpPr>
          <p:nvPr/>
        </p:nvSpPr>
        <p:spPr bwMode="auto">
          <a:xfrm>
            <a:off x="1705071" y="4408823"/>
            <a:ext cx="254931" cy="229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Helvetica" charset="0"/>
                <a:cs typeface="Arial" pitchFamily="34" charset="0"/>
              </a:rPr>
              <a:t>10</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44" name="Line 35"/>
          <p:cNvSpPr>
            <a:spLocks noChangeShapeType="1"/>
          </p:cNvSpPr>
          <p:nvPr/>
        </p:nvSpPr>
        <p:spPr bwMode="auto">
          <a:xfrm>
            <a:off x="1934357" y="3962317"/>
            <a:ext cx="51288"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5" name="Line 36"/>
          <p:cNvSpPr>
            <a:spLocks noChangeShapeType="1"/>
          </p:cNvSpPr>
          <p:nvPr/>
        </p:nvSpPr>
        <p:spPr bwMode="auto">
          <a:xfrm flipH="1">
            <a:off x="7408569" y="3962317"/>
            <a:ext cx="6335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6" name="Line 38"/>
          <p:cNvSpPr>
            <a:spLocks noChangeShapeType="1"/>
          </p:cNvSpPr>
          <p:nvPr/>
        </p:nvSpPr>
        <p:spPr bwMode="auto">
          <a:xfrm>
            <a:off x="1934357" y="3426813"/>
            <a:ext cx="51288"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7" name="Line 39"/>
          <p:cNvSpPr>
            <a:spLocks noChangeShapeType="1"/>
          </p:cNvSpPr>
          <p:nvPr/>
        </p:nvSpPr>
        <p:spPr bwMode="auto">
          <a:xfrm flipH="1">
            <a:off x="7408569" y="3426813"/>
            <a:ext cx="6335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8" name="Rectangle 40"/>
          <p:cNvSpPr>
            <a:spLocks noChangeArrowheads="1"/>
          </p:cNvSpPr>
          <p:nvPr/>
        </p:nvSpPr>
        <p:spPr bwMode="auto">
          <a:xfrm>
            <a:off x="1705071" y="3324238"/>
            <a:ext cx="254931" cy="229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Helvetica" charset="0"/>
                <a:cs typeface="Arial" pitchFamily="34" charset="0"/>
              </a:rPr>
              <a:t>20</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49" name="Line 41"/>
          <p:cNvSpPr>
            <a:spLocks noChangeShapeType="1"/>
          </p:cNvSpPr>
          <p:nvPr/>
        </p:nvSpPr>
        <p:spPr bwMode="auto">
          <a:xfrm>
            <a:off x="1934357" y="2877733"/>
            <a:ext cx="51288"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0" name="Line 42"/>
          <p:cNvSpPr>
            <a:spLocks noChangeShapeType="1"/>
          </p:cNvSpPr>
          <p:nvPr/>
        </p:nvSpPr>
        <p:spPr bwMode="auto">
          <a:xfrm flipH="1">
            <a:off x="7408569" y="2877733"/>
            <a:ext cx="6335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1" name="Line 44"/>
          <p:cNvSpPr>
            <a:spLocks noChangeShapeType="1"/>
          </p:cNvSpPr>
          <p:nvPr/>
        </p:nvSpPr>
        <p:spPr bwMode="auto">
          <a:xfrm>
            <a:off x="1934357" y="2330160"/>
            <a:ext cx="51288"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2" name="Line 45"/>
          <p:cNvSpPr>
            <a:spLocks noChangeShapeType="1"/>
          </p:cNvSpPr>
          <p:nvPr/>
        </p:nvSpPr>
        <p:spPr bwMode="auto">
          <a:xfrm flipH="1">
            <a:off x="7408569" y="2330160"/>
            <a:ext cx="6335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3" name="Rectangle 46"/>
          <p:cNvSpPr>
            <a:spLocks noChangeArrowheads="1"/>
          </p:cNvSpPr>
          <p:nvPr/>
        </p:nvSpPr>
        <p:spPr bwMode="auto">
          <a:xfrm>
            <a:off x="1705071" y="2227585"/>
            <a:ext cx="254931" cy="229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Helvetica" charset="0"/>
                <a:cs typeface="Arial" pitchFamily="34" charset="0"/>
              </a:rPr>
              <a:t>30</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54" name="Line 47"/>
          <p:cNvSpPr>
            <a:spLocks noChangeShapeType="1"/>
          </p:cNvSpPr>
          <p:nvPr/>
        </p:nvSpPr>
        <p:spPr bwMode="auto">
          <a:xfrm>
            <a:off x="1934357" y="1781080"/>
            <a:ext cx="51288"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5" name="Line 48"/>
          <p:cNvSpPr>
            <a:spLocks noChangeShapeType="1"/>
          </p:cNvSpPr>
          <p:nvPr/>
        </p:nvSpPr>
        <p:spPr bwMode="auto">
          <a:xfrm flipH="1">
            <a:off x="7408569" y="1781080"/>
            <a:ext cx="6335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6" name="Line 50"/>
          <p:cNvSpPr>
            <a:spLocks noChangeShapeType="1"/>
          </p:cNvSpPr>
          <p:nvPr/>
        </p:nvSpPr>
        <p:spPr bwMode="auto">
          <a:xfrm>
            <a:off x="1934357" y="1245576"/>
            <a:ext cx="51288"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7" name="Line 51"/>
          <p:cNvSpPr>
            <a:spLocks noChangeShapeType="1"/>
          </p:cNvSpPr>
          <p:nvPr/>
        </p:nvSpPr>
        <p:spPr bwMode="auto">
          <a:xfrm flipH="1">
            <a:off x="7408569" y="1245576"/>
            <a:ext cx="63355"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8" name="Rectangle 52"/>
          <p:cNvSpPr>
            <a:spLocks noChangeArrowheads="1"/>
          </p:cNvSpPr>
          <p:nvPr/>
        </p:nvSpPr>
        <p:spPr bwMode="auto">
          <a:xfrm>
            <a:off x="1705071" y="1218514"/>
            <a:ext cx="254931" cy="229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Helvetica" charset="0"/>
                <a:cs typeface="Arial" pitchFamily="34" charset="0"/>
              </a:rPr>
              <a:t>40</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59" name="Line 53"/>
          <p:cNvSpPr>
            <a:spLocks noChangeShapeType="1"/>
          </p:cNvSpPr>
          <p:nvPr/>
        </p:nvSpPr>
        <p:spPr bwMode="auto">
          <a:xfrm>
            <a:off x="1934357" y="1245576"/>
            <a:ext cx="5537568"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0" name="Line 54"/>
          <p:cNvSpPr>
            <a:spLocks noChangeShapeType="1"/>
          </p:cNvSpPr>
          <p:nvPr/>
        </p:nvSpPr>
        <p:spPr bwMode="auto">
          <a:xfrm>
            <a:off x="1934357" y="5608051"/>
            <a:ext cx="5537568"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1" name="Line 55"/>
          <p:cNvSpPr>
            <a:spLocks noChangeShapeType="1"/>
          </p:cNvSpPr>
          <p:nvPr/>
        </p:nvSpPr>
        <p:spPr bwMode="auto">
          <a:xfrm flipV="1">
            <a:off x="7471925" y="1245576"/>
            <a:ext cx="0" cy="436247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2" name="Line 56"/>
          <p:cNvSpPr>
            <a:spLocks noChangeShapeType="1"/>
          </p:cNvSpPr>
          <p:nvPr/>
        </p:nvSpPr>
        <p:spPr bwMode="auto">
          <a:xfrm flipV="1">
            <a:off x="1934357" y="1245576"/>
            <a:ext cx="0" cy="4362476"/>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3" name="Line 65"/>
          <p:cNvSpPr>
            <a:spLocks noChangeShapeType="1"/>
          </p:cNvSpPr>
          <p:nvPr/>
        </p:nvSpPr>
        <p:spPr bwMode="auto">
          <a:xfrm>
            <a:off x="1934357" y="5608051"/>
            <a:ext cx="5537568"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4" name="Rectangle 93"/>
          <p:cNvSpPr>
            <a:spLocks noChangeArrowheads="1"/>
          </p:cNvSpPr>
          <p:nvPr/>
        </p:nvSpPr>
        <p:spPr bwMode="auto">
          <a:xfrm>
            <a:off x="1908713" y="5519053"/>
            <a:ext cx="128220" cy="229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Helvetica" charset="0"/>
                <a:cs typeface="Arial" pitchFamily="34" charset="0"/>
              </a:rPr>
              <a:t> </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65" name="Rectangle 94"/>
          <p:cNvSpPr>
            <a:spLocks noChangeArrowheads="1"/>
          </p:cNvSpPr>
          <p:nvPr/>
        </p:nvSpPr>
        <p:spPr bwMode="auto">
          <a:xfrm>
            <a:off x="7458349" y="1143000"/>
            <a:ext cx="128220" cy="229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Helvetica" charset="0"/>
                <a:cs typeface="Arial" pitchFamily="34" charset="0"/>
              </a:rPr>
              <a:t> </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66" name="TextBox 165"/>
          <p:cNvSpPr txBox="1"/>
          <p:nvPr/>
        </p:nvSpPr>
        <p:spPr>
          <a:xfrm>
            <a:off x="1872536" y="5739199"/>
            <a:ext cx="1327864" cy="369332"/>
          </a:xfrm>
          <a:prstGeom prst="rect">
            <a:avLst/>
          </a:prstGeom>
          <a:noFill/>
        </p:spPr>
        <p:txBody>
          <a:bodyPr wrap="none" rtlCol="0">
            <a:spAutoFit/>
          </a:bodyPr>
          <a:lstStyle/>
          <a:p>
            <a:r>
              <a:rPr lang="en-US" dirty="0"/>
              <a:t>comfortable</a:t>
            </a:r>
          </a:p>
        </p:txBody>
      </p:sp>
      <p:sp>
        <p:nvSpPr>
          <p:cNvPr id="167" name="TextBox 166"/>
          <p:cNvSpPr txBox="1"/>
          <p:nvPr/>
        </p:nvSpPr>
        <p:spPr>
          <a:xfrm>
            <a:off x="3320336" y="5600700"/>
            <a:ext cx="1327864" cy="646331"/>
          </a:xfrm>
          <a:prstGeom prst="rect">
            <a:avLst/>
          </a:prstGeom>
          <a:noFill/>
        </p:spPr>
        <p:txBody>
          <a:bodyPr wrap="none" rtlCol="0">
            <a:spAutoFit/>
          </a:bodyPr>
          <a:lstStyle/>
          <a:p>
            <a:pPr algn="ctr"/>
            <a:r>
              <a:rPr lang="en-US" dirty="0"/>
              <a:t>somewhat</a:t>
            </a:r>
          </a:p>
          <a:p>
            <a:pPr algn="ctr"/>
            <a:r>
              <a:rPr lang="en-US" dirty="0"/>
              <a:t>comfortable</a:t>
            </a:r>
          </a:p>
        </p:txBody>
      </p:sp>
      <p:sp>
        <p:nvSpPr>
          <p:cNvPr id="168" name="TextBox 167"/>
          <p:cNvSpPr txBox="1"/>
          <p:nvPr/>
        </p:nvSpPr>
        <p:spPr>
          <a:xfrm>
            <a:off x="4724400" y="5600700"/>
            <a:ext cx="1571520" cy="646331"/>
          </a:xfrm>
          <a:prstGeom prst="rect">
            <a:avLst/>
          </a:prstGeom>
          <a:noFill/>
        </p:spPr>
        <p:txBody>
          <a:bodyPr wrap="none" rtlCol="0">
            <a:spAutoFit/>
          </a:bodyPr>
          <a:lstStyle/>
          <a:p>
            <a:pPr algn="ctr"/>
            <a:r>
              <a:rPr lang="en-US" dirty="0"/>
              <a:t>somewhat</a:t>
            </a:r>
          </a:p>
          <a:p>
            <a:pPr algn="ctr"/>
            <a:r>
              <a:rPr lang="en-US" dirty="0"/>
              <a:t>uncomfortable</a:t>
            </a:r>
          </a:p>
        </p:txBody>
      </p:sp>
      <p:sp>
        <p:nvSpPr>
          <p:cNvPr id="169" name="TextBox 168"/>
          <p:cNvSpPr txBox="1"/>
          <p:nvPr/>
        </p:nvSpPr>
        <p:spPr>
          <a:xfrm>
            <a:off x="6292137" y="5739199"/>
            <a:ext cx="1571520" cy="369332"/>
          </a:xfrm>
          <a:prstGeom prst="rect">
            <a:avLst/>
          </a:prstGeom>
          <a:noFill/>
        </p:spPr>
        <p:txBody>
          <a:bodyPr wrap="none" rtlCol="0">
            <a:spAutoFit/>
          </a:bodyPr>
          <a:lstStyle/>
          <a:p>
            <a:r>
              <a:rPr lang="en-US" dirty="0"/>
              <a:t>uncomfortable</a:t>
            </a:r>
          </a:p>
        </p:txBody>
      </p:sp>
      <p:sp>
        <p:nvSpPr>
          <p:cNvPr id="170" name="TextBox 169"/>
          <p:cNvSpPr txBox="1"/>
          <p:nvPr/>
        </p:nvSpPr>
        <p:spPr>
          <a:xfrm>
            <a:off x="3429000" y="1905000"/>
            <a:ext cx="761747" cy="369332"/>
          </a:xfrm>
          <a:prstGeom prst="rect">
            <a:avLst/>
          </a:prstGeom>
          <a:noFill/>
        </p:spPr>
        <p:txBody>
          <a:bodyPr wrap="none" rtlCol="0">
            <a:spAutoFit/>
          </a:bodyPr>
          <a:lstStyle/>
          <a:p>
            <a:r>
              <a:rPr lang="en-US" dirty="0"/>
              <a:t>n = 56</a:t>
            </a:r>
          </a:p>
        </p:txBody>
      </p:sp>
      <p:sp>
        <p:nvSpPr>
          <p:cNvPr id="171" name="Rectangle 170"/>
          <p:cNvSpPr/>
          <p:nvPr/>
        </p:nvSpPr>
        <p:spPr>
          <a:xfrm>
            <a:off x="4947920" y="1584960"/>
            <a:ext cx="1595120" cy="108712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2" name="Group 171"/>
          <p:cNvGrpSpPr/>
          <p:nvPr/>
        </p:nvGrpSpPr>
        <p:grpSpPr>
          <a:xfrm>
            <a:off x="2139508" y="1245576"/>
            <a:ext cx="4362476" cy="4362476"/>
            <a:chOff x="2139508" y="1245576"/>
            <a:chExt cx="4362476" cy="4362476"/>
          </a:xfrm>
        </p:grpSpPr>
        <p:sp>
          <p:nvSpPr>
            <p:cNvPr id="173" name="Rectangle 57"/>
            <p:cNvSpPr>
              <a:spLocks noChangeArrowheads="1"/>
            </p:cNvSpPr>
            <p:nvPr/>
          </p:nvSpPr>
          <p:spPr bwMode="auto">
            <a:xfrm>
              <a:off x="2139508" y="1245576"/>
              <a:ext cx="203643" cy="4362476"/>
            </a:xfrm>
            <a:prstGeom prst="rect">
              <a:avLst/>
            </a:prstGeom>
            <a:solidFill>
              <a:srgbClr val="00008F"/>
            </a:solidFill>
            <a:ln w="9525">
              <a:solidFill>
                <a:srgbClr val="000000"/>
              </a:solidFill>
              <a:miter lim="800000"/>
              <a:headEnd/>
              <a:tailEnd/>
            </a:ln>
            <a:extLst/>
          </p:spPr>
          <p:txBody>
            <a:bodyPr vert="horz" wrap="square" lIns="91440" tIns="45720" rIns="91440" bIns="45720" numCol="1" anchor="t" anchorCtr="0" compatLnSpc="1">
              <a:prstTxWarp prst="textNoShape">
                <a:avLst/>
              </a:prstTxWarp>
            </a:bodyPr>
            <a:lstStyle/>
            <a:p>
              <a:endParaRPr lang="en-US"/>
            </a:p>
          </p:txBody>
        </p:sp>
        <p:grpSp>
          <p:nvGrpSpPr>
            <p:cNvPr id="174" name="Group 173"/>
            <p:cNvGrpSpPr/>
            <p:nvPr/>
          </p:nvGrpSpPr>
          <p:grpSpPr>
            <a:xfrm>
              <a:off x="5022181" y="1678504"/>
              <a:ext cx="1207159" cy="215444"/>
              <a:chOff x="5022181" y="1678504"/>
              <a:chExt cx="1207159" cy="215444"/>
            </a:xfrm>
          </p:grpSpPr>
          <p:sp>
            <p:nvSpPr>
              <p:cNvPr id="178" name="Rectangle 107"/>
              <p:cNvSpPr>
                <a:spLocks noChangeArrowheads="1"/>
              </p:cNvSpPr>
              <p:nvPr/>
            </p:nvSpPr>
            <p:spPr bwMode="auto">
              <a:xfrm>
                <a:off x="5583329" y="1678504"/>
                <a:ext cx="64601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altLang="en-US" dirty="0">
                    <a:solidFill>
                      <a:srgbClr val="000000"/>
                    </a:solidFill>
                    <a:latin typeface="Helvetica" charset="0"/>
                  </a:rPr>
                  <a:t>Fruit Fly</a:t>
                </a: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79" name="Rectangle 108"/>
              <p:cNvSpPr>
                <a:spLocks noChangeArrowheads="1"/>
              </p:cNvSpPr>
              <p:nvPr/>
            </p:nvSpPr>
            <p:spPr bwMode="auto">
              <a:xfrm>
                <a:off x="5022181" y="1678504"/>
                <a:ext cx="509861" cy="179508"/>
              </a:xfrm>
              <a:prstGeom prst="rect">
                <a:avLst/>
              </a:prstGeom>
              <a:solidFill>
                <a:srgbClr val="0000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Rectangle 109"/>
              <p:cNvSpPr>
                <a:spLocks noChangeArrowheads="1"/>
              </p:cNvSpPr>
              <p:nvPr/>
            </p:nvSpPr>
            <p:spPr bwMode="auto">
              <a:xfrm>
                <a:off x="5022181" y="1678504"/>
                <a:ext cx="509861" cy="17950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175" name="Rectangle 59"/>
            <p:cNvSpPr>
              <a:spLocks noChangeArrowheads="1"/>
            </p:cNvSpPr>
            <p:nvPr/>
          </p:nvSpPr>
          <p:spPr bwMode="auto">
            <a:xfrm>
              <a:off x="3530311" y="4944328"/>
              <a:ext cx="203643" cy="663724"/>
            </a:xfrm>
            <a:prstGeom prst="rect">
              <a:avLst/>
            </a:prstGeom>
            <a:solidFill>
              <a:srgbClr val="00008F"/>
            </a:solidFill>
            <a:ln w="9525">
              <a:solidFill>
                <a:srgbClr val="000000"/>
              </a:solidFill>
              <a:miter lim="800000"/>
              <a:headEnd/>
              <a:tailEnd/>
            </a:ln>
            <a:extLst/>
          </p:spPr>
          <p:txBody>
            <a:bodyPr vert="horz" wrap="square" lIns="91440" tIns="45720" rIns="91440" bIns="45720" numCol="1" anchor="t" anchorCtr="0" compatLnSpc="1">
              <a:prstTxWarp prst="textNoShape">
                <a:avLst/>
              </a:prstTxWarp>
            </a:bodyPr>
            <a:lstStyle/>
            <a:p>
              <a:endParaRPr lang="en-US"/>
            </a:p>
          </p:txBody>
        </p:sp>
        <p:sp>
          <p:nvSpPr>
            <p:cNvPr id="176" name="Rectangle 61"/>
            <p:cNvSpPr>
              <a:spLocks noChangeArrowheads="1"/>
            </p:cNvSpPr>
            <p:nvPr/>
          </p:nvSpPr>
          <p:spPr bwMode="auto">
            <a:xfrm>
              <a:off x="4907538" y="5276190"/>
              <a:ext cx="203643" cy="331862"/>
            </a:xfrm>
            <a:prstGeom prst="rect">
              <a:avLst/>
            </a:prstGeom>
            <a:solidFill>
              <a:srgbClr val="00008F"/>
            </a:solidFill>
            <a:ln w="9525">
              <a:solidFill>
                <a:schemeClr val="tx1"/>
              </a:solidFill>
              <a:miter lim="800000"/>
              <a:headEnd/>
              <a:tailEnd/>
            </a:ln>
            <a:extLst/>
          </p:spPr>
          <p:txBody>
            <a:bodyPr vert="horz" wrap="square" lIns="91440" tIns="45720" rIns="91440" bIns="45720" numCol="1" anchor="t" anchorCtr="0" compatLnSpc="1">
              <a:prstTxWarp prst="textNoShape">
                <a:avLst/>
              </a:prstTxWarp>
            </a:bodyPr>
            <a:lstStyle/>
            <a:p>
              <a:endParaRPr lang="en-US"/>
            </a:p>
          </p:txBody>
        </p:sp>
        <p:sp>
          <p:nvSpPr>
            <p:cNvPr id="177" name="Rectangle 63"/>
            <p:cNvSpPr>
              <a:spLocks noChangeArrowheads="1"/>
            </p:cNvSpPr>
            <p:nvPr/>
          </p:nvSpPr>
          <p:spPr bwMode="auto">
            <a:xfrm>
              <a:off x="6298341" y="4843260"/>
              <a:ext cx="203643" cy="764791"/>
            </a:xfrm>
            <a:prstGeom prst="rect">
              <a:avLst/>
            </a:prstGeom>
            <a:solidFill>
              <a:srgbClr val="00008F"/>
            </a:solidFill>
            <a:ln w="9525">
              <a:solidFill>
                <a:srgbClr val="000000"/>
              </a:solidFill>
              <a:miter lim="800000"/>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81" name="Group 180"/>
          <p:cNvGrpSpPr/>
          <p:nvPr/>
        </p:nvGrpSpPr>
        <p:grpSpPr>
          <a:xfrm>
            <a:off x="2394438" y="1921367"/>
            <a:ext cx="4350408" cy="3686685"/>
            <a:chOff x="2394438" y="1921367"/>
            <a:chExt cx="4350408" cy="3686685"/>
          </a:xfrm>
        </p:grpSpPr>
        <p:grpSp>
          <p:nvGrpSpPr>
            <p:cNvPr id="182" name="Group 181"/>
            <p:cNvGrpSpPr/>
            <p:nvPr/>
          </p:nvGrpSpPr>
          <p:grpSpPr>
            <a:xfrm>
              <a:off x="5022181" y="1921367"/>
              <a:ext cx="1135873" cy="229286"/>
              <a:chOff x="5022181" y="1921367"/>
              <a:chExt cx="1135873" cy="229286"/>
            </a:xfrm>
          </p:grpSpPr>
          <p:sp>
            <p:nvSpPr>
              <p:cNvPr id="187" name="Rectangle 110"/>
              <p:cNvSpPr>
                <a:spLocks noChangeArrowheads="1"/>
              </p:cNvSpPr>
              <p:nvPr/>
            </p:nvSpPr>
            <p:spPr bwMode="auto">
              <a:xfrm>
                <a:off x="5583329" y="1921367"/>
                <a:ext cx="574725" cy="229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Helvetica" charset="0"/>
                    <a:cs typeface="Arial" pitchFamily="34" charset="0"/>
                  </a:rPr>
                  <a:t>Mouse</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88" name="Rectangle 111"/>
              <p:cNvSpPr>
                <a:spLocks noChangeArrowheads="1"/>
              </p:cNvSpPr>
              <p:nvPr/>
            </p:nvSpPr>
            <p:spPr bwMode="auto">
              <a:xfrm>
                <a:off x="5022181" y="1921367"/>
                <a:ext cx="509861" cy="177999"/>
              </a:xfrm>
              <a:prstGeom prst="rect">
                <a:avLst/>
              </a:prstGeom>
              <a:solidFill>
                <a:srgbClr val="00D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Rectangle 112"/>
              <p:cNvSpPr>
                <a:spLocks noChangeArrowheads="1"/>
              </p:cNvSpPr>
              <p:nvPr/>
            </p:nvSpPr>
            <p:spPr bwMode="auto">
              <a:xfrm>
                <a:off x="5022181" y="1921367"/>
                <a:ext cx="509861" cy="17799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183" name="Rectangle 66"/>
            <p:cNvSpPr>
              <a:spLocks noChangeArrowheads="1"/>
            </p:cNvSpPr>
            <p:nvPr/>
          </p:nvSpPr>
          <p:spPr bwMode="auto">
            <a:xfrm>
              <a:off x="2394438" y="2763090"/>
              <a:ext cx="203643" cy="2844962"/>
            </a:xfrm>
            <a:prstGeom prst="rect">
              <a:avLst/>
            </a:prstGeom>
            <a:solidFill>
              <a:srgbClr val="00DFFF"/>
            </a:solidFill>
            <a:ln w="9525">
              <a:solidFill>
                <a:srgbClr val="000000"/>
              </a:solidFill>
              <a:miter lim="800000"/>
              <a:headEnd/>
              <a:tailEnd/>
            </a:ln>
            <a:extLst/>
          </p:spPr>
          <p:txBody>
            <a:bodyPr vert="horz" wrap="square" lIns="91440" tIns="45720" rIns="91440" bIns="45720" numCol="1" anchor="t" anchorCtr="0" compatLnSpc="1">
              <a:prstTxWarp prst="textNoShape">
                <a:avLst/>
              </a:prstTxWarp>
            </a:bodyPr>
            <a:lstStyle/>
            <a:p>
              <a:endParaRPr lang="en-US"/>
            </a:p>
          </p:txBody>
        </p:sp>
        <p:sp>
          <p:nvSpPr>
            <p:cNvPr id="184" name="Rectangle 68"/>
            <p:cNvSpPr>
              <a:spLocks noChangeArrowheads="1"/>
            </p:cNvSpPr>
            <p:nvPr/>
          </p:nvSpPr>
          <p:spPr bwMode="auto">
            <a:xfrm>
              <a:off x="3771665" y="3527880"/>
              <a:ext cx="205151" cy="2080171"/>
            </a:xfrm>
            <a:prstGeom prst="rect">
              <a:avLst/>
            </a:prstGeom>
            <a:solidFill>
              <a:srgbClr val="00DFFF"/>
            </a:solidFill>
            <a:ln w="9525">
              <a:solidFill>
                <a:srgbClr val="000000"/>
              </a:solidFill>
              <a:miter lim="800000"/>
              <a:headEnd/>
              <a:tailEnd/>
            </a:ln>
            <a:extLst/>
          </p:spPr>
          <p:txBody>
            <a:bodyPr vert="horz" wrap="square" lIns="91440" tIns="45720" rIns="91440" bIns="45720" numCol="1" anchor="t" anchorCtr="0" compatLnSpc="1">
              <a:prstTxWarp prst="textNoShape">
                <a:avLst/>
              </a:prstTxWarp>
            </a:bodyPr>
            <a:lstStyle/>
            <a:p>
              <a:endParaRPr lang="en-US"/>
            </a:p>
          </p:txBody>
        </p:sp>
        <p:sp>
          <p:nvSpPr>
            <p:cNvPr id="185" name="Rectangle 70"/>
            <p:cNvSpPr>
              <a:spLocks noChangeArrowheads="1"/>
            </p:cNvSpPr>
            <p:nvPr/>
          </p:nvSpPr>
          <p:spPr bwMode="auto">
            <a:xfrm>
              <a:off x="5162468" y="4944328"/>
              <a:ext cx="203643" cy="663724"/>
            </a:xfrm>
            <a:prstGeom prst="rect">
              <a:avLst/>
            </a:prstGeom>
            <a:solidFill>
              <a:srgbClr val="00DFFF"/>
            </a:solidFill>
            <a:ln w="9525">
              <a:solidFill>
                <a:srgbClr val="000000"/>
              </a:solidFill>
              <a:miter lim="800000"/>
              <a:headEnd/>
              <a:tailEnd/>
            </a:ln>
            <a:extLst/>
          </p:spPr>
          <p:txBody>
            <a:bodyPr vert="horz" wrap="square" lIns="91440" tIns="45720" rIns="91440" bIns="45720" numCol="1" anchor="t" anchorCtr="0" compatLnSpc="1">
              <a:prstTxWarp prst="textNoShape">
                <a:avLst/>
              </a:prstTxWarp>
            </a:bodyPr>
            <a:lstStyle/>
            <a:p>
              <a:endParaRPr lang="en-US"/>
            </a:p>
          </p:txBody>
        </p:sp>
        <p:sp>
          <p:nvSpPr>
            <p:cNvPr id="186" name="Rectangle 72"/>
            <p:cNvSpPr>
              <a:spLocks noChangeArrowheads="1"/>
            </p:cNvSpPr>
            <p:nvPr/>
          </p:nvSpPr>
          <p:spPr bwMode="auto">
            <a:xfrm>
              <a:off x="6539695" y="5058971"/>
              <a:ext cx="205151" cy="549081"/>
            </a:xfrm>
            <a:prstGeom prst="rect">
              <a:avLst/>
            </a:prstGeom>
            <a:solidFill>
              <a:srgbClr val="00DFFF"/>
            </a:solidFill>
            <a:ln w="9525">
              <a:solidFill>
                <a:srgbClr val="000000"/>
              </a:solidFill>
              <a:miter lim="800000"/>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90" name="Group 189"/>
          <p:cNvGrpSpPr/>
          <p:nvPr/>
        </p:nvGrpSpPr>
        <p:grpSpPr>
          <a:xfrm>
            <a:off x="2649369" y="2164229"/>
            <a:ext cx="4350407" cy="3443823"/>
            <a:chOff x="2649369" y="2164229"/>
            <a:chExt cx="4350407" cy="3443823"/>
          </a:xfrm>
        </p:grpSpPr>
        <p:grpSp>
          <p:nvGrpSpPr>
            <p:cNvPr id="191" name="Group 190"/>
            <p:cNvGrpSpPr/>
            <p:nvPr/>
          </p:nvGrpSpPr>
          <p:grpSpPr>
            <a:xfrm>
              <a:off x="5022181" y="2164229"/>
              <a:ext cx="944298" cy="229286"/>
              <a:chOff x="5022181" y="2164229"/>
              <a:chExt cx="944298" cy="229286"/>
            </a:xfrm>
          </p:grpSpPr>
          <p:sp>
            <p:nvSpPr>
              <p:cNvPr id="196" name="Rectangle 113"/>
              <p:cNvSpPr>
                <a:spLocks noChangeArrowheads="1"/>
              </p:cNvSpPr>
              <p:nvPr/>
            </p:nvSpPr>
            <p:spPr bwMode="auto">
              <a:xfrm>
                <a:off x="5583329" y="2164229"/>
                <a:ext cx="383150" cy="229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Helvetica" charset="0"/>
                    <a:cs typeface="Arial" pitchFamily="34" charset="0"/>
                  </a:rPr>
                  <a:t>Dog</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97" name="Rectangle 114"/>
              <p:cNvSpPr>
                <a:spLocks noChangeArrowheads="1"/>
              </p:cNvSpPr>
              <p:nvPr/>
            </p:nvSpPr>
            <p:spPr bwMode="auto">
              <a:xfrm>
                <a:off x="5022181" y="2164229"/>
                <a:ext cx="509861" cy="177999"/>
              </a:xfrm>
              <a:prstGeom prst="rect">
                <a:avLst/>
              </a:prstGeom>
              <a:solidFill>
                <a:srgbClr val="FFC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Rectangle 115"/>
              <p:cNvSpPr>
                <a:spLocks noChangeArrowheads="1"/>
              </p:cNvSpPr>
              <p:nvPr/>
            </p:nvSpPr>
            <p:spPr bwMode="auto">
              <a:xfrm>
                <a:off x="5022181" y="2164229"/>
                <a:ext cx="509861" cy="17799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192" name="Rectangle 74"/>
            <p:cNvSpPr>
              <a:spLocks noChangeArrowheads="1"/>
            </p:cNvSpPr>
            <p:nvPr/>
          </p:nvSpPr>
          <p:spPr bwMode="auto">
            <a:xfrm>
              <a:off x="2649369" y="5161546"/>
              <a:ext cx="203643" cy="446505"/>
            </a:xfrm>
            <a:prstGeom prst="rect">
              <a:avLst/>
            </a:prstGeom>
            <a:solidFill>
              <a:srgbClr val="FFCF00"/>
            </a:solidFill>
            <a:ln w="9525">
              <a:solidFill>
                <a:srgbClr val="000000"/>
              </a:solidFill>
              <a:miter lim="800000"/>
              <a:headEnd/>
              <a:tailEnd/>
            </a:ln>
            <a:extLst/>
          </p:spPr>
          <p:txBody>
            <a:bodyPr vert="horz" wrap="square" lIns="91440" tIns="45720" rIns="91440" bIns="45720" numCol="1" anchor="t" anchorCtr="0" compatLnSpc="1">
              <a:prstTxWarp prst="textNoShape">
                <a:avLst/>
              </a:prstTxWarp>
            </a:bodyPr>
            <a:lstStyle/>
            <a:p>
              <a:endParaRPr lang="en-US"/>
            </a:p>
          </p:txBody>
        </p:sp>
        <p:sp>
          <p:nvSpPr>
            <p:cNvPr id="193" name="Rectangle 76"/>
            <p:cNvSpPr>
              <a:spLocks noChangeArrowheads="1"/>
            </p:cNvSpPr>
            <p:nvPr/>
          </p:nvSpPr>
          <p:spPr bwMode="auto">
            <a:xfrm>
              <a:off x="4026595" y="4727109"/>
              <a:ext cx="205151" cy="880943"/>
            </a:xfrm>
            <a:prstGeom prst="rect">
              <a:avLst/>
            </a:prstGeom>
            <a:solidFill>
              <a:srgbClr val="FFCF00"/>
            </a:solidFill>
            <a:ln w="9525">
              <a:solidFill>
                <a:srgbClr val="000000"/>
              </a:solidFill>
              <a:miter lim="800000"/>
              <a:headEnd/>
              <a:tailEnd/>
            </a:ln>
            <a:extLst/>
          </p:spPr>
          <p:txBody>
            <a:bodyPr vert="horz" wrap="square" lIns="91440" tIns="45720" rIns="91440" bIns="45720" numCol="1" anchor="t" anchorCtr="0" compatLnSpc="1">
              <a:prstTxWarp prst="textNoShape">
                <a:avLst/>
              </a:prstTxWarp>
            </a:bodyPr>
            <a:lstStyle/>
            <a:p>
              <a:endParaRPr lang="en-US"/>
            </a:p>
          </p:txBody>
        </p:sp>
        <p:sp>
          <p:nvSpPr>
            <p:cNvPr id="194" name="Rectangle 78"/>
            <p:cNvSpPr>
              <a:spLocks noChangeArrowheads="1"/>
            </p:cNvSpPr>
            <p:nvPr/>
          </p:nvSpPr>
          <p:spPr bwMode="auto">
            <a:xfrm>
              <a:off x="5417398" y="3527880"/>
              <a:ext cx="205151" cy="2080171"/>
            </a:xfrm>
            <a:prstGeom prst="rect">
              <a:avLst/>
            </a:prstGeom>
            <a:solidFill>
              <a:srgbClr val="FFCF00"/>
            </a:solidFill>
            <a:ln w="9525">
              <a:solidFill>
                <a:srgbClr val="000000"/>
              </a:solidFill>
              <a:miter lim="800000"/>
              <a:headEnd/>
              <a:tailEnd/>
            </a:ln>
            <a:extLst/>
          </p:spPr>
          <p:txBody>
            <a:bodyPr vert="horz" wrap="square" lIns="91440" tIns="45720" rIns="91440" bIns="45720" numCol="1" anchor="t" anchorCtr="0" compatLnSpc="1">
              <a:prstTxWarp prst="textNoShape">
                <a:avLst/>
              </a:prstTxWarp>
            </a:bodyPr>
            <a:lstStyle/>
            <a:p>
              <a:endParaRPr lang="en-US"/>
            </a:p>
          </p:txBody>
        </p:sp>
        <p:sp>
          <p:nvSpPr>
            <p:cNvPr id="195" name="Rectangle 80"/>
            <p:cNvSpPr>
              <a:spLocks noChangeArrowheads="1"/>
            </p:cNvSpPr>
            <p:nvPr/>
          </p:nvSpPr>
          <p:spPr bwMode="auto">
            <a:xfrm>
              <a:off x="6796133" y="2877733"/>
              <a:ext cx="203643" cy="2730319"/>
            </a:xfrm>
            <a:prstGeom prst="rect">
              <a:avLst/>
            </a:prstGeom>
            <a:solidFill>
              <a:srgbClr val="FFCF00"/>
            </a:solidFill>
            <a:ln w="9525">
              <a:solidFill>
                <a:schemeClr val="tx1"/>
              </a:solidFill>
              <a:miter lim="800000"/>
              <a:headEnd/>
              <a:tailEnd/>
            </a:ln>
            <a:extLst/>
          </p:spPr>
          <p:txBody>
            <a:bodyPr vert="horz" wrap="square" lIns="91440" tIns="45720" rIns="91440" bIns="45720" numCol="1" anchor="t" anchorCtr="0" compatLnSpc="1">
              <a:prstTxWarp prst="textNoShape">
                <a:avLst/>
              </a:prstTxWarp>
            </a:bodyPr>
            <a:lstStyle/>
            <a:p>
              <a:endParaRPr lang="en-US"/>
            </a:p>
          </p:txBody>
        </p:sp>
      </p:grpSp>
      <p:grpSp>
        <p:nvGrpSpPr>
          <p:cNvPr id="199" name="Group 198"/>
          <p:cNvGrpSpPr/>
          <p:nvPr/>
        </p:nvGrpSpPr>
        <p:grpSpPr>
          <a:xfrm>
            <a:off x="2892231" y="2330160"/>
            <a:ext cx="4362476" cy="3277892"/>
            <a:chOff x="2892231" y="2330160"/>
            <a:chExt cx="4362476" cy="3277892"/>
          </a:xfrm>
        </p:grpSpPr>
        <p:grpSp>
          <p:nvGrpSpPr>
            <p:cNvPr id="200" name="Group 199"/>
            <p:cNvGrpSpPr/>
            <p:nvPr/>
          </p:nvGrpSpPr>
          <p:grpSpPr>
            <a:xfrm>
              <a:off x="5022181" y="2405583"/>
              <a:ext cx="1211296" cy="229286"/>
              <a:chOff x="5022181" y="2405583"/>
              <a:chExt cx="1211296" cy="229286"/>
            </a:xfrm>
          </p:grpSpPr>
          <p:sp>
            <p:nvSpPr>
              <p:cNvPr id="205" name="Rectangle 116"/>
              <p:cNvSpPr>
                <a:spLocks noChangeArrowheads="1"/>
              </p:cNvSpPr>
              <p:nvPr/>
            </p:nvSpPr>
            <p:spPr bwMode="auto">
              <a:xfrm>
                <a:off x="5583329" y="2405583"/>
                <a:ext cx="650148" cy="229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Helvetica" charset="0"/>
                    <a:cs typeface="Arial" pitchFamily="34" charset="0"/>
                  </a:rPr>
                  <a:t>Monkey</a:t>
                </a: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206" name="Rectangle 117"/>
              <p:cNvSpPr>
                <a:spLocks noChangeArrowheads="1"/>
              </p:cNvSpPr>
              <p:nvPr/>
            </p:nvSpPr>
            <p:spPr bwMode="auto">
              <a:xfrm>
                <a:off x="5022181" y="2405583"/>
                <a:ext cx="509861" cy="179508"/>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Rectangle 118"/>
              <p:cNvSpPr>
                <a:spLocks noChangeArrowheads="1"/>
              </p:cNvSpPr>
              <p:nvPr/>
            </p:nvSpPr>
            <p:spPr bwMode="auto">
              <a:xfrm>
                <a:off x="5022181" y="2405583"/>
                <a:ext cx="509861" cy="17950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01" name="Rectangle 82"/>
            <p:cNvSpPr>
              <a:spLocks noChangeArrowheads="1"/>
            </p:cNvSpPr>
            <p:nvPr/>
          </p:nvSpPr>
          <p:spPr bwMode="auto">
            <a:xfrm>
              <a:off x="2892231" y="5276190"/>
              <a:ext cx="203643" cy="331862"/>
            </a:xfrm>
            <a:prstGeom prst="rect">
              <a:avLst/>
            </a:prstGeom>
            <a:solidFill>
              <a:srgbClr val="800000"/>
            </a:solidFill>
            <a:ln w="9525">
              <a:solidFill>
                <a:srgbClr val="000000"/>
              </a:solidFill>
              <a:miter lim="800000"/>
              <a:headEnd/>
              <a:tailEnd/>
            </a:ln>
            <a:extLst/>
          </p:spPr>
          <p:txBody>
            <a:bodyPr vert="horz" wrap="square" lIns="91440" tIns="45720" rIns="91440" bIns="45720" numCol="1" anchor="t" anchorCtr="0" compatLnSpc="1">
              <a:prstTxWarp prst="textNoShape">
                <a:avLst/>
              </a:prstTxWarp>
            </a:bodyPr>
            <a:lstStyle/>
            <a:p>
              <a:endParaRPr lang="en-US"/>
            </a:p>
          </p:txBody>
        </p:sp>
        <p:sp>
          <p:nvSpPr>
            <p:cNvPr id="202" name="Rectangle 84"/>
            <p:cNvSpPr>
              <a:spLocks noChangeArrowheads="1"/>
            </p:cNvSpPr>
            <p:nvPr/>
          </p:nvSpPr>
          <p:spPr bwMode="auto">
            <a:xfrm>
              <a:off x="4283034" y="4626041"/>
              <a:ext cx="203643" cy="982010"/>
            </a:xfrm>
            <a:prstGeom prst="rect">
              <a:avLst/>
            </a:prstGeom>
            <a:solidFill>
              <a:srgbClr val="800000"/>
            </a:solidFill>
            <a:ln w="9525">
              <a:solidFill>
                <a:srgbClr val="000000"/>
              </a:solidFill>
              <a:miter lim="800000"/>
              <a:headEnd/>
              <a:tailEnd/>
            </a:ln>
            <a:extLst/>
          </p:spPr>
          <p:txBody>
            <a:bodyPr vert="horz" wrap="square" lIns="91440" tIns="45720" rIns="91440" bIns="45720" numCol="1" anchor="t" anchorCtr="0" compatLnSpc="1">
              <a:prstTxWarp prst="textNoShape">
                <a:avLst/>
              </a:prstTxWarp>
            </a:bodyPr>
            <a:lstStyle/>
            <a:p>
              <a:endParaRPr lang="en-US"/>
            </a:p>
          </p:txBody>
        </p:sp>
        <p:sp>
          <p:nvSpPr>
            <p:cNvPr id="203" name="Rectangle 86"/>
            <p:cNvSpPr>
              <a:spLocks noChangeArrowheads="1"/>
            </p:cNvSpPr>
            <p:nvPr/>
          </p:nvSpPr>
          <p:spPr bwMode="auto">
            <a:xfrm>
              <a:off x="5660261" y="4076961"/>
              <a:ext cx="203643" cy="1531091"/>
            </a:xfrm>
            <a:prstGeom prst="rect">
              <a:avLst/>
            </a:prstGeom>
            <a:solidFill>
              <a:srgbClr val="800000"/>
            </a:solidFill>
            <a:ln w="9525">
              <a:solidFill>
                <a:srgbClr val="000000"/>
              </a:solidFill>
              <a:miter lim="800000"/>
              <a:headEnd/>
              <a:tailEnd/>
            </a:ln>
            <a:extLst/>
          </p:spPr>
          <p:txBody>
            <a:bodyPr vert="horz" wrap="square" lIns="91440" tIns="45720" rIns="91440" bIns="45720" numCol="1" anchor="t" anchorCtr="0" compatLnSpc="1">
              <a:prstTxWarp prst="textNoShape">
                <a:avLst/>
              </a:prstTxWarp>
            </a:bodyPr>
            <a:lstStyle/>
            <a:p>
              <a:endParaRPr lang="en-US"/>
            </a:p>
          </p:txBody>
        </p:sp>
        <p:sp>
          <p:nvSpPr>
            <p:cNvPr id="204" name="Rectangle 88"/>
            <p:cNvSpPr>
              <a:spLocks noChangeArrowheads="1"/>
            </p:cNvSpPr>
            <p:nvPr/>
          </p:nvSpPr>
          <p:spPr bwMode="auto">
            <a:xfrm>
              <a:off x="7051064" y="2330160"/>
              <a:ext cx="203643" cy="3277891"/>
            </a:xfrm>
            <a:prstGeom prst="rect">
              <a:avLst/>
            </a:prstGeom>
            <a:solidFill>
              <a:srgbClr val="800000"/>
            </a:solidFill>
            <a:ln w="9525">
              <a:solidFill>
                <a:srgbClr val="000000"/>
              </a:solidFill>
              <a:miter lim="800000"/>
              <a:headEnd/>
              <a:tailEnd/>
            </a:ln>
            <a:extLst/>
          </p:spPr>
          <p:txBody>
            <a:bodyPr vert="horz" wrap="square" lIns="91440" tIns="45720" rIns="91440" bIns="45720" numCol="1" anchor="t" anchorCtr="0" compatLnSpc="1">
              <a:prstTxWarp prst="textNoShape">
                <a:avLst/>
              </a:prstTxWarp>
            </a:bodyPr>
            <a:lstStyle/>
            <a:p>
              <a:endParaRPr lang="en-US"/>
            </a:p>
          </p:txBody>
        </p:sp>
      </p:grpSp>
      <p:sp>
        <p:nvSpPr>
          <p:cNvPr id="2" name="TextBox 1"/>
          <p:cNvSpPr txBox="1"/>
          <p:nvPr/>
        </p:nvSpPr>
        <p:spPr>
          <a:xfrm>
            <a:off x="5966478" y="6108531"/>
            <a:ext cx="3177521" cy="461665"/>
          </a:xfrm>
          <a:prstGeom prst="rect">
            <a:avLst/>
          </a:prstGeom>
          <a:noFill/>
        </p:spPr>
        <p:txBody>
          <a:bodyPr wrap="square" rtlCol="0">
            <a:spAutoFit/>
          </a:bodyPr>
          <a:lstStyle/>
          <a:p>
            <a:r>
              <a:rPr lang="en-US" sz="1200" dirty="0"/>
              <a:t>Sample Poll from Harvard Medical School Animal Research Symposium 2017 </a:t>
            </a:r>
          </a:p>
        </p:txBody>
      </p:sp>
    </p:spTree>
    <p:extLst>
      <p:ext uri="{BB962C8B-B14F-4D97-AF65-F5344CB8AC3E}">
        <p14:creationId xmlns:p14="http://schemas.microsoft.com/office/powerpoint/2010/main" val="38080729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20">
            <a:extLst>
              <a:ext uri="{FF2B5EF4-FFF2-40B4-BE49-F238E27FC236}">
                <a16:creationId xmlns:a16="http://schemas.microsoft.com/office/drawing/2014/main" id="{6B7487D3-51CF-334B-A4C1-BA79BF67FAED}"/>
              </a:ext>
            </a:extLst>
          </p:cNvPr>
          <p:cNvSpPr/>
          <p:nvPr/>
        </p:nvSpPr>
        <p:spPr>
          <a:xfrm>
            <a:off x="0" y="0"/>
            <a:ext cx="9144000" cy="1006150"/>
          </a:xfrm>
          <a:prstGeom prst="rect">
            <a:avLst/>
          </a:prstGeom>
          <a:solidFill>
            <a:srgbClr val="104B7D"/>
          </a:solidFill>
          <a:ln>
            <a:noFill/>
          </a:ln>
        </p:spPr>
        <p:txBody>
          <a:bodyPr wrap="square" lIns="91425" tIns="45700" rIns="91425" bIns="45700" anchor="ctr" anchorCtr="0">
            <a:noAutofit/>
          </a:bodyPr>
          <a:lstStyle/>
          <a:p>
            <a:pPr marL="0" marR="0" lvl="0" indent="0" algn="ctr" rtl="0">
              <a:spcBef>
                <a:spcPts val="0"/>
              </a:spcBef>
              <a:buNone/>
            </a:pPr>
            <a:endParaRPr sz="1800" b="0" i="0" u="none" strike="noStrike" cap="none" dirty="0">
              <a:solidFill>
                <a:schemeClr val="lt1"/>
              </a:solidFill>
              <a:latin typeface="Arial"/>
              <a:ea typeface="Arial"/>
              <a:cs typeface="Arial"/>
              <a:sym typeface="Arial"/>
            </a:endParaRPr>
          </a:p>
        </p:txBody>
      </p:sp>
      <p:sp>
        <p:nvSpPr>
          <p:cNvPr id="118" name="Rectangle 91"/>
          <p:cNvSpPr>
            <a:spLocks noChangeArrowheads="1"/>
          </p:cNvSpPr>
          <p:nvPr/>
        </p:nvSpPr>
        <p:spPr bwMode="auto">
          <a:xfrm>
            <a:off x="596900" y="3187700"/>
            <a:ext cx="77585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Helvetica" charset="0"/>
                <a:cs typeface="Arial" pitchFamily="34" charset="0"/>
              </a:rPr>
              <a:t># of votes</a:t>
            </a:r>
            <a:endParaRPr kumimoji="0" lang="en-US" altLang="en-US" b="0" i="0" u="none" strike="noStrike" cap="none" normalizeH="0" baseline="0" dirty="0">
              <a:ln>
                <a:noFill/>
              </a:ln>
              <a:solidFill>
                <a:schemeClr val="tx1"/>
              </a:solidFill>
              <a:effectLst/>
              <a:cs typeface="Arial" pitchFamily="34" charset="0"/>
            </a:endParaRPr>
          </a:p>
        </p:txBody>
      </p:sp>
      <p:sp>
        <p:nvSpPr>
          <p:cNvPr id="119" name="Rectangle 92"/>
          <p:cNvSpPr>
            <a:spLocks noChangeArrowheads="1"/>
          </p:cNvSpPr>
          <p:nvPr/>
        </p:nvSpPr>
        <p:spPr bwMode="auto">
          <a:xfrm>
            <a:off x="1254449" y="119035"/>
            <a:ext cx="700031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bg1"/>
                </a:solidFill>
                <a:effectLst/>
                <a:latin typeface="+mj-lt"/>
                <a:cs typeface="Arial" pitchFamily="34" charset="0"/>
              </a:rPr>
              <a:t>Please Rate Your Comfort Level With the Use of</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bg1"/>
                </a:solidFill>
                <a:effectLst/>
                <a:latin typeface="+mj-lt"/>
                <a:cs typeface="Arial" pitchFamily="34" charset="0"/>
              </a:rPr>
              <a:t>Data From Experiments </a:t>
            </a:r>
            <a:r>
              <a:rPr kumimoji="0" lang="en-US" altLang="en-US" sz="2400" b="0" i="0" u="none" strike="noStrike" cap="none" normalizeH="0" baseline="0" dirty="0">
                <a:ln>
                  <a:noFill/>
                </a:ln>
                <a:solidFill>
                  <a:schemeClr val="bg1"/>
                </a:solidFill>
                <a:effectLst/>
                <a:latin typeface="+mj-lt"/>
                <a:cs typeface="Arial" pitchFamily="34" charset="0"/>
              </a:rPr>
              <a:t>on the Following </a:t>
            </a:r>
            <a:r>
              <a:rPr kumimoji="0" lang="en-US" altLang="en-US" sz="2400" i="0" u="none" strike="noStrike" cap="none" normalizeH="0" baseline="0" dirty="0">
                <a:ln>
                  <a:noFill/>
                </a:ln>
                <a:solidFill>
                  <a:schemeClr val="bg1"/>
                </a:solidFill>
                <a:effectLst/>
                <a:latin typeface="+mj-lt"/>
                <a:cs typeface="Arial" pitchFamily="34" charset="0"/>
              </a:rPr>
              <a:t>Species</a:t>
            </a:r>
            <a:r>
              <a:rPr kumimoji="0" lang="en-US" altLang="en-US" sz="2400" b="0" i="0" u="none" strike="noStrike" cap="none" normalizeH="0" baseline="0" dirty="0">
                <a:ln>
                  <a:noFill/>
                </a:ln>
                <a:solidFill>
                  <a:schemeClr val="bg1"/>
                </a:solidFill>
                <a:effectLst/>
                <a:latin typeface="+mj-lt"/>
                <a:cs typeface="Arial" pitchFamily="34" charset="0"/>
              </a:rPr>
              <a:t>.</a:t>
            </a:r>
          </a:p>
        </p:txBody>
      </p:sp>
      <p:sp>
        <p:nvSpPr>
          <p:cNvPr id="120" name="TextBox 119"/>
          <p:cNvSpPr txBox="1"/>
          <p:nvPr/>
        </p:nvSpPr>
        <p:spPr>
          <a:xfrm>
            <a:off x="1872536" y="5472499"/>
            <a:ext cx="1327864" cy="369332"/>
          </a:xfrm>
          <a:prstGeom prst="rect">
            <a:avLst/>
          </a:prstGeom>
          <a:noFill/>
        </p:spPr>
        <p:txBody>
          <a:bodyPr wrap="none" rtlCol="0">
            <a:spAutoFit/>
          </a:bodyPr>
          <a:lstStyle/>
          <a:p>
            <a:r>
              <a:rPr lang="en-US" dirty="0"/>
              <a:t>comfortable</a:t>
            </a:r>
          </a:p>
        </p:txBody>
      </p:sp>
      <p:sp>
        <p:nvSpPr>
          <p:cNvPr id="121" name="TextBox 120"/>
          <p:cNvSpPr txBox="1"/>
          <p:nvPr/>
        </p:nvSpPr>
        <p:spPr>
          <a:xfrm>
            <a:off x="3320336" y="5334000"/>
            <a:ext cx="1327864" cy="646331"/>
          </a:xfrm>
          <a:prstGeom prst="rect">
            <a:avLst/>
          </a:prstGeom>
          <a:noFill/>
        </p:spPr>
        <p:txBody>
          <a:bodyPr wrap="none" rtlCol="0">
            <a:spAutoFit/>
          </a:bodyPr>
          <a:lstStyle/>
          <a:p>
            <a:pPr algn="ctr"/>
            <a:r>
              <a:rPr lang="en-US" dirty="0"/>
              <a:t>somewhat</a:t>
            </a:r>
          </a:p>
          <a:p>
            <a:pPr algn="ctr"/>
            <a:r>
              <a:rPr lang="en-US" dirty="0"/>
              <a:t>comfortable</a:t>
            </a:r>
          </a:p>
        </p:txBody>
      </p:sp>
      <p:sp>
        <p:nvSpPr>
          <p:cNvPr id="122" name="TextBox 121"/>
          <p:cNvSpPr txBox="1"/>
          <p:nvPr/>
        </p:nvSpPr>
        <p:spPr>
          <a:xfrm>
            <a:off x="4724400" y="5334000"/>
            <a:ext cx="1571520" cy="646331"/>
          </a:xfrm>
          <a:prstGeom prst="rect">
            <a:avLst/>
          </a:prstGeom>
          <a:noFill/>
        </p:spPr>
        <p:txBody>
          <a:bodyPr wrap="none" rtlCol="0">
            <a:spAutoFit/>
          </a:bodyPr>
          <a:lstStyle/>
          <a:p>
            <a:pPr algn="ctr"/>
            <a:r>
              <a:rPr lang="en-US" dirty="0"/>
              <a:t>somewhat</a:t>
            </a:r>
          </a:p>
          <a:p>
            <a:pPr algn="ctr"/>
            <a:r>
              <a:rPr lang="en-US" dirty="0"/>
              <a:t>uncomfortable</a:t>
            </a:r>
          </a:p>
        </p:txBody>
      </p:sp>
      <p:sp>
        <p:nvSpPr>
          <p:cNvPr id="123" name="TextBox 122"/>
          <p:cNvSpPr txBox="1"/>
          <p:nvPr/>
        </p:nvSpPr>
        <p:spPr>
          <a:xfrm>
            <a:off x="6292137" y="5472499"/>
            <a:ext cx="1571520" cy="369332"/>
          </a:xfrm>
          <a:prstGeom prst="rect">
            <a:avLst/>
          </a:prstGeom>
          <a:noFill/>
        </p:spPr>
        <p:txBody>
          <a:bodyPr wrap="none" rtlCol="0">
            <a:spAutoFit/>
          </a:bodyPr>
          <a:lstStyle/>
          <a:p>
            <a:r>
              <a:rPr lang="en-US" dirty="0"/>
              <a:t>uncomfortable</a:t>
            </a:r>
          </a:p>
        </p:txBody>
      </p:sp>
      <p:sp>
        <p:nvSpPr>
          <p:cNvPr id="124" name="Rectangle 7"/>
          <p:cNvSpPr>
            <a:spLocks noChangeArrowheads="1"/>
          </p:cNvSpPr>
          <p:nvPr/>
        </p:nvSpPr>
        <p:spPr bwMode="auto">
          <a:xfrm>
            <a:off x="2149653" y="1239035"/>
            <a:ext cx="5209907" cy="4105503"/>
          </a:xfrm>
          <a:prstGeom prst="rect">
            <a:avLst/>
          </a:prstGeom>
          <a:noFill/>
          <a:ln w="0">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5" name="Line 8"/>
          <p:cNvSpPr>
            <a:spLocks noChangeShapeType="1"/>
          </p:cNvSpPr>
          <p:nvPr/>
        </p:nvSpPr>
        <p:spPr bwMode="auto">
          <a:xfrm>
            <a:off x="2149653" y="1239035"/>
            <a:ext cx="520990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6" name="Line 9"/>
          <p:cNvSpPr>
            <a:spLocks noChangeShapeType="1"/>
          </p:cNvSpPr>
          <p:nvPr/>
        </p:nvSpPr>
        <p:spPr bwMode="auto">
          <a:xfrm>
            <a:off x="2149653" y="5344538"/>
            <a:ext cx="520990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7" name="Line 10"/>
          <p:cNvSpPr>
            <a:spLocks noChangeShapeType="1"/>
          </p:cNvSpPr>
          <p:nvPr/>
        </p:nvSpPr>
        <p:spPr bwMode="auto">
          <a:xfrm flipV="1">
            <a:off x="7359560" y="1239035"/>
            <a:ext cx="0" cy="4105503"/>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8" name="Line 11"/>
          <p:cNvSpPr>
            <a:spLocks noChangeShapeType="1"/>
          </p:cNvSpPr>
          <p:nvPr/>
        </p:nvSpPr>
        <p:spPr bwMode="auto">
          <a:xfrm flipV="1">
            <a:off x="2149653" y="1239035"/>
            <a:ext cx="0" cy="4105503"/>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9" name="Line 12"/>
          <p:cNvSpPr>
            <a:spLocks noChangeShapeType="1"/>
          </p:cNvSpPr>
          <p:nvPr/>
        </p:nvSpPr>
        <p:spPr bwMode="auto">
          <a:xfrm>
            <a:off x="2149653" y="5344538"/>
            <a:ext cx="520990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0" name="Line 13"/>
          <p:cNvSpPr>
            <a:spLocks noChangeShapeType="1"/>
          </p:cNvSpPr>
          <p:nvPr/>
        </p:nvSpPr>
        <p:spPr bwMode="auto">
          <a:xfrm flipV="1">
            <a:off x="2149653" y="1239035"/>
            <a:ext cx="0" cy="4105503"/>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1" name="Line 14"/>
          <p:cNvSpPr>
            <a:spLocks noChangeShapeType="1"/>
          </p:cNvSpPr>
          <p:nvPr/>
        </p:nvSpPr>
        <p:spPr bwMode="auto">
          <a:xfrm flipV="1">
            <a:off x="2797890" y="5284516"/>
            <a:ext cx="0" cy="6002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2" name="Line 15"/>
          <p:cNvSpPr>
            <a:spLocks noChangeShapeType="1"/>
          </p:cNvSpPr>
          <p:nvPr/>
        </p:nvSpPr>
        <p:spPr bwMode="auto">
          <a:xfrm>
            <a:off x="2797890" y="1239035"/>
            <a:ext cx="0" cy="4801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 name="Line 17"/>
          <p:cNvSpPr>
            <a:spLocks noChangeShapeType="1"/>
          </p:cNvSpPr>
          <p:nvPr/>
        </p:nvSpPr>
        <p:spPr bwMode="auto">
          <a:xfrm flipV="1">
            <a:off x="4094365" y="5284516"/>
            <a:ext cx="0" cy="6002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4" name="Line 18"/>
          <p:cNvSpPr>
            <a:spLocks noChangeShapeType="1"/>
          </p:cNvSpPr>
          <p:nvPr/>
        </p:nvSpPr>
        <p:spPr bwMode="auto">
          <a:xfrm>
            <a:off x="4094365" y="1239035"/>
            <a:ext cx="0" cy="4801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5" name="Line 20"/>
          <p:cNvSpPr>
            <a:spLocks noChangeShapeType="1"/>
          </p:cNvSpPr>
          <p:nvPr/>
        </p:nvSpPr>
        <p:spPr bwMode="auto">
          <a:xfrm flipV="1">
            <a:off x="5402844" y="5284516"/>
            <a:ext cx="0" cy="6002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6" name="Line 21"/>
          <p:cNvSpPr>
            <a:spLocks noChangeShapeType="1"/>
          </p:cNvSpPr>
          <p:nvPr/>
        </p:nvSpPr>
        <p:spPr bwMode="auto">
          <a:xfrm>
            <a:off x="5402844" y="1239035"/>
            <a:ext cx="0" cy="4801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7" name="Line 23"/>
          <p:cNvSpPr>
            <a:spLocks noChangeShapeType="1"/>
          </p:cNvSpPr>
          <p:nvPr/>
        </p:nvSpPr>
        <p:spPr bwMode="auto">
          <a:xfrm flipV="1">
            <a:off x="6699319" y="5284516"/>
            <a:ext cx="0" cy="6002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8" name="Line 24"/>
          <p:cNvSpPr>
            <a:spLocks noChangeShapeType="1"/>
          </p:cNvSpPr>
          <p:nvPr/>
        </p:nvSpPr>
        <p:spPr bwMode="auto">
          <a:xfrm>
            <a:off x="6699319" y="1239035"/>
            <a:ext cx="0" cy="4801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9" name="Line 26"/>
          <p:cNvSpPr>
            <a:spLocks noChangeShapeType="1"/>
          </p:cNvSpPr>
          <p:nvPr/>
        </p:nvSpPr>
        <p:spPr bwMode="auto">
          <a:xfrm>
            <a:off x="2149653" y="5344538"/>
            <a:ext cx="48018"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0" name="Line 27"/>
          <p:cNvSpPr>
            <a:spLocks noChangeShapeType="1"/>
          </p:cNvSpPr>
          <p:nvPr/>
        </p:nvSpPr>
        <p:spPr bwMode="auto">
          <a:xfrm flipH="1">
            <a:off x="7299538" y="5344538"/>
            <a:ext cx="60022"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 name="Rectangle 28"/>
          <p:cNvSpPr>
            <a:spLocks noChangeArrowheads="1"/>
          </p:cNvSpPr>
          <p:nvPr/>
        </p:nvSpPr>
        <p:spPr bwMode="auto">
          <a:xfrm>
            <a:off x="2017605" y="5248503"/>
            <a:ext cx="8496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Helvetica" charset="0"/>
                <a:cs typeface="Arial" pitchFamily="34" charset="0"/>
              </a:rPr>
              <a:t>0</a:t>
            </a:r>
            <a:endParaRPr kumimoji="0" lang="en-US" altLang="en-US" sz="1200" b="0" i="0" u="none" strike="noStrike" cap="none" normalizeH="0" baseline="0" dirty="0">
              <a:ln>
                <a:noFill/>
              </a:ln>
              <a:solidFill>
                <a:schemeClr val="tx1"/>
              </a:solidFill>
              <a:effectLst/>
              <a:cs typeface="Arial" pitchFamily="34" charset="0"/>
            </a:endParaRPr>
          </a:p>
        </p:txBody>
      </p:sp>
      <p:sp>
        <p:nvSpPr>
          <p:cNvPr id="142" name="Line 29"/>
          <p:cNvSpPr>
            <a:spLocks noChangeShapeType="1"/>
          </p:cNvSpPr>
          <p:nvPr/>
        </p:nvSpPr>
        <p:spPr bwMode="auto">
          <a:xfrm>
            <a:off x="2149653" y="4924384"/>
            <a:ext cx="48018"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3" name="Line 30"/>
          <p:cNvSpPr>
            <a:spLocks noChangeShapeType="1"/>
          </p:cNvSpPr>
          <p:nvPr/>
        </p:nvSpPr>
        <p:spPr bwMode="auto">
          <a:xfrm flipH="1">
            <a:off x="7299538" y="4924384"/>
            <a:ext cx="60022"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4" name="Line 32"/>
          <p:cNvSpPr>
            <a:spLocks noChangeShapeType="1"/>
          </p:cNvSpPr>
          <p:nvPr/>
        </p:nvSpPr>
        <p:spPr bwMode="auto">
          <a:xfrm>
            <a:off x="2149653" y="4516235"/>
            <a:ext cx="48018"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5" name="Line 33"/>
          <p:cNvSpPr>
            <a:spLocks noChangeShapeType="1"/>
          </p:cNvSpPr>
          <p:nvPr/>
        </p:nvSpPr>
        <p:spPr bwMode="auto">
          <a:xfrm flipH="1">
            <a:off x="7299538" y="4516235"/>
            <a:ext cx="60022"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6" name="Rectangle 34"/>
          <p:cNvSpPr>
            <a:spLocks noChangeArrowheads="1"/>
          </p:cNvSpPr>
          <p:nvPr/>
        </p:nvSpPr>
        <p:spPr bwMode="auto">
          <a:xfrm>
            <a:off x="1933574" y="4420199"/>
            <a:ext cx="16991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Helvetica" charset="0"/>
                <a:cs typeface="Arial" pitchFamily="34" charset="0"/>
              </a:rPr>
              <a:t>10</a:t>
            </a:r>
            <a:endParaRPr kumimoji="0" lang="en-US" altLang="en-US" sz="1200" b="0" i="0" u="none" strike="noStrike" cap="none" normalizeH="0" baseline="0">
              <a:ln>
                <a:noFill/>
              </a:ln>
              <a:solidFill>
                <a:schemeClr val="tx1"/>
              </a:solidFill>
              <a:effectLst/>
              <a:cs typeface="Arial" pitchFamily="34" charset="0"/>
            </a:endParaRPr>
          </a:p>
        </p:txBody>
      </p:sp>
      <p:sp>
        <p:nvSpPr>
          <p:cNvPr id="147" name="Line 35"/>
          <p:cNvSpPr>
            <a:spLocks noChangeShapeType="1"/>
          </p:cNvSpPr>
          <p:nvPr/>
        </p:nvSpPr>
        <p:spPr bwMode="auto">
          <a:xfrm>
            <a:off x="2149653" y="4108085"/>
            <a:ext cx="48018"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8" name="Line 36"/>
          <p:cNvSpPr>
            <a:spLocks noChangeShapeType="1"/>
          </p:cNvSpPr>
          <p:nvPr/>
        </p:nvSpPr>
        <p:spPr bwMode="auto">
          <a:xfrm flipH="1">
            <a:off x="7299538" y="4108085"/>
            <a:ext cx="60022"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9" name="Line 38"/>
          <p:cNvSpPr>
            <a:spLocks noChangeShapeType="1"/>
          </p:cNvSpPr>
          <p:nvPr/>
        </p:nvSpPr>
        <p:spPr bwMode="auto">
          <a:xfrm>
            <a:off x="2149653" y="3699936"/>
            <a:ext cx="48018"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0" name="Line 39"/>
          <p:cNvSpPr>
            <a:spLocks noChangeShapeType="1"/>
          </p:cNvSpPr>
          <p:nvPr/>
        </p:nvSpPr>
        <p:spPr bwMode="auto">
          <a:xfrm flipH="1">
            <a:off x="7299538" y="3699936"/>
            <a:ext cx="60022"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1" name="Rectangle 40"/>
          <p:cNvSpPr>
            <a:spLocks noChangeArrowheads="1"/>
          </p:cNvSpPr>
          <p:nvPr/>
        </p:nvSpPr>
        <p:spPr bwMode="auto">
          <a:xfrm>
            <a:off x="1933574" y="3603901"/>
            <a:ext cx="16991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Helvetica" charset="0"/>
                <a:cs typeface="Arial" pitchFamily="34" charset="0"/>
              </a:rPr>
              <a:t>20</a:t>
            </a:r>
            <a:endParaRPr kumimoji="0" lang="en-US" altLang="en-US" sz="1200" b="0" i="0" u="none" strike="noStrike" cap="none" normalizeH="0" baseline="0">
              <a:ln>
                <a:noFill/>
              </a:ln>
              <a:solidFill>
                <a:schemeClr val="tx1"/>
              </a:solidFill>
              <a:effectLst/>
              <a:cs typeface="Arial" pitchFamily="34" charset="0"/>
            </a:endParaRPr>
          </a:p>
        </p:txBody>
      </p:sp>
      <p:sp>
        <p:nvSpPr>
          <p:cNvPr id="152" name="Line 41"/>
          <p:cNvSpPr>
            <a:spLocks noChangeShapeType="1"/>
          </p:cNvSpPr>
          <p:nvPr/>
        </p:nvSpPr>
        <p:spPr bwMode="auto">
          <a:xfrm>
            <a:off x="2149653" y="3291786"/>
            <a:ext cx="48018"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3" name="Line 42"/>
          <p:cNvSpPr>
            <a:spLocks noChangeShapeType="1"/>
          </p:cNvSpPr>
          <p:nvPr/>
        </p:nvSpPr>
        <p:spPr bwMode="auto">
          <a:xfrm flipH="1">
            <a:off x="7299538" y="3291786"/>
            <a:ext cx="60022"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4" name="Line 44"/>
          <p:cNvSpPr>
            <a:spLocks noChangeShapeType="1"/>
          </p:cNvSpPr>
          <p:nvPr/>
        </p:nvSpPr>
        <p:spPr bwMode="auto">
          <a:xfrm>
            <a:off x="2149653" y="2871633"/>
            <a:ext cx="48018"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5" name="Line 45"/>
          <p:cNvSpPr>
            <a:spLocks noChangeShapeType="1"/>
          </p:cNvSpPr>
          <p:nvPr/>
        </p:nvSpPr>
        <p:spPr bwMode="auto">
          <a:xfrm flipH="1">
            <a:off x="7299538" y="2871633"/>
            <a:ext cx="60022"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6" name="Rectangle 46"/>
          <p:cNvSpPr>
            <a:spLocks noChangeArrowheads="1"/>
          </p:cNvSpPr>
          <p:nvPr/>
        </p:nvSpPr>
        <p:spPr bwMode="auto">
          <a:xfrm>
            <a:off x="1933574" y="2775597"/>
            <a:ext cx="16991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Helvetica" charset="0"/>
                <a:cs typeface="Arial" pitchFamily="34" charset="0"/>
              </a:rPr>
              <a:t>30</a:t>
            </a:r>
            <a:endParaRPr kumimoji="0" lang="en-US" altLang="en-US" sz="1200" b="0" i="0" u="none" strike="noStrike" cap="none" normalizeH="0" baseline="0">
              <a:ln>
                <a:noFill/>
              </a:ln>
              <a:solidFill>
                <a:schemeClr val="tx1"/>
              </a:solidFill>
              <a:effectLst/>
              <a:cs typeface="Arial" pitchFamily="34" charset="0"/>
            </a:endParaRPr>
          </a:p>
        </p:txBody>
      </p:sp>
      <p:sp>
        <p:nvSpPr>
          <p:cNvPr id="157" name="Line 47"/>
          <p:cNvSpPr>
            <a:spLocks noChangeShapeType="1"/>
          </p:cNvSpPr>
          <p:nvPr/>
        </p:nvSpPr>
        <p:spPr bwMode="auto">
          <a:xfrm>
            <a:off x="2149653" y="2463483"/>
            <a:ext cx="48018"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8" name="Line 48"/>
          <p:cNvSpPr>
            <a:spLocks noChangeShapeType="1"/>
          </p:cNvSpPr>
          <p:nvPr/>
        </p:nvSpPr>
        <p:spPr bwMode="auto">
          <a:xfrm flipH="1">
            <a:off x="7299538" y="2463483"/>
            <a:ext cx="60022"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9" name="Line 50"/>
          <p:cNvSpPr>
            <a:spLocks noChangeShapeType="1"/>
          </p:cNvSpPr>
          <p:nvPr/>
        </p:nvSpPr>
        <p:spPr bwMode="auto">
          <a:xfrm>
            <a:off x="2149653" y="2055334"/>
            <a:ext cx="48018"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0" name="Line 51"/>
          <p:cNvSpPr>
            <a:spLocks noChangeShapeType="1"/>
          </p:cNvSpPr>
          <p:nvPr/>
        </p:nvSpPr>
        <p:spPr bwMode="auto">
          <a:xfrm flipH="1">
            <a:off x="7299538" y="2055334"/>
            <a:ext cx="60022"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1" name="Rectangle 52"/>
          <p:cNvSpPr>
            <a:spLocks noChangeArrowheads="1"/>
          </p:cNvSpPr>
          <p:nvPr/>
        </p:nvSpPr>
        <p:spPr bwMode="auto">
          <a:xfrm>
            <a:off x="1933574" y="1959299"/>
            <a:ext cx="16991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Helvetica" charset="0"/>
                <a:cs typeface="Arial" pitchFamily="34" charset="0"/>
              </a:rPr>
              <a:t>40</a:t>
            </a:r>
            <a:endParaRPr kumimoji="0" lang="en-US" altLang="en-US" sz="1200" b="0" i="0" u="none" strike="noStrike" cap="none" normalizeH="0" baseline="0" dirty="0">
              <a:ln>
                <a:noFill/>
              </a:ln>
              <a:solidFill>
                <a:schemeClr val="tx1"/>
              </a:solidFill>
              <a:effectLst/>
              <a:cs typeface="Arial" pitchFamily="34" charset="0"/>
            </a:endParaRPr>
          </a:p>
        </p:txBody>
      </p:sp>
      <p:sp>
        <p:nvSpPr>
          <p:cNvPr id="162" name="Line 53"/>
          <p:cNvSpPr>
            <a:spLocks noChangeShapeType="1"/>
          </p:cNvSpPr>
          <p:nvPr/>
        </p:nvSpPr>
        <p:spPr bwMode="auto">
          <a:xfrm>
            <a:off x="2149653" y="1647185"/>
            <a:ext cx="48018"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3" name="Line 54"/>
          <p:cNvSpPr>
            <a:spLocks noChangeShapeType="1"/>
          </p:cNvSpPr>
          <p:nvPr/>
        </p:nvSpPr>
        <p:spPr bwMode="auto">
          <a:xfrm flipH="1">
            <a:off x="7299538" y="1647185"/>
            <a:ext cx="60022"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4" name="Line 56"/>
          <p:cNvSpPr>
            <a:spLocks noChangeShapeType="1"/>
          </p:cNvSpPr>
          <p:nvPr/>
        </p:nvSpPr>
        <p:spPr bwMode="auto">
          <a:xfrm>
            <a:off x="2149653" y="1239035"/>
            <a:ext cx="48018"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5" name="Line 57"/>
          <p:cNvSpPr>
            <a:spLocks noChangeShapeType="1"/>
          </p:cNvSpPr>
          <p:nvPr/>
        </p:nvSpPr>
        <p:spPr bwMode="auto">
          <a:xfrm flipH="1">
            <a:off x="7299538" y="1239035"/>
            <a:ext cx="60022"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6" name="Rectangle 58"/>
          <p:cNvSpPr>
            <a:spLocks noChangeArrowheads="1"/>
          </p:cNvSpPr>
          <p:nvPr/>
        </p:nvSpPr>
        <p:spPr bwMode="auto">
          <a:xfrm>
            <a:off x="1933574" y="1186934"/>
            <a:ext cx="16991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Helvetica" charset="0"/>
                <a:cs typeface="Arial" pitchFamily="34" charset="0"/>
              </a:rPr>
              <a:t>50</a:t>
            </a:r>
            <a:endParaRPr kumimoji="0" lang="en-US" altLang="en-US" sz="1200" b="0" i="0" u="none" strike="noStrike" cap="none" normalizeH="0" baseline="0">
              <a:ln>
                <a:noFill/>
              </a:ln>
              <a:solidFill>
                <a:schemeClr val="tx1"/>
              </a:solidFill>
              <a:effectLst/>
              <a:cs typeface="Arial" pitchFamily="34" charset="0"/>
            </a:endParaRPr>
          </a:p>
        </p:txBody>
      </p:sp>
      <p:sp>
        <p:nvSpPr>
          <p:cNvPr id="167" name="Line 59"/>
          <p:cNvSpPr>
            <a:spLocks noChangeShapeType="1"/>
          </p:cNvSpPr>
          <p:nvPr/>
        </p:nvSpPr>
        <p:spPr bwMode="auto">
          <a:xfrm>
            <a:off x="2149653" y="1239035"/>
            <a:ext cx="520990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8" name="Line 60"/>
          <p:cNvSpPr>
            <a:spLocks noChangeShapeType="1"/>
          </p:cNvSpPr>
          <p:nvPr/>
        </p:nvSpPr>
        <p:spPr bwMode="auto">
          <a:xfrm>
            <a:off x="2149653" y="5344538"/>
            <a:ext cx="520990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9" name="Line 61"/>
          <p:cNvSpPr>
            <a:spLocks noChangeShapeType="1"/>
          </p:cNvSpPr>
          <p:nvPr/>
        </p:nvSpPr>
        <p:spPr bwMode="auto">
          <a:xfrm flipV="1">
            <a:off x="7359560" y="1239035"/>
            <a:ext cx="0" cy="4105503"/>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0" name="Line 62"/>
          <p:cNvSpPr>
            <a:spLocks noChangeShapeType="1"/>
          </p:cNvSpPr>
          <p:nvPr/>
        </p:nvSpPr>
        <p:spPr bwMode="auto">
          <a:xfrm flipV="1">
            <a:off x="2149653" y="1239035"/>
            <a:ext cx="0" cy="4105503"/>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1" name="Rectangle 63"/>
          <p:cNvSpPr>
            <a:spLocks noChangeArrowheads="1"/>
          </p:cNvSpPr>
          <p:nvPr/>
        </p:nvSpPr>
        <p:spPr bwMode="auto">
          <a:xfrm>
            <a:off x="2341723" y="1311062"/>
            <a:ext cx="192070" cy="4033476"/>
          </a:xfrm>
          <a:prstGeom prst="rect">
            <a:avLst/>
          </a:prstGeom>
          <a:solidFill>
            <a:srgbClr val="0000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Rectangle 64"/>
          <p:cNvSpPr>
            <a:spLocks noChangeArrowheads="1"/>
          </p:cNvSpPr>
          <p:nvPr/>
        </p:nvSpPr>
        <p:spPr bwMode="auto">
          <a:xfrm>
            <a:off x="2341723" y="1311062"/>
            <a:ext cx="192070" cy="4033476"/>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3" name="Rectangle 65"/>
          <p:cNvSpPr>
            <a:spLocks noChangeArrowheads="1"/>
          </p:cNvSpPr>
          <p:nvPr/>
        </p:nvSpPr>
        <p:spPr bwMode="auto">
          <a:xfrm>
            <a:off x="3650202" y="5008415"/>
            <a:ext cx="192070" cy="336123"/>
          </a:xfrm>
          <a:prstGeom prst="rect">
            <a:avLst/>
          </a:prstGeom>
          <a:solidFill>
            <a:srgbClr val="0000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Rectangle 66"/>
          <p:cNvSpPr>
            <a:spLocks noChangeArrowheads="1"/>
          </p:cNvSpPr>
          <p:nvPr/>
        </p:nvSpPr>
        <p:spPr bwMode="auto">
          <a:xfrm>
            <a:off x="3650202" y="5008415"/>
            <a:ext cx="192070" cy="336123"/>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5" name="Rectangle 67"/>
          <p:cNvSpPr>
            <a:spLocks noChangeArrowheads="1"/>
          </p:cNvSpPr>
          <p:nvPr/>
        </p:nvSpPr>
        <p:spPr bwMode="auto">
          <a:xfrm>
            <a:off x="4946677" y="5176476"/>
            <a:ext cx="192070" cy="168062"/>
          </a:xfrm>
          <a:prstGeom prst="rect">
            <a:avLst/>
          </a:prstGeom>
          <a:solidFill>
            <a:srgbClr val="0000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Rectangle 68"/>
          <p:cNvSpPr>
            <a:spLocks noChangeArrowheads="1"/>
          </p:cNvSpPr>
          <p:nvPr/>
        </p:nvSpPr>
        <p:spPr bwMode="auto">
          <a:xfrm>
            <a:off x="4946677" y="5176476"/>
            <a:ext cx="192070" cy="168062"/>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7" name="Rectangle 69"/>
          <p:cNvSpPr>
            <a:spLocks noChangeArrowheads="1"/>
          </p:cNvSpPr>
          <p:nvPr/>
        </p:nvSpPr>
        <p:spPr bwMode="auto">
          <a:xfrm>
            <a:off x="6255156" y="5260507"/>
            <a:ext cx="192070" cy="84031"/>
          </a:xfrm>
          <a:prstGeom prst="rect">
            <a:avLst/>
          </a:prstGeom>
          <a:solidFill>
            <a:srgbClr val="0000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Rectangle 70"/>
          <p:cNvSpPr>
            <a:spLocks noChangeArrowheads="1"/>
          </p:cNvSpPr>
          <p:nvPr/>
        </p:nvSpPr>
        <p:spPr bwMode="auto">
          <a:xfrm>
            <a:off x="6255156" y="5260507"/>
            <a:ext cx="192070" cy="84031"/>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9" name="Line 71"/>
          <p:cNvSpPr>
            <a:spLocks noChangeShapeType="1"/>
          </p:cNvSpPr>
          <p:nvPr/>
        </p:nvSpPr>
        <p:spPr bwMode="auto">
          <a:xfrm>
            <a:off x="2149653" y="5344538"/>
            <a:ext cx="5209907"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0" name="Rectangle 72"/>
          <p:cNvSpPr>
            <a:spLocks noChangeArrowheads="1"/>
          </p:cNvSpPr>
          <p:nvPr/>
        </p:nvSpPr>
        <p:spPr bwMode="auto">
          <a:xfrm>
            <a:off x="2581811" y="1395092"/>
            <a:ext cx="192070" cy="3949445"/>
          </a:xfrm>
          <a:prstGeom prst="rect">
            <a:avLst/>
          </a:prstGeom>
          <a:solidFill>
            <a:srgbClr val="00D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 name="Rectangle 73"/>
          <p:cNvSpPr>
            <a:spLocks noChangeArrowheads="1"/>
          </p:cNvSpPr>
          <p:nvPr/>
        </p:nvSpPr>
        <p:spPr bwMode="auto">
          <a:xfrm>
            <a:off x="2581811" y="1395092"/>
            <a:ext cx="192070" cy="3949445"/>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2" name="Rectangle 74"/>
          <p:cNvSpPr>
            <a:spLocks noChangeArrowheads="1"/>
          </p:cNvSpPr>
          <p:nvPr/>
        </p:nvSpPr>
        <p:spPr bwMode="auto">
          <a:xfrm>
            <a:off x="3878286" y="4924384"/>
            <a:ext cx="192070" cy="420154"/>
          </a:xfrm>
          <a:prstGeom prst="rect">
            <a:avLst/>
          </a:prstGeom>
          <a:solidFill>
            <a:srgbClr val="00D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 name="Rectangle 75"/>
          <p:cNvSpPr>
            <a:spLocks noChangeArrowheads="1"/>
          </p:cNvSpPr>
          <p:nvPr/>
        </p:nvSpPr>
        <p:spPr bwMode="auto">
          <a:xfrm>
            <a:off x="3878286" y="4924384"/>
            <a:ext cx="192070" cy="420154"/>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4" name="Rectangle 76"/>
          <p:cNvSpPr>
            <a:spLocks noChangeArrowheads="1"/>
          </p:cNvSpPr>
          <p:nvPr/>
        </p:nvSpPr>
        <p:spPr bwMode="auto">
          <a:xfrm>
            <a:off x="5186765" y="5176476"/>
            <a:ext cx="192070" cy="168062"/>
          </a:xfrm>
          <a:prstGeom prst="rect">
            <a:avLst/>
          </a:prstGeom>
          <a:solidFill>
            <a:srgbClr val="00D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 name="Rectangle 77"/>
          <p:cNvSpPr>
            <a:spLocks noChangeArrowheads="1"/>
          </p:cNvSpPr>
          <p:nvPr/>
        </p:nvSpPr>
        <p:spPr bwMode="auto">
          <a:xfrm>
            <a:off x="5186765" y="5176476"/>
            <a:ext cx="192070" cy="168062"/>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6" name="Rectangle 78"/>
          <p:cNvSpPr>
            <a:spLocks noChangeArrowheads="1"/>
          </p:cNvSpPr>
          <p:nvPr/>
        </p:nvSpPr>
        <p:spPr bwMode="auto">
          <a:xfrm>
            <a:off x="6483240" y="5260507"/>
            <a:ext cx="192070" cy="84031"/>
          </a:xfrm>
          <a:prstGeom prst="rect">
            <a:avLst/>
          </a:prstGeom>
          <a:solidFill>
            <a:srgbClr val="00D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Rectangle 79"/>
          <p:cNvSpPr>
            <a:spLocks noChangeArrowheads="1"/>
          </p:cNvSpPr>
          <p:nvPr/>
        </p:nvSpPr>
        <p:spPr bwMode="auto">
          <a:xfrm>
            <a:off x="6483240" y="5260507"/>
            <a:ext cx="192070" cy="84031"/>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8" name="Rectangle 80"/>
          <p:cNvSpPr>
            <a:spLocks noChangeArrowheads="1"/>
          </p:cNvSpPr>
          <p:nvPr/>
        </p:nvSpPr>
        <p:spPr bwMode="auto">
          <a:xfrm>
            <a:off x="2821899" y="2631545"/>
            <a:ext cx="192070" cy="2712993"/>
          </a:xfrm>
          <a:prstGeom prst="rect">
            <a:avLst/>
          </a:prstGeom>
          <a:solidFill>
            <a:srgbClr val="FFC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Rectangle 81"/>
          <p:cNvSpPr>
            <a:spLocks noChangeArrowheads="1"/>
          </p:cNvSpPr>
          <p:nvPr/>
        </p:nvSpPr>
        <p:spPr bwMode="auto">
          <a:xfrm>
            <a:off x="2821899" y="2631545"/>
            <a:ext cx="192070" cy="2712993"/>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0" name="Rectangle 82"/>
          <p:cNvSpPr>
            <a:spLocks noChangeArrowheads="1"/>
          </p:cNvSpPr>
          <p:nvPr/>
        </p:nvSpPr>
        <p:spPr bwMode="auto">
          <a:xfrm>
            <a:off x="4118374" y="4432204"/>
            <a:ext cx="192070" cy="912334"/>
          </a:xfrm>
          <a:prstGeom prst="rect">
            <a:avLst/>
          </a:prstGeom>
          <a:solidFill>
            <a:srgbClr val="FFC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Rectangle 83"/>
          <p:cNvSpPr>
            <a:spLocks noChangeArrowheads="1"/>
          </p:cNvSpPr>
          <p:nvPr/>
        </p:nvSpPr>
        <p:spPr bwMode="auto">
          <a:xfrm>
            <a:off x="4118374" y="4432204"/>
            <a:ext cx="192070" cy="912334"/>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2" name="Rectangle 84"/>
          <p:cNvSpPr>
            <a:spLocks noChangeArrowheads="1"/>
          </p:cNvSpPr>
          <p:nvPr/>
        </p:nvSpPr>
        <p:spPr bwMode="auto">
          <a:xfrm>
            <a:off x="5426853" y="4768327"/>
            <a:ext cx="192070" cy="576211"/>
          </a:xfrm>
          <a:prstGeom prst="rect">
            <a:avLst/>
          </a:prstGeom>
          <a:solidFill>
            <a:srgbClr val="FFC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Rectangle 85"/>
          <p:cNvSpPr>
            <a:spLocks noChangeArrowheads="1"/>
          </p:cNvSpPr>
          <p:nvPr/>
        </p:nvSpPr>
        <p:spPr bwMode="auto">
          <a:xfrm>
            <a:off x="5426853" y="4768327"/>
            <a:ext cx="192070" cy="576211"/>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4" name="Rectangle 86"/>
          <p:cNvSpPr>
            <a:spLocks noChangeArrowheads="1"/>
          </p:cNvSpPr>
          <p:nvPr/>
        </p:nvSpPr>
        <p:spPr bwMode="auto">
          <a:xfrm>
            <a:off x="6723328" y="4924384"/>
            <a:ext cx="192070" cy="420154"/>
          </a:xfrm>
          <a:prstGeom prst="rect">
            <a:avLst/>
          </a:prstGeom>
          <a:solidFill>
            <a:srgbClr val="FFC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Rectangle 87"/>
          <p:cNvSpPr>
            <a:spLocks noChangeArrowheads="1"/>
          </p:cNvSpPr>
          <p:nvPr/>
        </p:nvSpPr>
        <p:spPr bwMode="auto">
          <a:xfrm>
            <a:off x="6723328" y="4924384"/>
            <a:ext cx="192070" cy="420154"/>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6" name="Rectangle 88"/>
          <p:cNvSpPr>
            <a:spLocks noChangeArrowheads="1"/>
          </p:cNvSpPr>
          <p:nvPr/>
        </p:nvSpPr>
        <p:spPr bwMode="auto">
          <a:xfrm>
            <a:off x="3049983" y="2463483"/>
            <a:ext cx="192070" cy="2881054"/>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Rectangle 89"/>
          <p:cNvSpPr>
            <a:spLocks noChangeArrowheads="1"/>
          </p:cNvSpPr>
          <p:nvPr/>
        </p:nvSpPr>
        <p:spPr bwMode="auto">
          <a:xfrm>
            <a:off x="3049983" y="2463483"/>
            <a:ext cx="192070" cy="2881054"/>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8" name="Rectangle 90"/>
          <p:cNvSpPr>
            <a:spLocks noChangeArrowheads="1"/>
          </p:cNvSpPr>
          <p:nvPr/>
        </p:nvSpPr>
        <p:spPr bwMode="auto">
          <a:xfrm>
            <a:off x="4358462" y="4108085"/>
            <a:ext cx="192070" cy="1236453"/>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Rectangle 91"/>
          <p:cNvSpPr>
            <a:spLocks noChangeArrowheads="1"/>
          </p:cNvSpPr>
          <p:nvPr/>
        </p:nvSpPr>
        <p:spPr bwMode="auto">
          <a:xfrm>
            <a:off x="4358462" y="4108085"/>
            <a:ext cx="192070" cy="1236453"/>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0" name="Rectangle 92"/>
          <p:cNvSpPr>
            <a:spLocks noChangeArrowheads="1"/>
          </p:cNvSpPr>
          <p:nvPr/>
        </p:nvSpPr>
        <p:spPr bwMode="auto">
          <a:xfrm>
            <a:off x="5654936" y="5176476"/>
            <a:ext cx="192070" cy="168062"/>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Rectangle 93"/>
          <p:cNvSpPr>
            <a:spLocks noChangeArrowheads="1"/>
          </p:cNvSpPr>
          <p:nvPr/>
        </p:nvSpPr>
        <p:spPr bwMode="auto">
          <a:xfrm>
            <a:off x="5654936" y="5176476"/>
            <a:ext cx="192070" cy="168062"/>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2" name="Rectangle 94"/>
          <p:cNvSpPr>
            <a:spLocks noChangeArrowheads="1"/>
          </p:cNvSpPr>
          <p:nvPr/>
        </p:nvSpPr>
        <p:spPr bwMode="auto">
          <a:xfrm>
            <a:off x="6963415" y="5008415"/>
            <a:ext cx="192070" cy="336123"/>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Rectangle 95"/>
          <p:cNvSpPr>
            <a:spLocks noChangeArrowheads="1"/>
          </p:cNvSpPr>
          <p:nvPr/>
        </p:nvSpPr>
        <p:spPr bwMode="auto">
          <a:xfrm>
            <a:off x="6963415" y="5008415"/>
            <a:ext cx="192070" cy="336123"/>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4" name="Rectangle 99"/>
          <p:cNvSpPr>
            <a:spLocks noChangeArrowheads="1"/>
          </p:cNvSpPr>
          <p:nvPr/>
        </p:nvSpPr>
        <p:spPr bwMode="auto">
          <a:xfrm>
            <a:off x="2125644" y="5260507"/>
            <a:ext cx="120044" cy="216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Helvetica" charset="0"/>
                <a:cs typeface="Arial" pitchFamily="34" charset="0"/>
              </a:rPr>
              <a:t> </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205" name="Rectangle 100"/>
          <p:cNvSpPr>
            <a:spLocks noChangeArrowheads="1"/>
          </p:cNvSpPr>
          <p:nvPr/>
        </p:nvSpPr>
        <p:spPr bwMode="auto">
          <a:xfrm>
            <a:off x="7347556" y="1143000"/>
            <a:ext cx="120044" cy="216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Helvetica" charset="0"/>
                <a:cs typeface="Arial" pitchFamily="34" charset="0"/>
              </a:rPr>
              <a:t> </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206" name="TextBox 205"/>
          <p:cNvSpPr txBox="1"/>
          <p:nvPr/>
        </p:nvSpPr>
        <p:spPr>
          <a:xfrm>
            <a:off x="3429000" y="1905000"/>
            <a:ext cx="761747" cy="369332"/>
          </a:xfrm>
          <a:prstGeom prst="rect">
            <a:avLst/>
          </a:prstGeom>
          <a:noFill/>
        </p:spPr>
        <p:txBody>
          <a:bodyPr wrap="none" rtlCol="0">
            <a:spAutoFit/>
          </a:bodyPr>
          <a:lstStyle/>
          <a:p>
            <a:r>
              <a:rPr lang="en-US" dirty="0"/>
              <a:t>n = 56</a:t>
            </a:r>
          </a:p>
        </p:txBody>
      </p:sp>
      <p:grpSp>
        <p:nvGrpSpPr>
          <p:cNvPr id="207" name="Group 206"/>
          <p:cNvGrpSpPr/>
          <p:nvPr/>
        </p:nvGrpSpPr>
        <p:grpSpPr>
          <a:xfrm>
            <a:off x="4947920" y="1584960"/>
            <a:ext cx="1595120" cy="1087120"/>
            <a:chOff x="4947920" y="1584960"/>
            <a:chExt cx="1595120" cy="1087120"/>
          </a:xfrm>
        </p:grpSpPr>
        <p:sp>
          <p:nvSpPr>
            <p:cNvPr id="208" name="Rectangle 107"/>
            <p:cNvSpPr>
              <a:spLocks noChangeArrowheads="1"/>
            </p:cNvSpPr>
            <p:nvPr/>
          </p:nvSpPr>
          <p:spPr bwMode="auto">
            <a:xfrm>
              <a:off x="5583329" y="1678504"/>
              <a:ext cx="64601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Helvetica" charset="0"/>
                  <a:cs typeface="Arial" pitchFamily="34" charset="0"/>
                </a:rPr>
                <a:t>Fruit Fly</a:t>
              </a: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209" name="Rectangle 108"/>
            <p:cNvSpPr>
              <a:spLocks noChangeArrowheads="1"/>
            </p:cNvSpPr>
            <p:nvPr/>
          </p:nvSpPr>
          <p:spPr bwMode="auto">
            <a:xfrm>
              <a:off x="5022181" y="1678504"/>
              <a:ext cx="509861" cy="179508"/>
            </a:xfrm>
            <a:prstGeom prst="rect">
              <a:avLst/>
            </a:prstGeom>
            <a:solidFill>
              <a:srgbClr val="0000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 name="Rectangle 109"/>
            <p:cNvSpPr>
              <a:spLocks noChangeArrowheads="1"/>
            </p:cNvSpPr>
            <p:nvPr/>
          </p:nvSpPr>
          <p:spPr bwMode="auto">
            <a:xfrm>
              <a:off x="5022181" y="1678504"/>
              <a:ext cx="509861" cy="17950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1" name="Rectangle 110"/>
            <p:cNvSpPr>
              <a:spLocks noChangeArrowheads="1"/>
            </p:cNvSpPr>
            <p:nvPr/>
          </p:nvSpPr>
          <p:spPr bwMode="auto">
            <a:xfrm>
              <a:off x="5583329" y="1921367"/>
              <a:ext cx="574725" cy="229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Helvetica" charset="0"/>
                  <a:cs typeface="Arial" pitchFamily="34" charset="0"/>
                </a:rPr>
                <a:t>Mouse</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212" name="Rectangle 111"/>
            <p:cNvSpPr>
              <a:spLocks noChangeArrowheads="1"/>
            </p:cNvSpPr>
            <p:nvPr/>
          </p:nvSpPr>
          <p:spPr bwMode="auto">
            <a:xfrm>
              <a:off x="5022181" y="1921367"/>
              <a:ext cx="509861" cy="177999"/>
            </a:xfrm>
            <a:prstGeom prst="rect">
              <a:avLst/>
            </a:prstGeom>
            <a:solidFill>
              <a:srgbClr val="00D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3" name="Rectangle 112"/>
            <p:cNvSpPr>
              <a:spLocks noChangeArrowheads="1"/>
            </p:cNvSpPr>
            <p:nvPr/>
          </p:nvSpPr>
          <p:spPr bwMode="auto">
            <a:xfrm>
              <a:off x="5022181" y="1921367"/>
              <a:ext cx="509861" cy="17799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4" name="Rectangle 113"/>
            <p:cNvSpPr>
              <a:spLocks noChangeArrowheads="1"/>
            </p:cNvSpPr>
            <p:nvPr/>
          </p:nvSpPr>
          <p:spPr bwMode="auto">
            <a:xfrm>
              <a:off x="5583329" y="2164229"/>
              <a:ext cx="383150" cy="229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Helvetica" charset="0"/>
                  <a:cs typeface="Arial" pitchFamily="34" charset="0"/>
                </a:rPr>
                <a:t>Dog</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215" name="Rectangle 114"/>
            <p:cNvSpPr>
              <a:spLocks noChangeArrowheads="1"/>
            </p:cNvSpPr>
            <p:nvPr/>
          </p:nvSpPr>
          <p:spPr bwMode="auto">
            <a:xfrm>
              <a:off x="5022181" y="2164229"/>
              <a:ext cx="509861" cy="177999"/>
            </a:xfrm>
            <a:prstGeom prst="rect">
              <a:avLst/>
            </a:prstGeom>
            <a:solidFill>
              <a:srgbClr val="FFC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6" name="Rectangle 115"/>
            <p:cNvSpPr>
              <a:spLocks noChangeArrowheads="1"/>
            </p:cNvSpPr>
            <p:nvPr/>
          </p:nvSpPr>
          <p:spPr bwMode="auto">
            <a:xfrm>
              <a:off x="5022181" y="2164229"/>
              <a:ext cx="509861" cy="17799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7" name="Rectangle 116"/>
            <p:cNvSpPr>
              <a:spLocks noChangeArrowheads="1"/>
            </p:cNvSpPr>
            <p:nvPr/>
          </p:nvSpPr>
          <p:spPr bwMode="auto">
            <a:xfrm>
              <a:off x="5583329" y="2405583"/>
              <a:ext cx="650148" cy="229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Helvetica" charset="0"/>
                  <a:cs typeface="Arial" pitchFamily="34" charset="0"/>
                </a:rPr>
                <a:t>Monkey</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218" name="Rectangle 117"/>
            <p:cNvSpPr>
              <a:spLocks noChangeArrowheads="1"/>
            </p:cNvSpPr>
            <p:nvPr/>
          </p:nvSpPr>
          <p:spPr bwMode="auto">
            <a:xfrm>
              <a:off x="5022181" y="2405583"/>
              <a:ext cx="509861" cy="179508"/>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9" name="Rectangle 118"/>
            <p:cNvSpPr>
              <a:spLocks noChangeArrowheads="1"/>
            </p:cNvSpPr>
            <p:nvPr/>
          </p:nvSpPr>
          <p:spPr bwMode="auto">
            <a:xfrm>
              <a:off x="5022181" y="2405583"/>
              <a:ext cx="509861" cy="17950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0" name="Rectangle 219"/>
            <p:cNvSpPr/>
            <p:nvPr/>
          </p:nvSpPr>
          <p:spPr>
            <a:xfrm>
              <a:off x="4947920" y="1584960"/>
              <a:ext cx="1595120" cy="108712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1" name="TextBox 220"/>
          <p:cNvSpPr txBox="1"/>
          <p:nvPr/>
        </p:nvSpPr>
        <p:spPr>
          <a:xfrm>
            <a:off x="5966478" y="6108531"/>
            <a:ext cx="3177521" cy="461665"/>
          </a:xfrm>
          <a:prstGeom prst="rect">
            <a:avLst/>
          </a:prstGeom>
          <a:noFill/>
        </p:spPr>
        <p:txBody>
          <a:bodyPr wrap="square" rtlCol="0">
            <a:spAutoFit/>
          </a:bodyPr>
          <a:lstStyle/>
          <a:p>
            <a:r>
              <a:rPr lang="en-US" sz="1200" dirty="0"/>
              <a:t>Sample Poll from Harvard Medical School Animal Research Symposium 2017 </a:t>
            </a:r>
          </a:p>
        </p:txBody>
      </p:sp>
    </p:spTree>
    <p:extLst>
      <p:ext uri="{BB962C8B-B14F-4D97-AF65-F5344CB8AC3E}">
        <p14:creationId xmlns:p14="http://schemas.microsoft.com/office/powerpoint/2010/main" val="27326931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1EB255E-F593-A24A-A465-7AD2021FAFF5}"/>
              </a:ext>
            </a:extLst>
          </p:cNvPr>
          <p:cNvPicPr>
            <a:picLocks noChangeAspect="1"/>
          </p:cNvPicPr>
          <p:nvPr/>
        </p:nvPicPr>
        <p:blipFill>
          <a:blip r:embed="rId3"/>
          <a:stretch>
            <a:fillRect/>
          </a:stretch>
        </p:blipFill>
        <p:spPr>
          <a:xfrm>
            <a:off x="577008" y="1575769"/>
            <a:ext cx="3458839" cy="4467178"/>
          </a:xfrm>
          <a:prstGeom prst="rect">
            <a:avLst/>
          </a:prstGeom>
        </p:spPr>
      </p:pic>
      <p:sp>
        <p:nvSpPr>
          <p:cNvPr id="11" name="Rectangle 10">
            <a:extLst>
              <a:ext uri="{FF2B5EF4-FFF2-40B4-BE49-F238E27FC236}">
                <a16:creationId xmlns:a16="http://schemas.microsoft.com/office/drawing/2014/main" id="{3459D451-1877-D141-BCC2-F51FA92ACEEC}"/>
              </a:ext>
            </a:extLst>
          </p:cNvPr>
          <p:cNvSpPr/>
          <p:nvPr/>
        </p:nvSpPr>
        <p:spPr>
          <a:xfrm>
            <a:off x="5181073" y="5519727"/>
            <a:ext cx="3670270" cy="523220"/>
          </a:xfrm>
          <a:prstGeom prst="rect">
            <a:avLst/>
          </a:prstGeom>
        </p:spPr>
        <p:txBody>
          <a:bodyPr wrap="square">
            <a:spAutoFit/>
          </a:bodyPr>
          <a:lstStyle/>
          <a:p>
            <a:pPr lvl="0"/>
            <a:r>
              <a:rPr lang="en-US" dirty="0">
                <a:solidFill>
                  <a:schemeClr val="bg2"/>
                </a:solidFill>
              </a:rPr>
              <a:t>Charles Darwin</a:t>
            </a:r>
          </a:p>
          <a:p>
            <a:pPr lvl="0"/>
            <a:r>
              <a:rPr lang="en-US" dirty="0">
                <a:solidFill>
                  <a:schemeClr val="bg2"/>
                </a:solidFill>
              </a:rPr>
              <a:t>The London Times, 1881</a:t>
            </a:r>
          </a:p>
        </p:txBody>
      </p:sp>
      <p:sp>
        <p:nvSpPr>
          <p:cNvPr id="12" name="Shape 93">
            <a:extLst>
              <a:ext uri="{FF2B5EF4-FFF2-40B4-BE49-F238E27FC236}">
                <a16:creationId xmlns:a16="http://schemas.microsoft.com/office/drawing/2014/main" id="{9ECD5054-A8A8-BD46-B850-736A112888D9}"/>
              </a:ext>
            </a:extLst>
          </p:cNvPr>
          <p:cNvSpPr/>
          <p:nvPr/>
        </p:nvSpPr>
        <p:spPr>
          <a:xfrm>
            <a:off x="5181073" y="2180110"/>
            <a:ext cx="3670270" cy="3057577"/>
          </a:xfrm>
          <a:prstGeom prst="rect">
            <a:avLst/>
          </a:prstGeom>
          <a:noFill/>
          <a:ln>
            <a:noFill/>
          </a:ln>
        </p:spPr>
        <p:txBody>
          <a:bodyPr wrap="square" lIns="91425" tIns="45700" rIns="91425" bIns="45700" anchor="t" anchorCtr="0">
            <a:noAutofit/>
          </a:bodyPr>
          <a:lstStyle/>
          <a:p>
            <a:pPr marL="0" marR="0" lvl="0" indent="0" rtl="0">
              <a:spcBef>
                <a:spcPts val="0"/>
              </a:spcBef>
              <a:spcAft>
                <a:spcPts val="600"/>
              </a:spcAft>
              <a:buNone/>
            </a:pPr>
            <a:r>
              <a:rPr lang="en-US" sz="2200" b="0" i="0" u="none" strike="noStrike" cap="none" dirty="0">
                <a:solidFill>
                  <a:schemeClr val="tx1">
                    <a:lumMod val="75000"/>
                    <a:lumOff val="25000"/>
                  </a:schemeClr>
                </a:solidFill>
                <a:latin typeface="Arial"/>
                <a:ea typeface="Arial"/>
                <a:cs typeface="Arial"/>
                <a:sym typeface="Arial"/>
              </a:rPr>
              <a:t>"I know that physiology cannot possibly progress except by means of experimenting on live animals, and I feel the deepest conviction that he who retards the progress of physiology commits a crime against mankind</a:t>
            </a:r>
            <a:r>
              <a:rPr lang="en-US" sz="2200" b="0" i="0" u="none" strike="noStrike" cap="none" dirty="0">
                <a:solidFill>
                  <a:schemeClr val="tx1">
                    <a:lumMod val="75000"/>
                    <a:lumOff val="25000"/>
                  </a:schemeClr>
                </a:solidFill>
                <a:sym typeface="Arial"/>
              </a:rPr>
              <a:t>.”</a:t>
            </a:r>
            <a:endParaRPr lang="en-US" sz="2200" dirty="0">
              <a:solidFill>
                <a:schemeClr val="tx1">
                  <a:lumMod val="75000"/>
                  <a:lumOff val="25000"/>
                </a:schemeClr>
              </a:solidFill>
            </a:endParaRPr>
          </a:p>
          <a:p>
            <a:pPr lvl="0">
              <a:spcAft>
                <a:spcPts val="600"/>
              </a:spcAft>
            </a:pPr>
            <a:endParaRPr lang="en-US" sz="2200" dirty="0">
              <a:solidFill>
                <a:schemeClr val="tx1">
                  <a:lumMod val="75000"/>
                  <a:lumOff val="25000"/>
                </a:schemeClr>
              </a:solidFill>
            </a:endParaRPr>
          </a:p>
          <a:p>
            <a:pPr marL="0" marR="0" lvl="0" indent="0" rtl="0">
              <a:spcBef>
                <a:spcPts val="0"/>
              </a:spcBef>
              <a:spcAft>
                <a:spcPts val="600"/>
              </a:spcAft>
              <a:buNone/>
            </a:pPr>
            <a:endParaRPr lang="en-US" sz="2200" b="0" i="0" u="none" strike="noStrike" cap="none" dirty="0">
              <a:solidFill>
                <a:schemeClr val="tx1">
                  <a:lumMod val="75000"/>
                  <a:lumOff val="25000"/>
                </a:schemeClr>
              </a:solidFill>
              <a:latin typeface="Arial"/>
              <a:ea typeface="Arial"/>
              <a:cs typeface="Arial"/>
              <a:sym typeface="Arial"/>
            </a:endParaRPr>
          </a:p>
        </p:txBody>
      </p:sp>
      <p:pic>
        <p:nvPicPr>
          <p:cNvPr id="2" name="Shape 19">
            <a:extLst>
              <a:ext uri="{FF2B5EF4-FFF2-40B4-BE49-F238E27FC236}">
                <a16:creationId xmlns:a16="http://schemas.microsoft.com/office/drawing/2014/main" id="{CFB00CCF-2069-BA47-94FF-408B2DCDD49B}"/>
              </a:ext>
            </a:extLst>
          </p:cNvPr>
          <p:cNvPicPr preferRelativeResize="0"/>
          <p:nvPr/>
        </p:nvPicPr>
        <p:blipFill rotWithShape="1">
          <a:blip r:embed="rId4">
            <a:alphaModFix/>
          </a:blip>
          <a:srcRect/>
          <a:stretch/>
        </p:blipFill>
        <p:spPr>
          <a:xfrm>
            <a:off x="1445740" y="5689470"/>
            <a:ext cx="1894536" cy="627742"/>
          </a:xfrm>
          <a:prstGeom prst="rect">
            <a:avLst/>
          </a:prstGeom>
          <a:noFill/>
          <a:ln>
            <a:noFill/>
          </a:ln>
        </p:spPr>
      </p:pic>
      <p:cxnSp>
        <p:nvCxnSpPr>
          <p:cNvPr id="19" name="Straight Connector 18">
            <a:extLst>
              <a:ext uri="{FF2B5EF4-FFF2-40B4-BE49-F238E27FC236}">
                <a16:creationId xmlns:a16="http://schemas.microsoft.com/office/drawing/2014/main" id="{93F8E511-6C59-434A-8E3F-34C70755BE8B}"/>
              </a:ext>
            </a:extLst>
          </p:cNvPr>
          <p:cNvCxnSpPr>
            <a:cxnSpLocks/>
          </p:cNvCxnSpPr>
          <p:nvPr/>
        </p:nvCxnSpPr>
        <p:spPr>
          <a:xfrm>
            <a:off x="4569882" y="2001745"/>
            <a:ext cx="0" cy="4315467"/>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7" name="Shape 20">
            <a:extLst>
              <a:ext uri="{FF2B5EF4-FFF2-40B4-BE49-F238E27FC236}">
                <a16:creationId xmlns:a16="http://schemas.microsoft.com/office/drawing/2014/main" id="{40648764-1FBA-EF4B-BBB0-7C6871B6DCC2}"/>
              </a:ext>
            </a:extLst>
          </p:cNvPr>
          <p:cNvSpPr/>
          <p:nvPr/>
        </p:nvSpPr>
        <p:spPr>
          <a:xfrm>
            <a:off x="0" y="-17380"/>
            <a:ext cx="9144000" cy="1650036"/>
          </a:xfrm>
          <a:prstGeom prst="rect">
            <a:avLst/>
          </a:prstGeom>
          <a:solidFill>
            <a:srgbClr val="104B7D"/>
          </a:solidFill>
          <a:ln>
            <a:noFill/>
          </a:ln>
        </p:spPr>
        <p:txBody>
          <a:bodyPr wrap="square"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Arial"/>
              <a:ea typeface="Arial"/>
              <a:cs typeface="Arial"/>
              <a:sym typeface="Arial"/>
            </a:endParaRPr>
          </a:p>
        </p:txBody>
      </p:sp>
      <p:sp>
        <p:nvSpPr>
          <p:cNvPr id="10" name="Shape 99">
            <a:extLst>
              <a:ext uri="{FF2B5EF4-FFF2-40B4-BE49-F238E27FC236}">
                <a16:creationId xmlns:a16="http://schemas.microsoft.com/office/drawing/2014/main" id="{1EA47AD4-3B73-1244-8D7C-899CFDB6F01D}"/>
              </a:ext>
            </a:extLst>
          </p:cNvPr>
          <p:cNvSpPr txBox="1">
            <a:spLocks/>
          </p:cNvSpPr>
          <p:nvPr/>
        </p:nvSpPr>
        <p:spPr>
          <a:xfrm>
            <a:off x="742146" y="403612"/>
            <a:ext cx="7512167" cy="1548755"/>
          </a:xfrm>
          <a:prstGeom prst="rect">
            <a:avLst/>
          </a:prstGeom>
          <a:noFill/>
          <a:ln>
            <a:noFill/>
          </a:ln>
        </p:spPr>
        <p:txBody>
          <a:bodyPr wrap="square" lIns="0" tIns="0" rIns="0" bIns="0"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pPr indent="-171450">
              <a:buClr>
                <a:srgbClr val="782327"/>
              </a:buClr>
              <a:buSzPts val="2700"/>
            </a:pPr>
            <a:r>
              <a:rPr lang="en-US" sz="2700" dirty="0">
                <a:solidFill>
                  <a:schemeClr val="bg1"/>
                </a:solidFill>
              </a:rPr>
              <a:t>Animal research contributed to </a:t>
            </a:r>
            <a:br>
              <a:rPr lang="en-US" sz="2700" dirty="0">
                <a:solidFill>
                  <a:schemeClr val="bg1"/>
                </a:solidFill>
              </a:rPr>
            </a:br>
            <a:r>
              <a:rPr lang="en-US" sz="2700" b="1" dirty="0">
                <a:solidFill>
                  <a:schemeClr val="bg1"/>
                </a:solidFill>
              </a:rPr>
              <a:t>70% of Nobel prizes </a:t>
            </a:r>
            <a:r>
              <a:rPr lang="en-US" sz="2700" dirty="0">
                <a:solidFill>
                  <a:schemeClr val="bg1"/>
                </a:solidFill>
              </a:rPr>
              <a:t>in physiology or medicine</a:t>
            </a:r>
          </a:p>
        </p:txBody>
      </p:sp>
    </p:spTree>
    <p:extLst>
      <p:ext uri="{BB962C8B-B14F-4D97-AF65-F5344CB8AC3E}">
        <p14:creationId xmlns:p14="http://schemas.microsoft.com/office/powerpoint/2010/main" val="42579555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20">
            <a:extLst>
              <a:ext uri="{FF2B5EF4-FFF2-40B4-BE49-F238E27FC236}">
                <a16:creationId xmlns:a16="http://schemas.microsoft.com/office/drawing/2014/main" id="{DDD9B80A-5141-5948-930B-77674EA3E96F}"/>
              </a:ext>
            </a:extLst>
          </p:cNvPr>
          <p:cNvSpPr/>
          <p:nvPr/>
        </p:nvSpPr>
        <p:spPr>
          <a:xfrm>
            <a:off x="0" y="-24693"/>
            <a:ext cx="9144000" cy="3546395"/>
          </a:xfrm>
          <a:prstGeom prst="rect">
            <a:avLst/>
          </a:prstGeom>
          <a:solidFill>
            <a:srgbClr val="104B7D"/>
          </a:solidFill>
          <a:ln>
            <a:noFill/>
          </a:ln>
        </p:spPr>
        <p:txBody>
          <a:bodyPr wrap="square" lIns="91425" tIns="45700" rIns="91425" bIns="45700" anchor="ctr" anchorCtr="0">
            <a:noAutofit/>
          </a:bodyPr>
          <a:lstStyle/>
          <a:p>
            <a:pPr marL="0" marR="0" lvl="0" indent="0" algn="ctr" rtl="0">
              <a:spcBef>
                <a:spcPts val="0"/>
              </a:spcBef>
              <a:buNone/>
            </a:pPr>
            <a:endParaRPr sz="1800" b="0" i="0" u="none" strike="noStrike" cap="none" dirty="0">
              <a:solidFill>
                <a:schemeClr val="lt1"/>
              </a:solidFill>
              <a:latin typeface="Arial"/>
              <a:ea typeface="Arial"/>
              <a:cs typeface="Arial"/>
              <a:sym typeface="Arial"/>
            </a:endParaRPr>
          </a:p>
        </p:txBody>
      </p:sp>
      <p:sp>
        <p:nvSpPr>
          <p:cNvPr id="8" name="Rectangle 7">
            <a:extLst>
              <a:ext uri="{FF2B5EF4-FFF2-40B4-BE49-F238E27FC236}">
                <a16:creationId xmlns:a16="http://schemas.microsoft.com/office/drawing/2014/main" id="{E5C08716-E8DE-3245-8D01-5C8097E4978D}"/>
              </a:ext>
            </a:extLst>
          </p:cNvPr>
          <p:cNvSpPr/>
          <p:nvPr/>
        </p:nvSpPr>
        <p:spPr>
          <a:xfrm>
            <a:off x="6767617" y="4392477"/>
            <a:ext cx="934871" cy="215444"/>
          </a:xfrm>
          <a:prstGeom prst="rect">
            <a:avLst/>
          </a:prstGeom>
        </p:spPr>
        <p:txBody>
          <a:bodyPr wrap="none">
            <a:spAutoFit/>
          </a:bodyPr>
          <a:lstStyle/>
          <a:p>
            <a:pPr lvl="0" indent="-114300">
              <a:buClr>
                <a:schemeClr val="dk1"/>
              </a:buClr>
              <a:buSzPts val="1800"/>
            </a:pPr>
            <a:r>
              <a:rPr lang="en-US" sz="800" dirty="0">
                <a:solidFill>
                  <a:schemeClr val="bg2"/>
                </a:solidFill>
              </a:rPr>
              <a:t>(Image: SVPAZ)</a:t>
            </a:r>
          </a:p>
        </p:txBody>
      </p:sp>
      <p:sp>
        <p:nvSpPr>
          <p:cNvPr id="21" name="Rectangle 20">
            <a:extLst>
              <a:ext uri="{FF2B5EF4-FFF2-40B4-BE49-F238E27FC236}">
                <a16:creationId xmlns:a16="http://schemas.microsoft.com/office/drawing/2014/main" id="{79BC999A-3BEE-894A-8CCC-0C83BE4D0549}"/>
              </a:ext>
            </a:extLst>
          </p:cNvPr>
          <p:cNvSpPr/>
          <p:nvPr/>
        </p:nvSpPr>
        <p:spPr>
          <a:xfrm>
            <a:off x="1128465" y="4809002"/>
            <a:ext cx="1582484" cy="369332"/>
          </a:xfrm>
          <a:prstGeom prst="rect">
            <a:avLst/>
          </a:prstGeom>
        </p:spPr>
        <p:txBody>
          <a:bodyPr wrap="none">
            <a:spAutoFit/>
          </a:bodyPr>
          <a:lstStyle/>
          <a:p>
            <a:pPr lvl="0" indent="-114300">
              <a:buClr>
                <a:schemeClr val="dk1"/>
              </a:buClr>
              <a:buSzPts val="1800"/>
            </a:pPr>
            <a:r>
              <a:rPr lang="en-US" sz="1800" b="1" i="1" dirty="0">
                <a:solidFill>
                  <a:schemeClr val="bg2"/>
                </a:solidFill>
              </a:rPr>
              <a:t>Our Families</a:t>
            </a:r>
          </a:p>
        </p:txBody>
      </p:sp>
      <p:sp>
        <p:nvSpPr>
          <p:cNvPr id="22" name="Rectangle 21">
            <a:extLst>
              <a:ext uri="{FF2B5EF4-FFF2-40B4-BE49-F238E27FC236}">
                <a16:creationId xmlns:a16="http://schemas.microsoft.com/office/drawing/2014/main" id="{61474D31-ED6F-724F-B0FB-59F7A60FA292}"/>
              </a:ext>
            </a:extLst>
          </p:cNvPr>
          <p:cNvSpPr/>
          <p:nvPr/>
        </p:nvSpPr>
        <p:spPr>
          <a:xfrm>
            <a:off x="6669134" y="4809002"/>
            <a:ext cx="1146468" cy="369332"/>
          </a:xfrm>
          <a:prstGeom prst="rect">
            <a:avLst/>
          </a:prstGeom>
        </p:spPr>
        <p:txBody>
          <a:bodyPr wrap="none">
            <a:spAutoFit/>
          </a:bodyPr>
          <a:lstStyle/>
          <a:p>
            <a:pPr lvl="0" indent="-114300">
              <a:buClr>
                <a:schemeClr val="dk1"/>
              </a:buClr>
              <a:buSzPts val="1800"/>
            </a:pPr>
            <a:r>
              <a:rPr lang="en-US" sz="1800" b="1" i="1" dirty="0">
                <a:solidFill>
                  <a:schemeClr val="bg2"/>
                </a:solidFill>
              </a:rPr>
              <a:t>Our Pets</a:t>
            </a:r>
          </a:p>
        </p:txBody>
      </p:sp>
      <p:sp>
        <p:nvSpPr>
          <p:cNvPr id="23" name="Rectangle 22">
            <a:extLst>
              <a:ext uri="{FF2B5EF4-FFF2-40B4-BE49-F238E27FC236}">
                <a16:creationId xmlns:a16="http://schemas.microsoft.com/office/drawing/2014/main" id="{4596ECC2-2CFE-794B-B1A1-AD368746E262}"/>
              </a:ext>
            </a:extLst>
          </p:cNvPr>
          <p:cNvSpPr/>
          <p:nvPr/>
        </p:nvSpPr>
        <p:spPr>
          <a:xfrm>
            <a:off x="3530083" y="4809002"/>
            <a:ext cx="2133918" cy="369332"/>
          </a:xfrm>
          <a:prstGeom prst="rect">
            <a:avLst/>
          </a:prstGeom>
        </p:spPr>
        <p:txBody>
          <a:bodyPr wrap="none">
            <a:spAutoFit/>
          </a:bodyPr>
          <a:lstStyle/>
          <a:p>
            <a:pPr lvl="0" indent="-114300">
              <a:buClr>
                <a:schemeClr val="dk1"/>
              </a:buClr>
              <a:buSzPts val="1800"/>
            </a:pPr>
            <a:r>
              <a:rPr lang="en-US" sz="1800" b="1" i="1" dirty="0">
                <a:solidFill>
                  <a:schemeClr val="bg2"/>
                </a:solidFill>
              </a:rPr>
              <a:t>Our Environment</a:t>
            </a:r>
          </a:p>
        </p:txBody>
      </p:sp>
      <p:pic>
        <p:nvPicPr>
          <p:cNvPr id="27" name="Picture 26">
            <a:extLst>
              <a:ext uri="{FF2B5EF4-FFF2-40B4-BE49-F238E27FC236}">
                <a16:creationId xmlns:a16="http://schemas.microsoft.com/office/drawing/2014/main" id="{96786F3D-E292-A245-8562-1890E64094D1}"/>
              </a:ext>
            </a:extLst>
          </p:cNvPr>
          <p:cNvPicPr>
            <a:picLocks noChangeAspect="1"/>
          </p:cNvPicPr>
          <p:nvPr/>
        </p:nvPicPr>
        <p:blipFill>
          <a:blip r:embed="rId3"/>
          <a:stretch>
            <a:fillRect/>
          </a:stretch>
        </p:blipFill>
        <p:spPr>
          <a:xfrm>
            <a:off x="499214" y="1748505"/>
            <a:ext cx="9144000" cy="2740897"/>
          </a:xfrm>
          <a:prstGeom prst="rect">
            <a:avLst/>
          </a:prstGeom>
        </p:spPr>
      </p:pic>
      <p:sp>
        <p:nvSpPr>
          <p:cNvPr id="31" name="Shape 16">
            <a:extLst>
              <a:ext uri="{FF2B5EF4-FFF2-40B4-BE49-F238E27FC236}">
                <a16:creationId xmlns:a16="http://schemas.microsoft.com/office/drawing/2014/main" id="{47FD2705-2C42-5846-B37D-25323A60F775}"/>
              </a:ext>
            </a:extLst>
          </p:cNvPr>
          <p:cNvSpPr txBox="1">
            <a:spLocks/>
          </p:cNvSpPr>
          <p:nvPr/>
        </p:nvSpPr>
        <p:spPr>
          <a:xfrm>
            <a:off x="247135" y="846450"/>
            <a:ext cx="8489092" cy="688975"/>
          </a:xfrm>
          <a:prstGeom prst="rect">
            <a:avLst/>
          </a:prstGeom>
          <a:noFill/>
          <a:ln>
            <a:noFill/>
          </a:ln>
        </p:spPr>
        <p:txBody>
          <a:bodyPr wrap="square" lIns="91425" tIns="91425" rIns="91425" bIns="91425" anchor="t" anchorCtr="0"/>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782327"/>
              </a:buClr>
              <a:buSzPts val="3600"/>
              <a:buFont typeface="Arial"/>
              <a:buNone/>
              <a:defRPr sz="3600" b="1" i="0" u="none" strike="noStrike" cap="none">
                <a:solidFill>
                  <a:srgbClr val="782327"/>
                </a:solidFill>
                <a:latin typeface="Arial"/>
                <a:ea typeface="Arial"/>
                <a:cs typeface="Arial"/>
                <a:sym typeface="Arial"/>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pPr algn="ctr"/>
            <a:r>
              <a:rPr lang="en-US" sz="2700" b="0" dirty="0">
                <a:solidFill>
                  <a:schemeClr val="bg1"/>
                </a:solidFill>
              </a:rPr>
              <a:t>The </a:t>
            </a:r>
            <a:r>
              <a:rPr lang="en-US" sz="2700" dirty="0">
                <a:solidFill>
                  <a:schemeClr val="bg1"/>
                </a:solidFill>
              </a:rPr>
              <a:t>Beneficiaries</a:t>
            </a:r>
            <a:r>
              <a:rPr lang="en-US" sz="2700" b="0" dirty="0">
                <a:solidFill>
                  <a:schemeClr val="bg1"/>
                </a:solidFill>
              </a:rPr>
              <a:t> of Animal Research</a:t>
            </a:r>
          </a:p>
        </p:txBody>
      </p:sp>
      <p:pic>
        <p:nvPicPr>
          <p:cNvPr id="32" name="Shape 19">
            <a:extLst>
              <a:ext uri="{FF2B5EF4-FFF2-40B4-BE49-F238E27FC236}">
                <a16:creationId xmlns:a16="http://schemas.microsoft.com/office/drawing/2014/main" id="{EE5430E6-3854-464F-B83D-CACA1610F065}"/>
              </a:ext>
            </a:extLst>
          </p:cNvPr>
          <p:cNvPicPr preferRelativeResize="0"/>
          <p:nvPr/>
        </p:nvPicPr>
        <p:blipFill rotWithShape="1">
          <a:blip r:embed="rId4">
            <a:alphaModFix/>
          </a:blip>
          <a:srcRect/>
          <a:stretch/>
        </p:blipFill>
        <p:spPr>
          <a:xfrm>
            <a:off x="3569385" y="5689470"/>
            <a:ext cx="1894536" cy="627742"/>
          </a:xfrm>
          <a:prstGeom prst="rect">
            <a:avLst/>
          </a:prstGeom>
          <a:noFill/>
          <a:ln>
            <a:noFill/>
          </a:ln>
        </p:spPr>
      </p:pic>
    </p:spTree>
    <p:extLst>
      <p:ext uri="{BB962C8B-B14F-4D97-AF65-F5344CB8AC3E}">
        <p14:creationId xmlns:p14="http://schemas.microsoft.com/office/powerpoint/2010/main" val="40648931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6" name="Shape 20">
            <a:extLst>
              <a:ext uri="{FF2B5EF4-FFF2-40B4-BE49-F238E27FC236}">
                <a16:creationId xmlns:a16="http://schemas.microsoft.com/office/drawing/2014/main" id="{0A00EEB1-1A28-344E-9ECF-2C27B43F1016}"/>
              </a:ext>
            </a:extLst>
          </p:cNvPr>
          <p:cNvSpPr/>
          <p:nvPr/>
        </p:nvSpPr>
        <p:spPr>
          <a:xfrm>
            <a:off x="0" y="-15562"/>
            <a:ext cx="9144000" cy="1006150"/>
          </a:xfrm>
          <a:prstGeom prst="rect">
            <a:avLst/>
          </a:prstGeom>
          <a:solidFill>
            <a:srgbClr val="104B7D"/>
          </a:solidFill>
          <a:ln>
            <a:noFill/>
          </a:ln>
        </p:spPr>
        <p:txBody>
          <a:bodyPr wrap="square" lIns="91425" tIns="45700" rIns="91425" bIns="45700" anchor="ctr" anchorCtr="0">
            <a:noAutofit/>
          </a:bodyPr>
          <a:lstStyle/>
          <a:p>
            <a:pPr marL="0" marR="0" lvl="0" indent="0" algn="ctr" rtl="0">
              <a:spcBef>
                <a:spcPts val="0"/>
              </a:spcBef>
              <a:buNone/>
            </a:pPr>
            <a:endParaRPr sz="1800" b="0" i="0" u="none" strike="noStrike" cap="none" dirty="0">
              <a:solidFill>
                <a:schemeClr val="lt1"/>
              </a:solidFill>
              <a:latin typeface="Arial"/>
              <a:ea typeface="Arial"/>
              <a:cs typeface="Arial"/>
              <a:sym typeface="Aria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0942" y="1936849"/>
            <a:ext cx="546044" cy="831067"/>
          </a:xfrm>
          <a:prstGeom prst="rect">
            <a:avLst/>
          </a:prstGeom>
        </p:spPr>
      </p:pic>
      <p:sp>
        <p:nvSpPr>
          <p:cNvPr id="127" name="Shape 127"/>
          <p:cNvSpPr txBox="1">
            <a:spLocks noGrp="1"/>
          </p:cNvSpPr>
          <p:nvPr>
            <p:ph type="title" idx="4294967295"/>
          </p:nvPr>
        </p:nvSpPr>
        <p:spPr>
          <a:xfrm>
            <a:off x="2293120" y="304727"/>
            <a:ext cx="4556123" cy="457200"/>
          </a:xfrm>
          <a:prstGeom prst="rect">
            <a:avLst/>
          </a:prstGeom>
          <a:noFill/>
          <a:ln>
            <a:noFill/>
          </a:ln>
        </p:spPr>
        <p:txBody>
          <a:bodyPr wrap="square" lIns="0" tIns="0" rIns="0" bIns="0" anchor="t" anchorCtr="0">
            <a:noAutofit/>
          </a:bodyPr>
          <a:lstStyle/>
          <a:p>
            <a:pPr marL="0" marR="0" lvl="0" indent="-171450" rtl="0">
              <a:spcBef>
                <a:spcPts val="0"/>
              </a:spcBef>
              <a:buClr>
                <a:srgbClr val="782327"/>
              </a:buClr>
              <a:buSzPts val="2700"/>
              <a:buFont typeface="Arial"/>
              <a:buNone/>
            </a:pPr>
            <a:r>
              <a:rPr lang="en-US" sz="2700" i="0" strike="noStrike" cap="none" dirty="0">
                <a:solidFill>
                  <a:schemeClr val="bg1"/>
                </a:solidFill>
                <a:latin typeface="Arial"/>
                <a:ea typeface="Arial"/>
                <a:cs typeface="Arial"/>
                <a:sym typeface="Arial"/>
              </a:rPr>
              <a:t>Human </a:t>
            </a:r>
            <a:r>
              <a:rPr lang="en-US" sz="2700" dirty="0">
                <a:solidFill>
                  <a:schemeClr val="bg1"/>
                </a:solidFill>
              </a:rPr>
              <a:t>H</a:t>
            </a:r>
            <a:r>
              <a:rPr lang="en-US" sz="2700" i="0" strike="noStrike" cap="none" dirty="0">
                <a:solidFill>
                  <a:schemeClr val="bg1"/>
                </a:solidFill>
                <a:latin typeface="Arial"/>
                <a:ea typeface="Arial"/>
                <a:cs typeface="Arial"/>
                <a:sym typeface="Arial"/>
              </a:rPr>
              <a:t>ealth </a:t>
            </a:r>
            <a:r>
              <a:rPr lang="en-US" sz="2700" b="1" i="0" strike="noStrike" cap="none" dirty="0">
                <a:solidFill>
                  <a:schemeClr val="bg1"/>
                </a:solidFill>
                <a:latin typeface="Arial"/>
                <a:ea typeface="Arial"/>
                <a:cs typeface="Arial"/>
                <a:sym typeface="Arial"/>
              </a:rPr>
              <a:t>Advances</a:t>
            </a:r>
          </a:p>
        </p:txBody>
      </p:sp>
      <p:sp>
        <p:nvSpPr>
          <p:cNvPr id="14" name="Shape 20">
            <a:extLst>
              <a:ext uri="{FF2B5EF4-FFF2-40B4-BE49-F238E27FC236}">
                <a16:creationId xmlns:a16="http://schemas.microsoft.com/office/drawing/2014/main" id="{F8F9F703-FB10-CF4A-BCCA-C7A844F6E4F9}"/>
              </a:ext>
            </a:extLst>
          </p:cNvPr>
          <p:cNvSpPr/>
          <p:nvPr/>
        </p:nvSpPr>
        <p:spPr>
          <a:xfrm>
            <a:off x="0" y="5906514"/>
            <a:ext cx="9144000" cy="954755"/>
          </a:xfrm>
          <a:prstGeom prst="rect">
            <a:avLst/>
          </a:prstGeom>
          <a:solidFill>
            <a:srgbClr val="104B7D"/>
          </a:solidFill>
          <a:ln>
            <a:noFill/>
          </a:ln>
        </p:spPr>
        <p:txBody>
          <a:bodyPr wrap="square"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Arial"/>
              <a:ea typeface="Arial"/>
              <a:cs typeface="Arial"/>
              <a:sym typeface="Arial"/>
            </a:endParaRPr>
          </a:p>
        </p:txBody>
      </p:sp>
      <p:sp>
        <p:nvSpPr>
          <p:cNvPr id="7" name="Rectangle 6">
            <a:extLst>
              <a:ext uri="{FF2B5EF4-FFF2-40B4-BE49-F238E27FC236}">
                <a16:creationId xmlns:a16="http://schemas.microsoft.com/office/drawing/2014/main" id="{81BEC105-2750-BA47-8FF1-DE1094DAA45A}"/>
              </a:ext>
            </a:extLst>
          </p:cNvPr>
          <p:cNvSpPr/>
          <p:nvPr/>
        </p:nvSpPr>
        <p:spPr>
          <a:xfrm>
            <a:off x="0" y="6138540"/>
            <a:ext cx="9144000" cy="523220"/>
          </a:xfrm>
          <a:prstGeom prst="rect">
            <a:avLst/>
          </a:prstGeom>
        </p:spPr>
        <p:txBody>
          <a:bodyPr wrap="square">
            <a:spAutoFit/>
          </a:bodyPr>
          <a:lstStyle/>
          <a:p>
            <a:pPr marL="400050" algn="ctr"/>
            <a:r>
              <a:rPr lang="en-US" sz="1600" dirty="0">
                <a:solidFill>
                  <a:schemeClr val="bg1"/>
                </a:solidFill>
              </a:rPr>
              <a:t>“There could have been no oral polio vaccine without the use of innumerable animals.”</a:t>
            </a:r>
          </a:p>
          <a:p>
            <a:pPr marL="400050" algn="ctr"/>
            <a:r>
              <a:rPr lang="en-US" sz="1100" dirty="0">
                <a:solidFill>
                  <a:schemeClr val="bg1"/>
                </a:solidFill>
              </a:rPr>
              <a:t>Albert Sabin, Polio researcher</a:t>
            </a:r>
          </a:p>
        </p:txBody>
      </p:sp>
      <p:sp>
        <p:nvSpPr>
          <p:cNvPr id="10" name="Rectangle 9">
            <a:extLst>
              <a:ext uri="{FF2B5EF4-FFF2-40B4-BE49-F238E27FC236}">
                <a16:creationId xmlns:a16="http://schemas.microsoft.com/office/drawing/2014/main" id="{C1A65AA4-1F22-104E-9D96-0685CAC2496A}"/>
              </a:ext>
            </a:extLst>
          </p:cNvPr>
          <p:cNvSpPr/>
          <p:nvPr/>
        </p:nvSpPr>
        <p:spPr>
          <a:xfrm>
            <a:off x="3917522" y="3232105"/>
            <a:ext cx="3058398" cy="461665"/>
          </a:xfrm>
          <a:prstGeom prst="rect">
            <a:avLst/>
          </a:prstGeom>
        </p:spPr>
        <p:txBody>
          <a:bodyPr wrap="square">
            <a:spAutoFit/>
          </a:bodyPr>
          <a:lstStyle/>
          <a:p>
            <a:pPr lvl="0" algn="ctr">
              <a:spcBef>
                <a:spcPts val="360"/>
              </a:spcBef>
              <a:buClr>
                <a:schemeClr val="dk1"/>
              </a:buClr>
              <a:buSzPts val="1800"/>
            </a:pPr>
            <a:r>
              <a:rPr lang="en-US" sz="1200" b="1" cap="all" dirty="0">
                <a:solidFill>
                  <a:schemeClr val="tx1">
                    <a:lumMod val="75000"/>
                    <a:lumOff val="25000"/>
                  </a:schemeClr>
                </a:solidFill>
              </a:rPr>
              <a:t>MMR vaccine</a:t>
            </a:r>
            <a:br>
              <a:rPr lang="en-US" sz="1200" dirty="0">
                <a:solidFill>
                  <a:schemeClr val="tx1">
                    <a:lumMod val="75000"/>
                    <a:lumOff val="25000"/>
                  </a:schemeClr>
                </a:solidFill>
              </a:rPr>
            </a:br>
            <a:r>
              <a:rPr lang="en-US" sz="1200" dirty="0">
                <a:solidFill>
                  <a:schemeClr val="tx1">
                    <a:lumMod val="75000"/>
                    <a:lumOff val="25000"/>
                  </a:schemeClr>
                </a:solidFill>
              </a:rPr>
              <a:t>nonhuman primates</a:t>
            </a:r>
          </a:p>
        </p:txBody>
      </p:sp>
      <p:sp>
        <p:nvSpPr>
          <p:cNvPr id="11" name="Rectangle 10">
            <a:extLst>
              <a:ext uri="{FF2B5EF4-FFF2-40B4-BE49-F238E27FC236}">
                <a16:creationId xmlns:a16="http://schemas.microsoft.com/office/drawing/2014/main" id="{E0B6B9C0-DCE8-5141-8568-522FAD0CB4D9}"/>
              </a:ext>
            </a:extLst>
          </p:cNvPr>
          <p:cNvSpPr/>
          <p:nvPr/>
        </p:nvSpPr>
        <p:spPr>
          <a:xfrm>
            <a:off x="1671410" y="3234131"/>
            <a:ext cx="3496962" cy="461665"/>
          </a:xfrm>
          <a:prstGeom prst="rect">
            <a:avLst/>
          </a:prstGeom>
        </p:spPr>
        <p:txBody>
          <a:bodyPr wrap="square">
            <a:spAutoFit/>
          </a:bodyPr>
          <a:lstStyle/>
          <a:p>
            <a:pPr lvl="0" algn="ctr">
              <a:spcBef>
                <a:spcPts val="360"/>
              </a:spcBef>
              <a:buClr>
                <a:schemeClr val="dk1"/>
              </a:buClr>
              <a:buSzPts val="1800"/>
            </a:pPr>
            <a:r>
              <a:rPr lang="en-US" sz="1200" b="1" cap="all" dirty="0">
                <a:solidFill>
                  <a:schemeClr val="tx1">
                    <a:lumMod val="75000"/>
                    <a:lumOff val="25000"/>
                  </a:schemeClr>
                </a:solidFill>
              </a:rPr>
              <a:t>Insulin</a:t>
            </a:r>
            <a:r>
              <a:rPr lang="en-US" sz="1200" cap="all" dirty="0">
                <a:solidFill>
                  <a:schemeClr val="tx1">
                    <a:lumMod val="75000"/>
                    <a:lumOff val="25000"/>
                  </a:schemeClr>
                </a:solidFill>
              </a:rPr>
              <a:t> </a:t>
            </a:r>
            <a:br>
              <a:rPr lang="en-US" sz="1200" dirty="0">
                <a:solidFill>
                  <a:schemeClr val="tx1">
                    <a:lumMod val="75000"/>
                    <a:lumOff val="25000"/>
                  </a:schemeClr>
                </a:solidFill>
              </a:rPr>
            </a:br>
            <a:r>
              <a:rPr lang="en-US" sz="1200" dirty="0">
                <a:solidFill>
                  <a:schemeClr val="tx1">
                    <a:lumMod val="75000"/>
                    <a:lumOff val="25000"/>
                  </a:schemeClr>
                </a:solidFill>
              </a:rPr>
              <a:t>dogs, rabbits, and mice</a:t>
            </a:r>
          </a:p>
        </p:txBody>
      </p:sp>
      <p:pic>
        <p:nvPicPr>
          <p:cNvPr id="18" name="Picture 17">
            <a:extLst>
              <a:ext uri="{FF2B5EF4-FFF2-40B4-BE49-F238E27FC236}">
                <a16:creationId xmlns:a16="http://schemas.microsoft.com/office/drawing/2014/main" id="{AFFDC602-3F13-224B-9B15-B979C06F1C21}"/>
              </a:ext>
            </a:extLst>
          </p:cNvPr>
          <p:cNvPicPr>
            <a:picLocks noChangeAspect="1"/>
          </p:cNvPicPr>
          <p:nvPr/>
        </p:nvPicPr>
        <p:blipFill>
          <a:blip r:embed="rId4"/>
          <a:stretch>
            <a:fillRect/>
          </a:stretch>
        </p:blipFill>
        <p:spPr>
          <a:xfrm>
            <a:off x="3923034" y="1778972"/>
            <a:ext cx="1245338" cy="1194032"/>
          </a:xfrm>
          <a:prstGeom prst="rect">
            <a:avLst/>
          </a:prstGeom>
        </p:spPr>
      </p:pic>
      <p:sp>
        <p:nvSpPr>
          <p:cNvPr id="19" name="Oval 18">
            <a:extLst>
              <a:ext uri="{FF2B5EF4-FFF2-40B4-BE49-F238E27FC236}">
                <a16:creationId xmlns:a16="http://schemas.microsoft.com/office/drawing/2014/main" id="{71BBCA50-2FE1-614A-BBAD-0EEB452CCEB4}"/>
              </a:ext>
            </a:extLst>
          </p:cNvPr>
          <p:cNvSpPr/>
          <p:nvPr/>
        </p:nvSpPr>
        <p:spPr>
          <a:xfrm>
            <a:off x="1646948" y="1778971"/>
            <a:ext cx="1194032" cy="1194032"/>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4" name="Oval 23">
            <a:extLst>
              <a:ext uri="{FF2B5EF4-FFF2-40B4-BE49-F238E27FC236}">
                <a16:creationId xmlns:a16="http://schemas.microsoft.com/office/drawing/2014/main" id="{94A044CA-0825-CF41-B4DD-8356EBA3B36A}"/>
              </a:ext>
            </a:extLst>
          </p:cNvPr>
          <p:cNvSpPr/>
          <p:nvPr/>
        </p:nvSpPr>
        <p:spPr>
          <a:xfrm>
            <a:off x="3953956" y="1778971"/>
            <a:ext cx="1194032" cy="1194032"/>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20" name="Picture 19">
            <a:extLst>
              <a:ext uri="{FF2B5EF4-FFF2-40B4-BE49-F238E27FC236}">
                <a16:creationId xmlns:a16="http://schemas.microsoft.com/office/drawing/2014/main" id="{EAEF8D1F-0608-BB43-9E6D-533DAC3F882E}"/>
              </a:ext>
            </a:extLst>
          </p:cNvPr>
          <p:cNvPicPr>
            <a:picLocks noChangeAspect="1"/>
          </p:cNvPicPr>
          <p:nvPr/>
        </p:nvPicPr>
        <p:blipFill>
          <a:blip r:embed="rId5"/>
          <a:stretch>
            <a:fillRect/>
          </a:stretch>
        </p:blipFill>
        <p:spPr>
          <a:xfrm>
            <a:off x="5570685" y="1299253"/>
            <a:ext cx="2832651" cy="2128183"/>
          </a:xfrm>
          <a:prstGeom prst="rect">
            <a:avLst/>
          </a:prstGeom>
        </p:spPr>
      </p:pic>
      <p:sp>
        <p:nvSpPr>
          <p:cNvPr id="27" name="Oval 26">
            <a:extLst>
              <a:ext uri="{FF2B5EF4-FFF2-40B4-BE49-F238E27FC236}">
                <a16:creationId xmlns:a16="http://schemas.microsoft.com/office/drawing/2014/main" id="{8CD9A3D3-77BC-DE4A-9C1D-61AB8B31BC54}"/>
              </a:ext>
            </a:extLst>
          </p:cNvPr>
          <p:cNvSpPr/>
          <p:nvPr/>
        </p:nvSpPr>
        <p:spPr>
          <a:xfrm>
            <a:off x="6365252" y="1724107"/>
            <a:ext cx="1194032" cy="1194032"/>
          </a:xfrm>
          <a:prstGeom prst="ellips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1" name="Rectangle 20">
            <a:extLst>
              <a:ext uri="{FF2B5EF4-FFF2-40B4-BE49-F238E27FC236}">
                <a16:creationId xmlns:a16="http://schemas.microsoft.com/office/drawing/2014/main" id="{2FD17D7B-B2EC-C84E-BD1C-56DC26373F1E}"/>
              </a:ext>
            </a:extLst>
          </p:cNvPr>
          <p:cNvSpPr/>
          <p:nvPr/>
        </p:nvSpPr>
        <p:spPr>
          <a:xfrm>
            <a:off x="608006" y="1007204"/>
            <a:ext cx="7732804" cy="338554"/>
          </a:xfrm>
          <a:prstGeom prst="rect">
            <a:avLst/>
          </a:prstGeom>
        </p:spPr>
        <p:txBody>
          <a:bodyPr wrap="square">
            <a:spAutoFit/>
          </a:bodyPr>
          <a:lstStyle/>
          <a:p>
            <a:pPr algn="ctr"/>
            <a:r>
              <a:rPr lang="en-US" sz="1600" dirty="0">
                <a:solidFill>
                  <a:srgbClr val="782327"/>
                </a:solidFill>
              </a:rPr>
              <a:t>Examples of medical advances based on animal research:</a:t>
            </a:r>
            <a:endParaRPr lang="en-US" sz="1600" dirty="0"/>
          </a:p>
        </p:txBody>
      </p:sp>
      <p:sp>
        <p:nvSpPr>
          <p:cNvPr id="22" name="Rectangle 21">
            <a:extLst>
              <a:ext uri="{FF2B5EF4-FFF2-40B4-BE49-F238E27FC236}">
                <a16:creationId xmlns:a16="http://schemas.microsoft.com/office/drawing/2014/main" id="{C1A65AA4-1F22-104E-9D96-0685CAC2496A}"/>
              </a:ext>
            </a:extLst>
          </p:cNvPr>
          <p:cNvSpPr/>
          <p:nvPr/>
        </p:nvSpPr>
        <p:spPr>
          <a:xfrm>
            <a:off x="1311805" y="1216446"/>
            <a:ext cx="1962630" cy="461665"/>
          </a:xfrm>
          <a:prstGeom prst="rect">
            <a:avLst/>
          </a:prstGeom>
        </p:spPr>
        <p:txBody>
          <a:bodyPr wrap="square">
            <a:spAutoFit/>
          </a:bodyPr>
          <a:lstStyle/>
          <a:p>
            <a:pPr lvl="0" algn="ctr">
              <a:spcBef>
                <a:spcPts val="360"/>
              </a:spcBef>
              <a:buClr>
                <a:schemeClr val="dk1"/>
              </a:buClr>
              <a:buSzPts val="1800"/>
            </a:pPr>
            <a:br>
              <a:rPr lang="en-US" sz="1200" dirty="0">
                <a:solidFill>
                  <a:schemeClr val="tx1">
                    <a:lumMod val="75000"/>
                    <a:lumOff val="25000"/>
                  </a:schemeClr>
                </a:solidFill>
              </a:rPr>
            </a:br>
            <a:r>
              <a:rPr lang="en-US" sz="1200" dirty="0">
                <a:solidFill>
                  <a:schemeClr val="tx1">
                    <a:lumMod val="75000"/>
                    <a:lumOff val="25000"/>
                  </a:schemeClr>
                </a:solidFill>
              </a:rPr>
              <a:t>kidney transplants</a:t>
            </a:r>
          </a:p>
        </p:txBody>
      </p:sp>
      <p:sp>
        <p:nvSpPr>
          <p:cNvPr id="23" name="Rectangle 22">
            <a:extLst>
              <a:ext uri="{FF2B5EF4-FFF2-40B4-BE49-F238E27FC236}">
                <a16:creationId xmlns:a16="http://schemas.microsoft.com/office/drawing/2014/main" id="{C1A65AA4-1F22-104E-9D96-0685CAC2496A}"/>
              </a:ext>
            </a:extLst>
          </p:cNvPr>
          <p:cNvSpPr/>
          <p:nvPr/>
        </p:nvSpPr>
        <p:spPr>
          <a:xfrm>
            <a:off x="3548756" y="1208824"/>
            <a:ext cx="1962630" cy="461665"/>
          </a:xfrm>
          <a:prstGeom prst="rect">
            <a:avLst/>
          </a:prstGeom>
        </p:spPr>
        <p:txBody>
          <a:bodyPr wrap="square">
            <a:spAutoFit/>
          </a:bodyPr>
          <a:lstStyle/>
          <a:p>
            <a:pPr lvl="0" algn="ctr">
              <a:spcBef>
                <a:spcPts val="360"/>
              </a:spcBef>
              <a:buClr>
                <a:schemeClr val="dk1"/>
              </a:buClr>
              <a:buSzPts val="1800"/>
            </a:pPr>
            <a:br>
              <a:rPr lang="en-US" sz="1200" dirty="0">
                <a:solidFill>
                  <a:schemeClr val="tx1">
                    <a:lumMod val="75000"/>
                    <a:lumOff val="25000"/>
                  </a:schemeClr>
                </a:solidFill>
              </a:rPr>
            </a:br>
            <a:r>
              <a:rPr lang="en-US" sz="1200" dirty="0">
                <a:solidFill>
                  <a:schemeClr val="tx1">
                    <a:lumMod val="75000"/>
                    <a:lumOff val="25000"/>
                  </a:schemeClr>
                </a:solidFill>
              </a:rPr>
              <a:t>insulin injections</a:t>
            </a:r>
          </a:p>
        </p:txBody>
      </p:sp>
      <p:sp>
        <p:nvSpPr>
          <p:cNvPr id="25" name="Rectangle 24">
            <a:extLst>
              <a:ext uri="{FF2B5EF4-FFF2-40B4-BE49-F238E27FC236}">
                <a16:creationId xmlns:a16="http://schemas.microsoft.com/office/drawing/2014/main" id="{C1A65AA4-1F22-104E-9D96-0685CAC2496A}"/>
              </a:ext>
            </a:extLst>
          </p:cNvPr>
          <p:cNvSpPr/>
          <p:nvPr/>
        </p:nvSpPr>
        <p:spPr>
          <a:xfrm>
            <a:off x="5842751" y="1207483"/>
            <a:ext cx="2251770" cy="461665"/>
          </a:xfrm>
          <a:prstGeom prst="rect">
            <a:avLst/>
          </a:prstGeom>
        </p:spPr>
        <p:txBody>
          <a:bodyPr wrap="square">
            <a:spAutoFit/>
          </a:bodyPr>
          <a:lstStyle/>
          <a:p>
            <a:pPr lvl="0" algn="ctr">
              <a:spcBef>
                <a:spcPts val="360"/>
              </a:spcBef>
              <a:buClr>
                <a:schemeClr val="dk1"/>
              </a:buClr>
              <a:buSzPts val="1800"/>
            </a:pPr>
            <a:br>
              <a:rPr lang="en-US" sz="1200" dirty="0">
                <a:solidFill>
                  <a:schemeClr val="tx1">
                    <a:lumMod val="75000"/>
                    <a:lumOff val="25000"/>
                  </a:schemeClr>
                </a:solidFill>
              </a:rPr>
            </a:br>
            <a:r>
              <a:rPr lang="en-US" sz="1200" dirty="0">
                <a:solidFill>
                  <a:schemeClr val="tx1">
                    <a:lumMod val="75000"/>
                    <a:lumOff val="25000"/>
                  </a:schemeClr>
                </a:solidFill>
              </a:rPr>
              <a:t>Parkinson’s disease implants</a:t>
            </a:r>
          </a:p>
        </p:txBody>
      </p:sp>
      <p:sp>
        <p:nvSpPr>
          <p:cNvPr id="26" name="Rectangle 25">
            <a:extLst>
              <a:ext uri="{FF2B5EF4-FFF2-40B4-BE49-F238E27FC236}">
                <a16:creationId xmlns:a16="http://schemas.microsoft.com/office/drawing/2014/main" id="{75DBBD81-4D74-4796-BABF-202B194503D8}"/>
              </a:ext>
            </a:extLst>
          </p:cNvPr>
          <p:cNvSpPr/>
          <p:nvPr/>
        </p:nvSpPr>
        <p:spPr>
          <a:xfrm>
            <a:off x="987787" y="3799563"/>
            <a:ext cx="3058398" cy="461665"/>
          </a:xfrm>
          <a:prstGeom prst="rect">
            <a:avLst/>
          </a:prstGeom>
        </p:spPr>
        <p:txBody>
          <a:bodyPr wrap="square">
            <a:spAutoFit/>
          </a:bodyPr>
          <a:lstStyle/>
          <a:p>
            <a:pPr lvl="0" algn="ctr">
              <a:spcBef>
                <a:spcPts val="360"/>
              </a:spcBef>
              <a:buClr>
                <a:schemeClr val="dk1"/>
              </a:buClr>
              <a:buSzPts val="1800"/>
            </a:pPr>
            <a:r>
              <a:rPr lang="en-US" sz="1200" b="1" cap="all" dirty="0">
                <a:solidFill>
                  <a:schemeClr val="tx1">
                    <a:lumMod val="75000"/>
                    <a:lumOff val="25000"/>
                  </a:schemeClr>
                </a:solidFill>
              </a:rPr>
              <a:t>Blood transfusions </a:t>
            </a:r>
            <a:br>
              <a:rPr lang="en-US" sz="1200" dirty="0">
                <a:solidFill>
                  <a:schemeClr val="tx1">
                    <a:lumMod val="75000"/>
                    <a:lumOff val="25000"/>
                  </a:schemeClr>
                </a:solidFill>
              </a:rPr>
            </a:br>
            <a:r>
              <a:rPr lang="en-US" sz="1200" dirty="0">
                <a:solidFill>
                  <a:schemeClr val="tx1">
                    <a:lumMod val="75000"/>
                    <a:lumOff val="25000"/>
                  </a:schemeClr>
                </a:solidFill>
              </a:rPr>
              <a:t>dogs, guinea pigs, and rabbits</a:t>
            </a:r>
          </a:p>
        </p:txBody>
      </p:sp>
      <p:sp>
        <p:nvSpPr>
          <p:cNvPr id="28" name="Rectangle 27">
            <a:extLst>
              <a:ext uri="{FF2B5EF4-FFF2-40B4-BE49-F238E27FC236}">
                <a16:creationId xmlns:a16="http://schemas.microsoft.com/office/drawing/2014/main" id="{9CDFC325-BA81-433D-A842-0E0B3036CEB8}"/>
              </a:ext>
            </a:extLst>
          </p:cNvPr>
          <p:cNvSpPr/>
          <p:nvPr/>
        </p:nvSpPr>
        <p:spPr>
          <a:xfrm>
            <a:off x="6085602" y="5130091"/>
            <a:ext cx="3058398" cy="461665"/>
          </a:xfrm>
          <a:prstGeom prst="rect">
            <a:avLst/>
          </a:prstGeom>
        </p:spPr>
        <p:txBody>
          <a:bodyPr wrap="square">
            <a:spAutoFit/>
          </a:bodyPr>
          <a:lstStyle/>
          <a:p>
            <a:pPr lvl="0" algn="ctr">
              <a:spcBef>
                <a:spcPts val="360"/>
              </a:spcBef>
              <a:buClr>
                <a:schemeClr val="dk1"/>
              </a:buClr>
              <a:buSzPts val="1800"/>
            </a:pPr>
            <a:r>
              <a:rPr lang="en-US" sz="1200" b="1" cap="all" dirty="0">
                <a:solidFill>
                  <a:schemeClr val="tx1">
                    <a:lumMod val="75000"/>
                    <a:lumOff val="25000"/>
                  </a:schemeClr>
                </a:solidFill>
              </a:rPr>
              <a:t>Penicillin and Streptomycin</a:t>
            </a:r>
            <a:r>
              <a:rPr lang="en-US" sz="1200" b="1" dirty="0">
                <a:solidFill>
                  <a:schemeClr val="tx1">
                    <a:lumMod val="75000"/>
                    <a:lumOff val="25000"/>
                  </a:schemeClr>
                </a:solidFill>
              </a:rPr>
              <a:t> </a:t>
            </a:r>
            <a:br>
              <a:rPr lang="en-US" sz="1200" dirty="0">
                <a:solidFill>
                  <a:schemeClr val="tx1">
                    <a:lumMod val="75000"/>
                    <a:lumOff val="25000"/>
                  </a:schemeClr>
                </a:solidFill>
              </a:rPr>
            </a:br>
            <a:r>
              <a:rPr lang="en-US" sz="1200" dirty="0">
                <a:solidFill>
                  <a:schemeClr val="tx1">
                    <a:lumMod val="75000"/>
                    <a:lumOff val="25000"/>
                  </a:schemeClr>
                </a:solidFill>
              </a:rPr>
              <a:t>mice and guinea pigs</a:t>
            </a:r>
          </a:p>
        </p:txBody>
      </p:sp>
      <p:sp>
        <p:nvSpPr>
          <p:cNvPr id="29" name="Rectangle 28">
            <a:extLst>
              <a:ext uri="{FF2B5EF4-FFF2-40B4-BE49-F238E27FC236}">
                <a16:creationId xmlns:a16="http://schemas.microsoft.com/office/drawing/2014/main" id="{33A84C0C-88EB-4940-8A14-E21CBFF154F1}"/>
              </a:ext>
            </a:extLst>
          </p:cNvPr>
          <p:cNvSpPr/>
          <p:nvPr/>
        </p:nvSpPr>
        <p:spPr>
          <a:xfrm>
            <a:off x="216037" y="4468762"/>
            <a:ext cx="3058398" cy="461665"/>
          </a:xfrm>
          <a:prstGeom prst="rect">
            <a:avLst/>
          </a:prstGeom>
        </p:spPr>
        <p:txBody>
          <a:bodyPr wrap="square">
            <a:spAutoFit/>
          </a:bodyPr>
          <a:lstStyle/>
          <a:p>
            <a:pPr lvl="0" algn="ctr">
              <a:spcBef>
                <a:spcPts val="360"/>
              </a:spcBef>
              <a:buClr>
                <a:schemeClr val="dk1"/>
              </a:buClr>
              <a:buSzPts val="1800"/>
            </a:pPr>
            <a:r>
              <a:rPr lang="en-US" sz="1200" b="1" cap="all" dirty="0">
                <a:solidFill>
                  <a:schemeClr val="tx1">
                    <a:lumMod val="75000"/>
                    <a:lumOff val="25000"/>
                  </a:schemeClr>
                </a:solidFill>
              </a:rPr>
              <a:t>Kidney transplants</a:t>
            </a:r>
            <a:r>
              <a:rPr lang="en-US" sz="1200" cap="all" dirty="0">
                <a:solidFill>
                  <a:schemeClr val="tx1">
                    <a:lumMod val="75000"/>
                    <a:lumOff val="25000"/>
                  </a:schemeClr>
                </a:solidFill>
              </a:rPr>
              <a:t> </a:t>
            </a:r>
            <a:br>
              <a:rPr lang="en-US" sz="1200" dirty="0">
                <a:solidFill>
                  <a:schemeClr val="tx1">
                    <a:lumMod val="75000"/>
                    <a:lumOff val="25000"/>
                  </a:schemeClr>
                </a:solidFill>
              </a:rPr>
            </a:br>
            <a:r>
              <a:rPr lang="en-US" sz="1200" dirty="0">
                <a:solidFill>
                  <a:schemeClr val="tx1">
                    <a:lumMod val="75000"/>
                    <a:lumOff val="25000"/>
                  </a:schemeClr>
                </a:solidFill>
              </a:rPr>
              <a:t>dogs and pigs</a:t>
            </a:r>
          </a:p>
        </p:txBody>
      </p:sp>
      <p:sp>
        <p:nvSpPr>
          <p:cNvPr id="30" name="Rectangle 29">
            <a:extLst>
              <a:ext uri="{FF2B5EF4-FFF2-40B4-BE49-F238E27FC236}">
                <a16:creationId xmlns:a16="http://schemas.microsoft.com/office/drawing/2014/main" id="{ACF67D2F-B7F0-42C9-987F-5655273CBC58}"/>
              </a:ext>
            </a:extLst>
          </p:cNvPr>
          <p:cNvSpPr/>
          <p:nvPr/>
        </p:nvSpPr>
        <p:spPr>
          <a:xfrm>
            <a:off x="4474408" y="3799562"/>
            <a:ext cx="3496962" cy="461665"/>
          </a:xfrm>
          <a:prstGeom prst="rect">
            <a:avLst/>
          </a:prstGeom>
        </p:spPr>
        <p:txBody>
          <a:bodyPr wrap="square">
            <a:spAutoFit/>
          </a:bodyPr>
          <a:lstStyle/>
          <a:p>
            <a:pPr lvl="0" algn="ctr">
              <a:spcBef>
                <a:spcPts val="360"/>
              </a:spcBef>
              <a:buClr>
                <a:schemeClr val="dk1"/>
              </a:buClr>
              <a:buSzPts val="1800"/>
            </a:pPr>
            <a:r>
              <a:rPr lang="en-US" sz="1200" b="1" cap="all" dirty="0">
                <a:solidFill>
                  <a:schemeClr val="tx1">
                    <a:lumMod val="75000"/>
                    <a:lumOff val="25000"/>
                  </a:schemeClr>
                </a:solidFill>
              </a:rPr>
              <a:t>Polio</a:t>
            </a:r>
            <a:br>
              <a:rPr lang="en-US" sz="1200" dirty="0">
                <a:solidFill>
                  <a:schemeClr val="tx1">
                    <a:lumMod val="75000"/>
                    <a:lumOff val="25000"/>
                  </a:schemeClr>
                </a:solidFill>
              </a:rPr>
            </a:br>
            <a:r>
              <a:rPr lang="en-US" sz="1200" dirty="0">
                <a:solidFill>
                  <a:schemeClr val="tx1">
                    <a:lumMod val="75000"/>
                    <a:lumOff val="25000"/>
                  </a:schemeClr>
                </a:solidFill>
              </a:rPr>
              <a:t>mice and nonhuman primates</a:t>
            </a:r>
          </a:p>
        </p:txBody>
      </p:sp>
      <p:sp>
        <p:nvSpPr>
          <p:cNvPr id="31" name="Rectangle 30">
            <a:extLst>
              <a:ext uri="{FF2B5EF4-FFF2-40B4-BE49-F238E27FC236}">
                <a16:creationId xmlns:a16="http://schemas.microsoft.com/office/drawing/2014/main" id="{49A09017-5408-4BA1-ABB4-FCA954EFD0B1}"/>
              </a:ext>
            </a:extLst>
          </p:cNvPr>
          <p:cNvSpPr/>
          <p:nvPr/>
        </p:nvSpPr>
        <p:spPr>
          <a:xfrm>
            <a:off x="5238529" y="4464980"/>
            <a:ext cx="3496962" cy="461665"/>
          </a:xfrm>
          <a:prstGeom prst="rect">
            <a:avLst/>
          </a:prstGeom>
        </p:spPr>
        <p:txBody>
          <a:bodyPr wrap="square">
            <a:spAutoFit/>
          </a:bodyPr>
          <a:lstStyle/>
          <a:p>
            <a:pPr lvl="0" algn="ctr">
              <a:spcBef>
                <a:spcPts val="360"/>
              </a:spcBef>
              <a:buClr>
                <a:schemeClr val="dk1"/>
              </a:buClr>
              <a:buSzPts val="1800"/>
            </a:pPr>
            <a:r>
              <a:rPr lang="en-US" sz="1200" b="1" cap="all" dirty="0">
                <a:solidFill>
                  <a:schemeClr val="tx1">
                    <a:lumMod val="75000"/>
                    <a:lumOff val="25000"/>
                  </a:schemeClr>
                </a:solidFill>
              </a:rPr>
              <a:t>Parkinson’s Disease implants</a:t>
            </a:r>
            <a:r>
              <a:rPr lang="en-US" sz="1200" dirty="0">
                <a:solidFill>
                  <a:schemeClr val="tx1">
                    <a:lumMod val="75000"/>
                    <a:lumOff val="25000"/>
                  </a:schemeClr>
                </a:solidFill>
              </a:rPr>
              <a:t> </a:t>
            </a:r>
            <a:br>
              <a:rPr lang="en-US" sz="1200" dirty="0">
                <a:solidFill>
                  <a:schemeClr val="tx1">
                    <a:lumMod val="75000"/>
                    <a:lumOff val="25000"/>
                  </a:schemeClr>
                </a:solidFill>
              </a:rPr>
            </a:br>
            <a:r>
              <a:rPr lang="en-US" sz="1200" dirty="0">
                <a:solidFill>
                  <a:schemeClr val="tx1">
                    <a:lumMod val="75000"/>
                    <a:lumOff val="25000"/>
                  </a:schemeClr>
                </a:solidFill>
              </a:rPr>
              <a:t>nonhuman primates</a:t>
            </a:r>
          </a:p>
        </p:txBody>
      </p:sp>
      <p:sp>
        <p:nvSpPr>
          <p:cNvPr id="32" name="Rectangle 31">
            <a:extLst>
              <a:ext uri="{FF2B5EF4-FFF2-40B4-BE49-F238E27FC236}">
                <a16:creationId xmlns:a16="http://schemas.microsoft.com/office/drawing/2014/main" id="{A7DC7F42-736A-4097-8FC9-BD683C238176}"/>
              </a:ext>
            </a:extLst>
          </p:cNvPr>
          <p:cNvSpPr/>
          <p:nvPr/>
        </p:nvSpPr>
        <p:spPr>
          <a:xfrm>
            <a:off x="-77071" y="5137961"/>
            <a:ext cx="3496962" cy="461665"/>
          </a:xfrm>
          <a:prstGeom prst="rect">
            <a:avLst/>
          </a:prstGeom>
        </p:spPr>
        <p:txBody>
          <a:bodyPr wrap="square">
            <a:spAutoFit/>
          </a:bodyPr>
          <a:lstStyle/>
          <a:p>
            <a:pPr lvl="0" algn="ctr">
              <a:spcBef>
                <a:spcPts val="360"/>
              </a:spcBef>
              <a:buClr>
                <a:schemeClr val="dk1"/>
              </a:buClr>
              <a:buSzPts val="1800"/>
            </a:pPr>
            <a:r>
              <a:rPr lang="en-US" sz="1200" b="1" cap="all" dirty="0">
                <a:solidFill>
                  <a:schemeClr val="tx1">
                    <a:lumMod val="75000"/>
                    <a:lumOff val="25000"/>
                  </a:schemeClr>
                </a:solidFill>
              </a:rPr>
              <a:t>Gene therapy retinitis pigmentosa</a:t>
            </a:r>
            <a:br>
              <a:rPr lang="en-US" sz="1200" dirty="0">
                <a:solidFill>
                  <a:schemeClr val="tx1">
                    <a:lumMod val="75000"/>
                    <a:lumOff val="25000"/>
                  </a:schemeClr>
                </a:solidFill>
              </a:rPr>
            </a:br>
            <a:r>
              <a:rPr lang="en-US" sz="1200" dirty="0">
                <a:solidFill>
                  <a:schemeClr val="tx1">
                    <a:lumMod val="75000"/>
                    <a:lumOff val="25000"/>
                  </a:schemeClr>
                </a:solidFill>
              </a:rPr>
              <a:t>dogs</a:t>
            </a:r>
          </a:p>
        </p:txBody>
      </p:sp>
    </p:spTree>
    <p:extLst>
      <p:ext uri="{BB962C8B-B14F-4D97-AF65-F5344CB8AC3E}">
        <p14:creationId xmlns:p14="http://schemas.microsoft.com/office/powerpoint/2010/main" val="23711071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6" name="Shape 20">
            <a:extLst>
              <a:ext uri="{FF2B5EF4-FFF2-40B4-BE49-F238E27FC236}">
                <a16:creationId xmlns:a16="http://schemas.microsoft.com/office/drawing/2014/main" id="{0A00EEB1-1A28-344E-9ECF-2C27B43F1016}"/>
              </a:ext>
            </a:extLst>
          </p:cNvPr>
          <p:cNvSpPr/>
          <p:nvPr/>
        </p:nvSpPr>
        <p:spPr>
          <a:xfrm>
            <a:off x="0" y="-15562"/>
            <a:ext cx="9144000" cy="1006150"/>
          </a:xfrm>
          <a:prstGeom prst="rect">
            <a:avLst/>
          </a:prstGeom>
          <a:solidFill>
            <a:srgbClr val="104B7D"/>
          </a:solidFill>
          <a:ln>
            <a:noFill/>
          </a:ln>
        </p:spPr>
        <p:txBody>
          <a:bodyPr wrap="square" lIns="91425" tIns="45700" rIns="91425" bIns="45700" anchor="ctr" anchorCtr="0">
            <a:noAutofit/>
          </a:bodyPr>
          <a:lstStyle/>
          <a:p>
            <a:pPr marL="0" marR="0" lvl="0" indent="0" algn="ctr" rtl="0">
              <a:spcBef>
                <a:spcPts val="0"/>
              </a:spcBef>
              <a:buNone/>
            </a:pPr>
            <a:endParaRPr sz="1800" b="0" i="0" u="none" strike="noStrike" cap="none" dirty="0">
              <a:solidFill>
                <a:schemeClr val="lt1"/>
              </a:solidFill>
              <a:latin typeface="Arial"/>
              <a:ea typeface="Arial"/>
              <a:cs typeface="Arial"/>
              <a:sym typeface="Arial"/>
            </a:endParaRPr>
          </a:p>
        </p:txBody>
      </p:sp>
      <p:sp>
        <p:nvSpPr>
          <p:cNvPr id="127" name="Shape 127"/>
          <p:cNvSpPr txBox="1">
            <a:spLocks noGrp="1"/>
          </p:cNvSpPr>
          <p:nvPr>
            <p:ph type="title" idx="4294967295"/>
          </p:nvPr>
        </p:nvSpPr>
        <p:spPr>
          <a:xfrm>
            <a:off x="0" y="99612"/>
            <a:ext cx="9143999" cy="457200"/>
          </a:xfrm>
          <a:prstGeom prst="rect">
            <a:avLst/>
          </a:prstGeom>
          <a:noFill/>
          <a:ln>
            <a:noFill/>
          </a:ln>
        </p:spPr>
        <p:txBody>
          <a:bodyPr wrap="square" lIns="0" tIns="0" rIns="0" bIns="0" anchor="t" anchorCtr="0">
            <a:noAutofit/>
          </a:bodyPr>
          <a:lstStyle/>
          <a:p>
            <a:pPr marL="0" marR="0" lvl="0" indent="-171450" rtl="0">
              <a:spcBef>
                <a:spcPts val="0"/>
              </a:spcBef>
              <a:buClr>
                <a:srgbClr val="782327"/>
              </a:buClr>
              <a:buSzPts val="2700"/>
              <a:buFont typeface="Arial"/>
              <a:buNone/>
            </a:pPr>
            <a:r>
              <a:rPr lang="en-US" sz="2400" b="1" dirty="0">
                <a:solidFill>
                  <a:schemeClr val="bg1"/>
                </a:solidFill>
              </a:rPr>
              <a:t>Limb Function Through Advances in </a:t>
            </a:r>
            <a:br>
              <a:rPr lang="en-US" sz="2400" b="1" dirty="0">
                <a:solidFill>
                  <a:schemeClr val="bg1"/>
                </a:solidFill>
              </a:rPr>
            </a:br>
            <a:r>
              <a:rPr lang="en-US" sz="2400" b="1" dirty="0">
                <a:solidFill>
                  <a:schemeClr val="bg1"/>
                </a:solidFill>
              </a:rPr>
              <a:t>Brain Machine Interfaces (BMI) </a:t>
            </a:r>
            <a:endParaRPr lang="en-US" sz="2400" b="1" i="0" strike="noStrike" cap="none" dirty="0">
              <a:solidFill>
                <a:schemeClr val="bg1"/>
              </a:solidFill>
              <a:sym typeface="Arial"/>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185" t="1544" r="920" b="-80"/>
          <a:stretch/>
        </p:blipFill>
        <p:spPr>
          <a:xfrm>
            <a:off x="5185065" y="2138527"/>
            <a:ext cx="3543300" cy="378229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344" y="2611745"/>
            <a:ext cx="4055417" cy="2835853"/>
          </a:xfrm>
          <a:prstGeom prst="rect">
            <a:avLst/>
          </a:prstGeom>
        </p:spPr>
      </p:pic>
      <p:sp>
        <p:nvSpPr>
          <p:cNvPr id="5" name="Rectangle 4"/>
          <p:cNvSpPr/>
          <p:nvPr/>
        </p:nvSpPr>
        <p:spPr>
          <a:xfrm>
            <a:off x="5448128" y="1359381"/>
            <a:ext cx="3017173" cy="707886"/>
          </a:xfrm>
          <a:prstGeom prst="rect">
            <a:avLst/>
          </a:prstGeom>
        </p:spPr>
        <p:txBody>
          <a:bodyPr wrap="none">
            <a:spAutoFit/>
          </a:bodyPr>
          <a:lstStyle/>
          <a:p>
            <a:pPr algn="ctr"/>
            <a:r>
              <a:rPr lang="en-US" sz="2000" dirty="0">
                <a:solidFill>
                  <a:srgbClr val="782327"/>
                </a:solidFill>
              </a:rPr>
              <a:t>BMI’s potential to restore</a:t>
            </a:r>
          </a:p>
          <a:p>
            <a:pPr algn="ctr"/>
            <a:r>
              <a:rPr lang="en-US" sz="2000" dirty="0">
                <a:solidFill>
                  <a:srgbClr val="782327"/>
                </a:solidFill>
              </a:rPr>
              <a:t> limb mobility</a:t>
            </a:r>
          </a:p>
        </p:txBody>
      </p:sp>
      <p:sp>
        <p:nvSpPr>
          <p:cNvPr id="8" name="Rectangle 7"/>
          <p:cNvSpPr/>
          <p:nvPr/>
        </p:nvSpPr>
        <p:spPr>
          <a:xfrm>
            <a:off x="321481" y="1359381"/>
            <a:ext cx="4713150" cy="707886"/>
          </a:xfrm>
          <a:prstGeom prst="rect">
            <a:avLst/>
          </a:prstGeom>
        </p:spPr>
        <p:txBody>
          <a:bodyPr wrap="none">
            <a:spAutoFit/>
          </a:bodyPr>
          <a:lstStyle/>
          <a:p>
            <a:pPr algn="ctr"/>
            <a:r>
              <a:rPr lang="en-US" sz="2000" dirty="0">
                <a:solidFill>
                  <a:srgbClr val="782327"/>
                </a:solidFill>
              </a:rPr>
              <a:t>BMI technology informed by nonhuman </a:t>
            </a:r>
          </a:p>
          <a:p>
            <a:pPr algn="ctr"/>
            <a:r>
              <a:rPr lang="en-US" sz="2000" dirty="0">
                <a:solidFill>
                  <a:srgbClr val="782327"/>
                </a:solidFill>
              </a:rPr>
              <a:t>primate neuronal recordings</a:t>
            </a:r>
          </a:p>
        </p:txBody>
      </p:sp>
      <p:sp>
        <p:nvSpPr>
          <p:cNvPr id="9" name="Rectangle 8"/>
          <p:cNvSpPr/>
          <p:nvPr/>
        </p:nvSpPr>
        <p:spPr>
          <a:xfrm>
            <a:off x="4594357" y="6326796"/>
            <a:ext cx="4549643" cy="276999"/>
          </a:xfrm>
          <a:prstGeom prst="rect">
            <a:avLst/>
          </a:prstGeom>
        </p:spPr>
        <p:txBody>
          <a:bodyPr wrap="none">
            <a:spAutoFit/>
          </a:bodyPr>
          <a:lstStyle/>
          <a:p>
            <a:pPr algn="ctr"/>
            <a:r>
              <a:rPr lang="en-US" sz="1200" dirty="0">
                <a:solidFill>
                  <a:schemeClr val="tx1"/>
                </a:solidFill>
              </a:rPr>
              <a:t>Source: </a:t>
            </a:r>
            <a:r>
              <a:rPr lang="en-US" sz="1200" dirty="0" err="1">
                <a:solidFill>
                  <a:schemeClr val="tx1"/>
                </a:solidFill>
              </a:rPr>
              <a:t>Lebedev</a:t>
            </a:r>
            <a:r>
              <a:rPr lang="en-US" sz="1200" dirty="0">
                <a:solidFill>
                  <a:schemeClr val="tx1"/>
                </a:solidFill>
              </a:rPr>
              <a:t> &amp; </a:t>
            </a:r>
            <a:r>
              <a:rPr lang="en-US" sz="1200" dirty="0" err="1">
                <a:solidFill>
                  <a:schemeClr val="tx1"/>
                </a:solidFill>
              </a:rPr>
              <a:t>Nicolelis</a:t>
            </a:r>
            <a:r>
              <a:rPr lang="en-US" sz="1200" dirty="0">
                <a:solidFill>
                  <a:schemeClr val="tx1"/>
                </a:solidFill>
              </a:rPr>
              <a:t>. Trends in Neuroscience. July 2006.</a:t>
            </a:r>
          </a:p>
        </p:txBody>
      </p:sp>
    </p:spTree>
    <p:extLst>
      <p:ext uri="{BB962C8B-B14F-4D97-AF65-F5344CB8AC3E}">
        <p14:creationId xmlns:p14="http://schemas.microsoft.com/office/powerpoint/2010/main" val="18051945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6" name="Shape 20">
            <a:extLst>
              <a:ext uri="{FF2B5EF4-FFF2-40B4-BE49-F238E27FC236}">
                <a16:creationId xmlns:a16="http://schemas.microsoft.com/office/drawing/2014/main" id="{0A00EEB1-1A28-344E-9ECF-2C27B43F1016}"/>
              </a:ext>
            </a:extLst>
          </p:cNvPr>
          <p:cNvSpPr/>
          <p:nvPr/>
        </p:nvSpPr>
        <p:spPr>
          <a:xfrm>
            <a:off x="0" y="-15562"/>
            <a:ext cx="9144000" cy="1006150"/>
          </a:xfrm>
          <a:prstGeom prst="rect">
            <a:avLst/>
          </a:prstGeom>
          <a:solidFill>
            <a:srgbClr val="104B7D"/>
          </a:solidFill>
          <a:ln>
            <a:noFill/>
          </a:ln>
        </p:spPr>
        <p:txBody>
          <a:bodyPr wrap="square" lIns="91425" tIns="45700" rIns="91425" bIns="45700" anchor="ctr" anchorCtr="0">
            <a:noAutofit/>
          </a:bodyPr>
          <a:lstStyle/>
          <a:p>
            <a:pPr marL="0" marR="0" lvl="0" indent="0" algn="ctr" rtl="0">
              <a:spcBef>
                <a:spcPts val="0"/>
              </a:spcBef>
              <a:buNone/>
            </a:pPr>
            <a:endParaRPr sz="1800" b="0" i="0" u="none" strike="noStrike" cap="none" dirty="0">
              <a:solidFill>
                <a:schemeClr val="lt1"/>
              </a:solidFill>
              <a:latin typeface="Arial"/>
              <a:ea typeface="Arial"/>
              <a:cs typeface="Arial"/>
              <a:sym typeface="Arial"/>
            </a:endParaRPr>
          </a:p>
        </p:txBody>
      </p:sp>
      <p:sp>
        <p:nvSpPr>
          <p:cNvPr id="127" name="Shape 127"/>
          <p:cNvSpPr txBox="1">
            <a:spLocks noGrp="1"/>
          </p:cNvSpPr>
          <p:nvPr>
            <p:ph type="title" idx="4294967295"/>
          </p:nvPr>
        </p:nvSpPr>
        <p:spPr>
          <a:xfrm>
            <a:off x="270164" y="304727"/>
            <a:ext cx="8873836" cy="457200"/>
          </a:xfrm>
          <a:prstGeom prst="rect">
            <a:avLst/>
          </a:prstGeom>
          <a:noFill/>
          <a:ln>
            <a:noFill/>
          </a:ln>
        </p:spPr>
        <p:txBody>
          <a:bodyPr wrap="square" lIns="0" tIns="0" rIns="0" bIns="0" anchor="t" anchorCtr="0">
            <a:noAutofit/>
          </a:bodyPr>
          <a:lstStyle/>
          <a:p>
            <a:pPr marL="0" marR="0" lvl="0" indent="-171450" rtl="0">
              <a:spcBef>
                <a:spcPts val="0"/>
              </a:spcBef>
              <a:buClr>
                <a:srgbClr val="782327"/>
              </a:buClr>
              <a:buSzPts val="2700"/>
              <a:buFont typeface="Arial"/>
              <a:buNone/>
            </a:pPr>
            <a:r>
              <a:rPr lang="en-US" sz="2700" i="0" strike="noStrike" cap="none" dirty="0">
                <a:solidFill>
                  <a:schemeClr val="bg1"/>
                </a:solidFill>
                <a:latin typeface="Arial"/>
                <a:ea typeface="Arial"/>
                <a:cs typeface="Arial"/>
                <a:sym typeface="Arial"/>
              </a:rPr>
              <a:t>Why Researchers Select A Specific Animal Model</a:t>
            </a:r>
            <a:endParaRPr lang="en-US" sz="2700" b="1" i="0" strike="noStrike" cap="none" dirty="0">
              <a:solidFill>
                <a:schemeClr val="bg1"/>
              </a:solidFill>
              <a:latin typeface="Arial"/>
              <a:ea typeface="Arial"/>
              <a:cs typeface="Arial"/>
              <a:sym typeface="Arial"/>
            </a:endParaRPr>
          </a:p>
        </p:txBody>
      </p:sp>
      <p:sp>
        <p:nvSpPr>
          <p:cNvPr id="6" name="Rectangle 5">
            <a:extLst>
              <a:ext uri="{FF2B5EF4-FFF2-40B4-BE49-F238E27FC236}">
                <a16:creationId xmlns:a16="http://schemas.microsoft.com/office/drawing/2014/main" id="{2FD17D7B-B2EC-C84E-BD1C-56DC26373F1E}"/>
              </a:ext>
            </a:extLst>
          </p:cNvPr>
          <p:cNvSpPr/>
          <p:nvPr/>
        </p:nvSpPr>
        <p:spPr>
          <a:xfrm>
            <a:off x="0" y="1191468"/>
            <a:ext cx="9144000" cy="769441"/>
          </a:xfrm>
          <a:prstGeom prst="rect">
            <a:avLst/>
          </a:prstGeom>
        </p:spPr>
        <p:txBody>
          <a:bodyPr wrap="square">
            <a:spAutoFit/>
          </a:bodyPr>
          <a:lstStyle/>
          <a:p>
            <a:pPr algn="ctr"/>
            <a:r>
              <a:rPr lang="en-US" sz="2800" dirty="0">
                <a:solidFill>
                  <a:srgbClr val="782327"/>
                </a:solidFill>
              </a:rPr>
              <a:t>Biological similarity between animal model and human</a:t>
            </a:r>
          </a:p>
          <a:p>
            <a:pPr algn="ctr"/>
            <a:endParaRPr lang="en-US" sz="1600" dirty="0"/>
          </a:p>
        </p:txBody>
      </p:sp>
      <p:sp>
        <p:nvSpPr>
          <p:cNvPr id="8" name="Rectangle 7">
            <a:extLst>
              <a:ext uri="{FF2B5EF4-FFF2-40B4-BE49-F238E27FC236}">
                <a16:creationId xmlns:a16="http://schemas.microsoft.com/office/drawing/2014/main" id="{2FD17D7B-B2EC-C84E-BD1C-56DC26373F1E}"/>
              </a:ext>
            </a:extLst>
          </p:cNvPr>
          <p:cNvSpPr/>
          <p:nvPr/>
        </p:nvSpPr>
        <p:spPr>
          <a:xfrm>
            <a:off x="840679" y="2280657"/>
            <a:ext cx="7732804" cy="400110"/>
          </a:xfrm>
          <a:prstGeom prst="rect">
            <a:avLst/>
          </a:prstGeom>
        </p:spPr>
        <p:txBody>
          <a:bodyPr wrap="square">
            <a:spAutoFit/>
          </a:bodyPr>
          <a:lstStyle/>
          <a:p>
            <a:pPr algn="ctr"/>
            <a:r>
              <a:rPr lang="en-US" sz="2000" dirty="0">
                <a:solidFill>
                  <a:srgbClr val="782327"/>
                </a:solidFill>
              </a:rPr>
              <a:t>For example, the common disease progression of the </a:t>
            </a:r>
            <a:r>
              <a:rPr lang="en-US" sz="2000" dirty="0" err="1">
                <a:solidFill>
                  <a:srgbClr val="782327"/>
                </a:solidFill>
              </a:rPr>
              <a:t>Zika</a:t>
            </a:r>
            <a:r>
              <a:rPr lang="en-US" sz="2000" dirty="0">
                <a:solidFill>
                  <a:srgbClr val="782327"/>
                </a:solidFill>
              </a:rPr>
              <a:t> virus:</a:t>
            </a:r>
            <a:endParaRPr lang="en-US" sz="20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8640" y="3318596"/>
            <a:ext cx="3676965" cy="2022331"/>
          </a:xfrm>
          <a:prstGeom prst="rect">
            <a:avLst/>
          </a:prstGeom>
        </p:spPr>
      </p:pic>
    </p:spTree>
    <p:extLst>
      <p:ext uri="{BB962C8B-B14F-4D97-AF65-F5344CB8AC3E}">
        <p14:creationId xmlns:p14="http://schemas.microsoft.com/office/powerpoint/2010/main" val="1339786550"/>
      </p:ext>
    </p:extLst>
  </p:cSld>
  <p:clrMapOvr>
    <a:masterClrMapping/>
  </p:clrMapOvr>
</p:sld>
</file>

<file path=ppt/theme/theme1.xml><?xml version="1.0" encoding="utf-8"?>
<a:theme xmlns:a="http://schemas.openxmlformats.org/drawingml/2006/main" name="Office Theme">
  <a:themeElements>
    <a:clrScheme name="Custom 4">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23332"/>
      </a:hlink>
      <a:folHlink>
        <a:srgbClr val="46489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529ccce0-d01a-44eb-8f6d-fcfce274c37a"/>
    <LastReviewedDate xmlns="529ccce0-d01a-44eb-8f6d-fcfce274c37a">2018-01-09T17:57:24+00:00</LastReviewedDate>
    <f35ca5f0ee694cfd9c7653895a2c7dca xmlns="529ccce0-d01a-44eb-8f6d-fcfce274c37a">
      <Terms xmlns="http://schemas.microsoft.com/office/infopath/2007/PartnerControls"/>
    </f35ca5f0ee694cfd9c7653895a2c7dca>
    <db0dfd8ecf6c4fc28d538b1ac635d8be xmlns="529ccce0-d01a-44eb-8f6d-fcfce274c37a">
      <Terms xmlns="http://schemas.microsoft.com/office/infopath/2007/PartnerControls"/>
    </db0dfd8ecf6c4fc28d538b1ac635d8be>
    <_dlc_DocIdPersistId xmlns="529ccce0-d01a-44eb-8f6d-fcfce274c37a" xsi:nil="true"/>
    <DocumentType xmlns="529ccce0-d01a-44eb-8f6d-fcfce274c37a" xsi:nil="true"/>
    <DocumentStatus xmlns="529ccce0-d01a-44eb-8f6d-fcfce274c37a">Draft</DocumentStatus>
    <TypeOfContent xmlns="529ccce0-d01a-44eb-8f6d-fcfce274c37a" xsi:nil="true"/>
    <TaxKeywordTaxHTField xmlns="529ccce0-d01a-44eb-8f6d-fcfce274c37a">
      <Terms xmlns="http://schemas.microsoft.com/office/infopath/2007/PartnerControls"/>
    </TaxKeywordTaxHTField>
    <_dlc_DocId xmlns="529ccce0-d01a-44eb-8f6d-fcfce274c37a">DXK3VZ7EW6WC-1542821813-10868</_dlc_DocId>
    <_dlc_DocIdUrl xmlns="529ccce0-d01a-44eb-8f6d-fcfce274c37a">
      <Url>https://sharepoint.sfn.org/departments/AOT/_layouts/15/DocIdRedir.aspx?ID=DXK3VZ7EW6WC-1542821813-10868</Url>
      <Description>DXK3VZ7EW6WC-1542821813-10868</Description>
    </_dlc_DocIdUrl>
  </documentManagement>
</p:properties>
</file>

<file path=customXml/item4.xml><?xml version="1.0" encoding="utf-8"?>
<ct:contentTypeSchema xmlns:ct="http://schemas.microsoft.com/office/2006/metadata/contentType" xmlns:ma="http://schemas.microsoft.com/office/2006/metadata/properties/metaAttributes" ct:_="" ma:_="" ma:contentTypeName="SfN Document" ma:contentTypeID="0x0101004D8F5E3890581C4082992ECC2F93573100555AF54AACB71E419FE4DCA0AD6604BB" ma:contentTypeVersion="39" ma:contentTypeDescription="" ma:contentTypeScope="" ma:versionID="cd5cde3066ab4912a9feeedf57721bf8">
  <xsd:schema xmlns:xsd="http://www.w3.org/2001/XMLSchema" xmlns:xs="http://www.w3.org/2001/XMLSchema" xmlns:p="http://schemas.microsoft.com/office/2006/metadata/properties" xmlns:ns2="529ccce0-d01a-44eb-8f6d-fcfce274c37a" targetNamespace="http://schemas.microsoft.com/office/2006/metadata/properties" ma:root="true" ma:fieldsID="05ae341dfbfedf1e1582f5269933a107" ns2:_="">
    <xsd:import namespace="529ccce0-d01a-44eb-8f6d-fcfce274c37a"/>
    <xsd:element name="properties">
      <xsd:complexType>
        <xsd:sequence>
          <xsd:element name="documentManagement">
            <xsd:complexType>
              <xsd:all>
                <xsd:element ref="ns2:TypeOfContent" minOccurs="0"/>
                <xsd:element ref="ns2:_dlc_DocId" minOccurs="0"/>
                <xsd:element ref="ns2:_dlc_DocIdUrl" minOccurs="0"/>
                <xsd:element ref="ns2:_dlc_DocIdPersistId" minOccurs="0"/>
                <xsd:element ref="ns2:DocumentType" minOccurs="0"/>
                <xsd:element ref="ns2:f35ca5f0ee694cfd9c7653895a2c7dca" minOccurs="0"/>
                <xsd:element ref="ns2:TaxCatchAll" minOccurs="0"/>
                <xsd:element ref="ns2:TaxKeywordTaxHTField" minOccurs="0"/>
                <xsd:element ref="ns2:LastReviewedDate" minOccurs="0"/>
                <xsd:element ref="ns2:DocumentStatus" minOccurs="0"/>
                <xsd:element ref="ns2:TaxCatchAllLabel" minOccurs="0"/>
                <xsd:element ref="ns2:db0dfd8ecf6c4fc28d538b1ac635d8b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29ccce0-d01a-44eb-8f6d-fcfce274c37a" elementFormDefault="qualified">
    <xsd:import namespace="http://schemas.microsoft.com/office/2006/documentManagement/types"/>
    <xsd:import namespace="http://schemas.microsoft.com/office/infopath/2007/PartnerControls"/>
    <xsd:element name="TypeOfContent" ma:index="4" nillable="true" ma:displayName="Type of Content" ma:format="Dropdown" ma:internalName="TypeOfContent" ma:readOnly="false">
      <xsd:simpleType>
        <xsd:restriction base="dms:Choice">
          <xsd:enumeration value="Template"/>
          <xsd:enumeration value="Policy"/>
          <xsd:enumeration value="Form"/>
          <xsd:enumeration value="Documentation"/>
          <xsd:enumeration value="Press Release"/>
          <xsd:enumeration value="Unclassified"/>
        </xsd:restriction>
      </xsd:simpleType>
    </xsd:element>
    <xsd:element name="_dlc_DocId" ma:index="5" nillable="true" ma:displayName="Document ID Value" ma:description="The value of the document ID assigned to this item." ma:internalName="_dlc_DocId" ma:readOnly="true">
      <xsd:simpleType>
        <xsd:restriction base="dms:Text"/>
      </xsd:simpleType>
    </xsd:element>
    <xsd:element name="_dlc_DocIdUrl" ma:index="6"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7" nillable="true" ma:displayName="Persist ID" ma:description="Keep ID on add." ma:hidden="true" ma:internalName="_dlc_DocIdPersistId" ma:readOnly="false">
      <xsd:simpleType>
        <xsd:restriction base="dms:Boolean"/>
      </xsd:simpleType>
    </xsd:element>
    <xsd:element name="DocumentType" ma:index="12" nillable="true" ma:displayName="Document Type" ma:format="Dropdown" ma:internalName="DocumentType" ma:readOnly="false">
      <xsd:simpleType>
        <xsd:restriction base="dms:Choice">
          <xsd:enumeration value="Checklist"/>
          <xsd:enumeration value="Contract"/>
          <xsd:enumeration value="Floor Plan"/>
          <xsd:enumeration value="Form"/>
          <xsd:enumeration value="Grant"/>
          <xsd:enumeration value="Graphic"/>
          <xsd:enumeration value="Invoice"/>
          <xsd:enumeration value="Manual"/>
          <xsd:enumeration value="Meeting Notes"/>
          <xsd:enumeration value="Memo"/>
          <xsd:enumeration value="Photo"/>
          <xsd:enumeration value="Policy"/>
          <xsd:enumeration value="Presentation"/>
          <xsd:enumeration value="Process"/>
          <xsd:enumeration value="Report"/>
          <xsd:enumeration value="Template"/>
          <xsd:enumeration value="User Guide"/>
          <xsd:enumeration value="Unclassified"/>
          <xsd:enumeration value="Video"/>
        </xsd:restriction>
      </xsd:simpleType>
    </xsd:element>
    <xsd:element name="f35ca5f0ee694cfd9c7653895a2c7dca" ma:index="14" nillable="true" ma:taxonomy="true" ma:internalName="f35ca5f0ee694cfd9c7653895a2c7dca" ma:taxonomyFieldName="Function" ma:displayName="Function" ma:readOnly="false" ma:fieldId="{f35ca5f0-ee69-4cfd-9c76-53895a2c7dca}" ma:taxonomyMulti="true" ma:sspId="797d636a-0608-4240-bc17-84bd244307a5" ma:termSetId="feffb8c1-e6ea-432e-a7e0-ce911a1d98c4" ma:anchorId="00000000-0000-0000-0000-000000000000" ma:open="false" ma:isKeyword="false">
      <xsd:complexType>
        <xsd:sequence>
          <xsd:element ref="pc:Terms" minOccurs="0" maxOccurs="1"/>
        </xsd:sequence>
      </xsd:complexType>
    </xsd:element>
    <xsd:element name="TaxCatchAll" ma:index="15" nillable="true" ma:displayName="Taxonomy Catch All Column" ma:list="{70a1ea77-b44d-40b8-a9b7-c7fa1c8b6a48}" ma:internalName="TaxCatchAll" ma:readOnly="false" ma:showField="CatchAllData" ma:web="529ccce0-d01a-44eb-8f6d-fcfce274c37a">
      <xsd:complexType>
        <xsd:complexContent>
          <xsd:extension base="dms:MultiChoiceLookup">
            <xsd:sequence>
              <xsd:element name="Value" type="dms:Lookup" maxOccurs="unbounded" minOccurs="0" nillable="true"/>
            </xsd:sequence>
          </xsd:extension>
        </xsd:complexContent>
      </xsd:complexType>
    </xsd:element>
    <xsd:element name="TaxKeywordTaxHTField" ma:index="17" nillable="true" ma:taxonomy="true" ma:internalName="TaxKeywordTaxHTField" ma:taxonomyFieldName="TaxKeyword" ma:displayName="Enterprise Keywords" ma:readOnly="false" ma:fieldId="{23f27201-bee3-471e-b2e7-b64fd8b7ca38}" ma:taxonomyMulti="true" ma:sspId="797d636a-0608-4240-bc17-84bd244307a5" ma:termSetId="00000000-0000-0000-0000-000000000000" ma:anchorId="00000000-0000-0000-0000-000000000000" ma:open="true" ma:isKeyword="true">
      <xsd:complexType>
        <xsd:sequence>
          <xsd:element ref="pc:Terms" minOccurs="0" maxOccurs="1"/>
        </xsd:sequence>
      </xsd:complexType>
    </xsd:element>
    <xsd:element name="LastReviewedDate" ma:index="18" nillable="true" ma:displayName="Last Reviewed Date" ma:default="[today]" ma:format="DateOnly" ma:internalName="LastReviewedDate" ma:readOnly="false">
      <xsd:simpleType>
        <xsd:restriction base="dms:DateTime"/>
      </xsd:simpleType>
    </xsd:element>
    <xsd:element name="DocumentStatus" ma:index="19" nillable="true" ma:displayName="Document Status" ma:default="Draft" ma:format="Dropdown" ma:internalName="DocumentStatus" ma:readOnly="false">
      <xsd:simpleType>
        <xsd:union memberTypes="dms:Text">
          <xsd:simpleType>
            <xsd:restriction base="dms:Choice">
              <xsd:enumeration value="Draft"/>
              <xsd:enumeration value="Final"/>
            </xsd:restriction>
          </xsd:simpleType>
        </xsd:union>
      </xsd:simpleType>
    </xsd:element>
    <xsd:element name="TaxCatchAllLabel" ma:index="20" nillable="true" ma:displayName="Taxonomy Catch All Column1" ma:list="{70a1ea77-b44d-40b8-a9b7-c7fa1c8b6a48}" ma:internalName="TaxCatchAllLabel" ma:readOnly="true" ma:showField="CatchAllDataLabel" ma:web="529ccce0-d01a-44eb-8f6d-fcfce274c37a">
      <xsd:complexType>
        <xsd:complexContent>
          <xsd:extension base="dms:MultiChoiceLookup">
            <xsd:sequence>
              <xsd:element name="Value" type="dms:Lookup" maxOccurs="unbounded" minOccurs="0" nillable="true"/>
            </xsd:sequence>
          </xsd:extension>
        </xsd:complexContent>
      </xsd:complexType>
    </xsd:element>
    <xsd:element name="db0dfd8ecf6c4fc28d538b1ac635d8be" ma:index="22" nillable="true" ma:taxonomy="true" ma:internalName="db0dfd8ecf6c4fc28d538b1ac635d8be" ma:taxonomyFieldName="Program" ma:displayName="Program" ma:readOnly="false" ma:fieldId="{db0dfd8e-cf6c-4fc2-8d53-8b1ac635d8be}" ma:taxonomyMulti="true" ma:sspId="797d636a-0608-4240-bc17-84bd244307a5" ma:termSetId="bf9a34c8-30e7-41cf-bc26-8cf2b79c8fd0"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8"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CB12630-500F-4E2F-AA81-B7D1462F0C32}">
  <ds:schemaRefs>
    <ds:schemaRef ds:uri="http://schemas.microsoft.com/sharepoint/events"/>
  </ds:schemaRefs>
</ds:datastoreItem>
</file>

<file path=customXml/itemProps2.xml><?xml version="1.0" encoding="utf-8"?>
<ds:datastoreItem xmlns:ds="http://schemas.openxmlformats.org/officeDocument/2006/customXml" ds:itemID="{08FCEB4E-AF42-4BA1-9D3E-3334C50A6B49}">
  <ds:schemaRefs>
    <ds:schemaRef ds:uri="http://schemas.microsoft.com/sharepoint/v3/contenttype/forms"/>
  </ds:schemaRefs>
</ds:datastoreItem>
</file>

<file path=customXml/itemProps3.xml><?xml version="1.0" encoding="utf-8"?>
<ds:datastoreItem xmlns:ds="http://schemas.openxmlformats.org/officeDocument/2006/customXml" ds:itemID="{C82A328B-EFA9-45BD-90DD-03025400E7C8}">
  <ds:schemaRefs>
    <ds:schemaRef ds:uri="http://schemas.microsoft.com/office/2006/metadata/properties"/>
    <ds:schemaRef ds:uri="http://purl.org/dc/terms/"/>
    <ds:schemaRef ds:uri="http://schemas.microsoft.com/office/2006/documentManagement/types"/>
    <ds:schemaRef ds:uri="http://purl.org/dc/dcmitype/"/>
    <ds:schemaRef ds:uri="529ccce0-d01a-44eb-8f6d-fcfce274c37a"/>
    <ds:schemaRef ds:uri="http://purl.org/dc/elements/1.1/"/>
    <ds:schemaRef ds:uri="http://schemas.microsoft.com/office/infopath/2007/PartnerControls"/>
    <ds:schemaRef ds:uri="http://schemas.openxmlformats.org/package/2006/metadata/core-properties"/>
    <ds:schemaRef ds:uri="http://www.w3.org/XML/1998/namespace"/>
  </ds:schemaRefs>
</ds:datastoreItem>
</file>

<file path=customXml/itemProps4.xml><?xml version="1.0" encoding="utf-8"?>
<ds:datastoreItem xmlns:ds="http://schemas.openxmlformats.org/officeDocument/2006/customXml" ds:itemID="{FA24202A-5826-4509-91F9-E7EEEFBC3AD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29ccce0-d01a-44eb-8f6d-fcfce274c37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4940</TotalTime>
  <Words>1613</Words>
  <Application>Microsoft Office PowerPoint</Application>
  <PresentationFormat>On-screen Show (4:3)</PresentationFormat>
  <Paragraphs>273</Paragraphs>
  <Slides>15</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Calibri</vt:lpstr>
      <vt:lpstr>Helvetica</vt:lpstr>
      <vt:lpstr>Arial</vt:lpstr>
      <vt:lpstr>Times New Roman</vt:lpstr>
      <vt:lpstr>Office Theme</vt:lpstr>
      <vt:lpstr>The Role of Animals in Basic,  Medical, and Veterinary Health Research</vt:lpstr>
      <vt:lpstr>PowerPoint Presentation</vt:lpstr>
      <vt:lpstr>PowerPoint Presentation</vt:lpstr>
      <vt:lpstr>PowerPoint Presentation</vt:lpstr>
      <vt:lpstr>PowerPoint Presentation</vt:lpstr>
      <vt:lpstr>PowerPoint Presentation</vt:lpstr>
      <vt:lpstr>Human Health Advances</vt:lpstr>
      <vt:lpstr>Limb Function Through Advances in  Brain Machine Interfaces (BMI) </vt:lpstr>
      <vt:lpstr>Why Researchers Select A Specific Animal Model</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Animals in Research Content: Why are animals used experimentally?</dc:title>
  <dc:creator>Michael Long</dc:creator>
  <cp:lastModifiedBy>Tristan Rivera</cp:lastModifiedBy>
  <cp:revision>126</cp:revision>
  <dcterms:modified xsi:type="dcterms:W3CDTF">2019-02-11T17:41:41Z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0x0101004D8F5E3890581C4082992ECC2F93573100555AF54AACB71E419FE4DCA0AD6604BB</vt:lpwstr>
  </property>
  <property fmtid="{D5CDD505-2E9C-101B-9397-08002B2CF9AE}" pid="3" name="TaxKeyword">
    <vt:lpwstr/>
  </property>
  <property fmtid="{D5CDD505-2E9C-101B-9397-08002B2CF9AE}" pid="4" name="Function">
    <vt:lpwstr/>
  </property>
  <property fmtid="{D5CDD505-2E9C-101B-9397-08002B2CF9AE}" pid="5" name="Program">
    <vt:lpwstr/>
  </property>
  <property fmtid="{D5CDD505-2E9C-101B-9397-08002B2CF9AE}" pid="6" name="_dlc_DocIdItemGuid">
    <vt:lpwstr>4ff5fd72-efb3-46f2-b5d9-1f535559569a</vt:lpwstr>
  </property>
</Properties>
</file>