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8" r:id="rId3"/>
    <p:sldId id="260" r:id="rId4"/>
    <p:sldId id="267" r:id="rId5"/>
    <p:sldId id="259" r:id="rId6"/>
    <p:sldId id="261" r:id="rId7"/>
    <p:sldId id="262" r:id="rId8"/>
    <p:sldId id="263" r:id="rId9"/>
    <p:sldId id="264" r:id="rId10"/>
  </p:sldIdLst>
  <p:sldSz cx="51206400" cy="28803600"/>
  <p:notesSz cx="32918400" cy="51206400"/>
  <p:defaultTextStyle>
    <a:defPPr>
      <a:defRPr lang="en-US"/>
    </a:defPPr>
    <a:lvl1pPr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27" userDrawn="1">
          <p15:clr>
            <a:srgbClr val="A4A3A4"/>
          </p15:clr>
        </p15:guide>
        <p15:guide id="2" orient="horz" pos="17178" userDrawn="1">
          <p15:clr>
            <a:srgbClr val="A4A3A4"/>
          </p15:clr>
        </p15:guide>
        <p15:guide id="3" orient="horz" pos="3263" userDrawn="1">
          <p15:clr>
            <a:srgbClr val="A4A3A4"/>
          </p15:clr>
        </p15:guide>
        <p15:guide id="4" orient="horz" pos="1932" userDrawn="1">
          <p15:clr>
            <a:srgbClr val="A4A3A4"/>
          </p15:clr>
        </p15:guide>
        <p15:guide id="5" pos="5991" userDrawn="1">
          <p15:clr>
            <a:srgbClr val="A4A3A4"/>
          </p15:clr>
        </p15:guide>
        <p15:guide id="6" pos="7126" userDrawn="1">
          <p15:clr>
            <a:srgbClr val="A4A3A4"/>
          </p15:clr>
        </p15:guide>
        <p15:guide id="7" pos="15175" userDrawn="1">
          <p15:clr>
            <a:srgbClr val="A4A3A4"/>
          </p15:clr>
        </p15:guide>
        <p15:guide id="8" pos="25936" userDrawn="1">
          <p15:clr>
            <a:srgbClr val="A4A3A4"/>
          </p15:clr>
        </p15:guide>
        <p15:guide id="9" pos="-1346" userDrawn="1">
          <p15:clr>
            <a:srgbClr val="A4A3A4"/>
          </p15:clr>
        </p15:guide>
        <p15:guide id="10" pos="16364" userDrawn="1">
          <p15:clr>
            <a:srgbClr val="A4A3A4"/>
          </p15:clr>
        </p15:guide>
        <p15:guide id="11" pos="24802" userDrawn="1">
          <p15:clr>
            <a:srgbClr val="A4A3A4"/>
          </p15:clr>
        </p15:guide>
        <p15:guide id="12" pos="333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8D1036"/>
    <a:srgbClr val="000000"/>
    <a:srgbClr val="585858"/>
    <a:srgbClr val="EBE9AB"/>
    <a:srgbClr val="FFFFE1"/>
    <a:srgbClr val="FFF3F3"/>
    <a:srgbClr val="800040"/>
    <a:srgbClr val="004080"/>
    <a:srgbClr val="FF6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06" autoAdjust="0"/>
    <p:restoredTop sz="95501" autoAdjust="0"/>
  </p:normalViewPr>
  <p:slideViewPr>
    <p:cSldViewPr snapToGrid="0">
      <p:cViewPr varScale="1">
        <p:scale>
          <a:sx n="15" d="100"/>
          <a:sy n="15" d="100"/>
        </p:scale>
        <p:origin x="941" y="84"/>
      </p:cViewPr>
      <p:guideLst>
        <p:guide orient="horz" pos="627"/>
        <p:guide orient="horz" pos="17178"/>
        <p:guide orient="horz" pos="3263"/>
        <p:guide orient="horz" pos="1932"/>
        <p:guide pos="5991"/>
        <p:guide pos="7126"/>
        <p:guide pos="15175"/>
        <p:guide pos="25936"/>
        <p:guide pos="-1346"/>
        <p:guide pos="16364"/>
        <p:guide pos="24802"/>
        <p:guide pos="333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265275" cy="2560638"/>
          </a:xfrm>
          <a:prstGeom prst="rect">
            <a:avLst/>
          </a:prstGeom>
        </p:spPr>
        <p:txBody>
          <a:bodyPr vert="horz" lIns="91440" tIns="45720" rIns="91440" bIns="45720" rtlCol="0"/>
          <a:lstStyle>
            <a:lvl1pPr algn="l" eaLnBrk="1" hangingPunct="1">
              <a:defRPr sz="1200">
                <a:latin typeface="Helvetica" pitchFamily="-111" charset="0"/>
                <a:ea typeface="+mn-ea"/>
                <a:cs typeface="+mn-cs"/>
              </a:defRPr>
            </a:lvl1pPr>
          </a:lstStyle>
          <a:p>
            <a:pPr>
              <a:defRPr/>
            </a:pPr>
            <a:endParaRPr lang="en-US"/>
          </a:p>
        </p:txBody>
      </p:sp>
      <p:sp>
        <p:nvSpPr>
          <p:cNvPr id="3" name="Date Placeholder 2"/>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Helvetica" panose="020B0604020202020204" pitchFamily="34" charset="0"/>
              </a:defRPr>
            </a:lvl1pPr>
          </a:lstStyle>
          <a:p>
            <a:pPr>
              <a:defRPr/>
            </a:pPr>
            <a:fld id="{C93BD482-0E53-4690-858D-39EBF2F0C4D8}" type="datetime1">
              <a:rPr lang="en-US" altLang="en-US"/>
              <a:pPr>
                <a:defRPr/>
              </a:pPr>
              <a:t>8/8/2017</a:t>
            </a:fld>
            <a:endParaRPr lang="en-US" altLang="en-US"/>
          </a:p>
        </p:txBody>
      </p:sp>
      <p:sp>
        <p:nvSpPr>
          <p:cNvPr id="4" name="Slide Image Placeholder 3"/>
          <p:cNvSpPr>
            <a:spLocks noGrp="1" noRot="1" noChangeAspect="1"/>
          </p:cNvSpPr>
          <p:nvPr>
            <p:ph type="sldImg" idx="2"/>
          </p:nvPr>
        </p:nvSpPr>
        <p:spPr>
          <a:xfrm>
            <a:off x="-609600" y="3840163"/>
            <a:ext cx="34137600" cy="192024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3292475" y="24323675"/>
            <a:ext cx="26333450" cy="230425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48637825"/>
            <a:ext cx="14265275" cy="2559050"/>
          </a:xfrm>
          <a:prstGeom prst="rect">
            <a:avLst/>
          </a:prstGeom>
        </p:spPr>
        <p:txBody>
          <a:bodyPr vert="horz" lIns="91440" tIns="45720" rIns="91440" bIns="45720" rtlCol="0" anchor="b"/>
          <a:lstStyle>
            <a:lvl1pPr algn="l" eaLnBrk="1" hangingPunct="1">
              <a:defRPr sz="1200">
                <a:latin typeface="Helvetica" pitchFamily="-111"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4AC59F5-4393-4BF7-8958-B9CD7AB2B61D}" type="slidenum">
              <a:rPr lang="en-US" altLang="en-US"/>
              <a:pPr/>
              <a:t>‹#›</a:t>
            </a:fld>
            <a:endParaRPr lang="en-US" altLang="en-US"/>
          </a:p>
        </p:txBody>
      </p:sp>
    </p:spTree>
    <p:extLst>
      <p:ext uri="{BB962C8B-B14F-4D97-AF65-F5344CB8AC3E}">
        <p14:creationId xmlns:p14="http://schemas.microsoft.com/office/powerpoint/2010/main" val="327340436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609600" y="3840163"/>
            <a:ext cx="34137600" cy="19202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solidFill>
                <a:srgbClr val="FF0000"/>
              </a:solidFill>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FAA1036-2880-44C2-A65C-F9AE2D06B650}" type="slidenum">
              <a:rPr lang="en-US" altLang="en-US">
                <a:latin typeface="Helvetica" panose="020B0604020202020204" pitchFamily="34" charset="0"/>
              </a:rPr>
              <a:pPr>
                <a:spcBef>
                  <a:spcPct val="0"/>
                </a:spcBef>
              </a:pPr>
              <a:t>1</a:t>
            </a:fld>
            <a:endParaRPr lang="en-US" altLang="en-US">
              <a:latin typeface="Helvetica" panose="020B0604020202020204" pitchFamily="34" charset="0"/>
            </a:endParaRPr>
          </a:p>
        </p:txBody>
      </p:sp>
    </p:spTree>
    <p:extLst>
      <p:ext uri="{BB962C8B-B14F-4D97-AF65-F5344CB8AC3E}">
        <p14:creationId xmlns:p14="http://schemas.microsoft.com/office/powerpoint/2010/main" val="301533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609600" y="3840163"/>
            <a:ext cx="34137600" cy="19202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solidFill>
                <a:srgbClr val="FF0000"/>
              </a:solidFill>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FAA1036-2880-44C2-A65C-F9AE2D06B650}" type="slidenum">
              <a:rPr lang="en-US" altLang="en-US">
                <a:latin typeface="Helvetica" panose="020B0604020202020204" pitchFamily="34" charset="0"/>
              </a:rPr>
              <a:pPr>
                <a:spcBef>
                  <a:spcPct val="0"/>
                </a:spcBef>
              </a:pPr>
              <a:t>2</a:t>
            </a:fld>
            <a:endParaRPr lang="en-US" altLang="en-US">
              <a:latin typeface="Helvetica" panose="020B0604020202020204" pitchFamily="34" charset="0"/>
            </a:endParaRPr>
          </a:p>
        </p:txBody>
      </p:sp>
    </p:spTree>
    <p:extLst>
      <p:ext uri="{BB962C8B-B14F-4D97-AF65-F5344CB8AC3E}">
        <p14:creationId xmlns:p14="http://schemas.microsoft.com/office/powerpoint/2010/main" val="1117818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609600" y="3840163"/>
            <a:ext cx="34137600" cy="19202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solidFill>
                <a:srgbClr val="FF0000"/>
              </a:solidFill>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FAA1036-2880-44C2-A65C-F9AE2D06B650}" type="slidenum">
              <a:rPr lang="en-US" altLang="en-US">
                <a:latin typeface="Helvetica" panose="020B0604020202020204" pitchFamily="34" charset="0"/>
              </a:rPr>
              <a:pPr>
                <a:spcBef>
                  <a:spcPct val="0"/>
                </a:spcBef>
              </a:pPr>
              <a:t>3</a:t>
            </a:fld>
            <a:endParaRPr lang="en-US" altLang="en-US">
              <a:latin typeface="Helvetica" panose="020B0604020202020204" pitchFamily="34" charset="0"/>
            </a:endParaRPr>
          </a:p>
        </p:txBody>
      </p:sp>
    </p:spTree>
    <p:extLst>
      <p:ext uri="{BB962C8B-B14F-4D97-AF65-F5344CB8AC3E}">
        <p14:creationId xmlns:p14="http://schemas.microsoft.com/office/powerpoint/2010/main" val="400561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609600" y="3840163"/>
            <a:ext cx="34137600" cy="19202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solidFill>
                <a:srgbClr val="FF0000"/>
              </a:solidFill>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FAA1036-2880-44C2-A65C-F9AE2D06B650}" type="slidenum">
              <a:rPr lang="en-US" altLang="en-US">
                <a:latin typeface="Helvetica" panose="020B0604020202020204" pitchFamily="34" charset="0"/>
              </a:rPr>
              <a:pPr>
                <a:spcBef>
                  <a:spcPct val="0"/>
                </a:spcBef>
              </a:pPr>
              <a:t>4</a:t>
            </a:fld>
            <a:endParaRPr lang="en-US" altLang="en-US">
              <a:latin typeface="Helvetica" panose="020B0604020202020204" pitchFamily="34" charset="0"/>
            </a:endParaRPr>
          </a:p>
        </p:txBody>
      </p:sp>
    </p:spTree>
    <p:extLst>
      <p:ext uri="{BB962C8B-B14F-4D97-AF65-F5344CB8AC3E}">
        <p14:creationId xmlns:p14="http://schemas.microsoft.com/office/powerpoint/2010/main" val="319529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609600" y="3840163"/>
            <a:ext cx="34137600" cy="19202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solidFill>
                <a:srgbClr val="FF0000"/>
              </a:solidFill>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FAA1036-2880-44C2-A65C-F9AE2D06B650}" type="slidenum">
              <a:rPr lang="en-US" altLang="en-US">
                <a:latin typeface="Helvetica" panose="020B0604020202020204" pitchFamily="34" charset="0"/>
              </a:rPr>
              <a:pPr>
                <a:spcBef>
                  <a:spcPct val="0"/>
                </a:spcBef>
              </a:pPr>
              <a:t>5</a:t>
            </a:fld>
            <a:endParaRPr lang="en-US" altLang="en-US">
              <a:latin typeface="Helvetica" panose="020B0604020202020204" pitchFamily="34" charset="0"/>
            </a:endParaRPr>
          </a:p>
        </p:txBody>
      </p:sp>
    </p:spTree>
    <p:extLst>
      <p:ext uri="{BB962C8B-B14F-4D97-AF65-F5344CB8AC3E}">
        <p14:creationId xmlns:p14="http://schemas.microsoft.com/office/powerpoint/2010/main" val="3195292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609600" y="3840163"/>
            <a:ext cx="34137600" cy="19202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solidFill>
                <a:srgbClr val="FF0000"/>
              </a:solidFill>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FAA1036-2880-44C2-A65C-F9AE2D06B650}" type="slidenum">
              <a:rPr lang="en-US" altLang="en-US">
                <a:latin typeface="Helvetica" panose="020B0604020202020204" pitchFamily="34" charset="0"/>
              </a:rPr>
              <a:pPr>
                <a:spcBef>
                  <a:spcPct val="0"/>
                </a:spcBef>
              </a:pPr>
              <a:t>6</a:t>
            </a:fld>
            <a:endParaRPr lang="en-US" altLang="en-US">
              <a:latin typeface="Helvetica" panose="020B0604020202020204" pitchFamily="34" charset="0"/>
            </a:endParaRPr>
          </a:p>
        </p:txBody>
      </p:sp>
    </p:spTree>
    <p:extLst>
      <p:ext uri="{BB962C8B-B14F-4D97-AF65-F5344CB8AC3E}">
        <p14:creationId xmlns:p14="http://schemas.microsoft.com/office/powerpoint/2010/main" val="2956884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609600" y="3840163"/>
            <a:ext cx="34137600" cy="19202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solidFill>
                <a:srgbClr val="FF0000"/>
              </a:solidFill>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FAA1036-2880-44C2-A65C-F9AE2D06B650}" type="slidenum">
              <a:rPr lang="en-US" altLang="en-US">
                <a:latin typeface="Helvetica" panose="020B0604020202020204" pitchFamily="34" charset="0"/>
              </a:rPr>
              <a:pPr>
                <a:spcBef>
                  <a:spcPct val="0"/>
                </a:spcBef>
              </a:pPr>
              <a:t>7</a:t>
            </a:fld>
            <a:endParaRPr lang="en-US" altLang="en-US">
              <a:latin typeface="Helvetica" panose="020B0604020202020204" pitchFamily="34" charset="0"/>
            </a:endParaRPr>
          </a:p>
        </p:txBody>
      </p:sp>
    </p:spTree>
    <p:extLst>
      <p:ext uri="{BB962C8B-B14F-4D97-AF65-F5344CB8AC3E}">
        <p14:creationId xmlns:p14="http://schemas.microsoft.com/office/powerpoint/2010/main" val="17298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609600" y="3840163"/>
            <a:ext cx="34137600" cy="19202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solidFill>
                <a:srgbClr val="FF0000"/>
              </a:solidFill>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FAA1036-2880-44C2-A65C-F9AE2D06B650}" type="slidenum">
              <a:rPr lang="en-US" altLang="en-US">
                <a:latin typeface="Helvetica" panose="020B0604020202020204" pitchFamily="34" charset="0"/>
              </a:rPr>
              <a:pPr>
                <a:spcBef>
                  <a:spcPct val="0"/>
                </a:spcBef>
              </a:pPr>
              <a:t>8</a:t>
            </a:fld>
            <a:endParaRPr lang="en-US" altLang="en-US">
              <a:latin typeface="Helvetica" panose="020B0604020202020204" pitchFamily="34" charset="0"/>
            </a:endParaRPr>
          </a:p>
        </p:txBody>
      </p:sp>
    </p:spTree>
    <p:extLst>
      <p:ext uri="{BB962C8B-B14F-4D97-AF65-F5344CB8AC3E}">
        <p14:creationId xmlns:p14="http://schemas.microsoft.com/office/powerpoint/2010/main" val="371044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609600" y="3840163"/>
            <a:ext cx="34137600" cy="19202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solidFill>
                <a:srgbClr val="FF0000"/>
              </a:solidFill>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FAA1036-2880-44C2-A65C-F9AE2D06B650}" type="slidenum">
              <a:rPr lang="en-US" altLang="en-US">
                <a:latin typeface="Helvetica" panose="020B0604020202020204" pitchFamily="34" charset="0"/>
              </a:rPr>
              <a:pPr>
                <a:spcBef>
                  <a:spcPct val="0"/>
                </a:spcBef>
              </a:pPr>
              <a:t>9</a:t>
            </a:fld>
            <a:endParaRPr lang="en-US" altLang="en-US">
              <a:latin typeface="Helvetica" panose="020B0604020202020204" pitchFamily="34" charset="0"/>
            </a:endParaRPr>
          </a:p>
        </p:txBody>
      </p:sp>
    </p:spTree>
    <p:extLst>
      <p:ext uri="{BB962C8B-B14F-4D97-AF65-F5344CB8AC3E}">
        <p14:creationId xmlns:p14="http://schemas.microsoft.com/office/powerpoint/2010/main" val="114525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5" y="8948341"/>
            <a:ext cx="43526075" cy="6172994"/>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7" y="16321485"/>
            <a:ext cx="35845751" cy="7362031"/>
          </a:xfrm>
        </p:spPr>
        <p:txBody>
          <a:bodyPr/>
          <a:lstStyle>
            <a:lvl1pPr marL="0" indent="0" algn="ctr">
              <a:buNone/>
              <a:defRPr/>
            </a:lvl1pPr>
            <a:lvl2pPr marL="400041" indent="0" algn="ctr">
              <a:buNone/>
              <a:defRPr/>
            </a:lvl2pPr>
            <a:lvl3pPr marL="800083" indent="0" algn="ctr">
              <a:buNone/>
              <a:defRPr/>
            </a:lvl3pPr>
            <a:lvl4pPr marL="1200125" indent="0" algn="ctr">
              <a:buNone/>
              <a:defRPr/>
            </a:lvl4pPr>
            <a:lvl5pPr marL="1600166" indent="0" algn="ctr">
              <a:buNone/>
              <a:defRPr/>
            </a:lvl5pPr>
            <a:lvl6pPr marL="2000207" indent="0" algn="ctr">
              <a:buNone/>
              <a:defRPr/>
            </a:lvl6pPr>
            <a:lvl7pPr marL="2400248" indent="0" algn="ctr">
              <a:buNone/>
              <a:defRPr/>
            </a:lvl7pPr>
            <a:lvl8pPr marL="2800291" indent="0" algn="ctr">
              <a:buNone/>
              <a:defRPr/>
            </a:lvl8pPr>
            <a:lvl9pPr marL="32003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DFFF06-38A6-4ADC-974D-7DB060A87121}" type="slidenum">
              <a:rPr lang="en-US" altLang="en-US"/>
              <a:pPr/>
              <a:t>‹#›</a:t>
            </a:fld>
            <a:endParaRPr lang="en-US" altLang="en-US"/>
          </a:p>
        </p:txBody>
      </p:sp>
    </p:spTree>
    <p:extLst>
      <p:ext uri="{BB962C8B-B14F-4D97-AF65-F5344CB8AC3E}">
        <p14:creationId xmlns:p14="http://schemas.microsoft.com/office/powerpoint/2010/main" val="6028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887616-C24F-43A3-824C-61952A8F7A51}" type="slidenum">
              <a:rPr lang="en-US" altLang="en-US"/>
              <a:pPr/>
              <a:t>‹#›</a:t>
            </a:fld>
            <a:endParaRPr lang="en-US" altLang="en-US"/>
          </a:p>
        </p:txBody>
      </p:sp>
    </p:spTree>
    <p:extLst>
      <p:ext uri="{BB962C8B-B14F-4D97-AF65-F5344CB8AC3E}">
        <p14:creationId xmlns:p14="http://schemas.microsoft.com/office/powerpoint/2010/main" val="119126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2560045"/>
            <a:ext cx="10880725" cy="230431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163" y="2560045"/>
            <a:ext cx="32492950" cy="230431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CAA874-737A-4169-8624-7F6F4B51D145}" type="slidenum">
              <a:rPr lang="en-US" altLang="en-US"/>
              <a:pPr/>
              <a:t>‹#›</a:t>
            </a:fld>
            <a:endParaRPr lang="en-US" altLang="en-US"/>
          </a:p>
        </p:txBody>
      </p:sp>
    </p:spTree>
    <p:extLst>
      <p:ext uri="{BB962C8B-B14F-4D97-AF65-F5344CB8AC3E}">
        <p14:creationId xmlns:p14="http://schemas.microsoft.com/office/powerpoint/2010/main" val="361161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AF467D-3A72-4DC0-BFF1-20BD6F34A8D3}" type="slidenum">
              <a:rPr lang="en-US" altLang="en-US"/>
              <a:pPr/>
              <a:t>‹#›</a:t>
            </a:fld>
            <a:endParaRPr lang="en-US" altLang="en-US"/>
          </a:p>
        </p:txBody>
      </p:sp>
    </p:spTree>
    <p:extLst>
      <p:ext uri="{BB962C8B-B14F-4D97-AF65-F5344CB8AC3E}">
        <p14:creationId xmlns:p14="http://schemas.microsoft.com/office/powerpoint/2010/main" val="94961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18509261"/>
            <a:ext cx="43526075" cy="5720159"/>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2208471"/>
            <a:ext cx="43526075" cy="6300788"/>
          </a:xfrm>
        </p:spPr>
        <p:txBody>
          <a:bodyPr anchor="b"/>
          <a:lstStyle>
            <a:lvl1pPr marL="0" indent="0">
              <a:buNone/>
              <a:defRPr sz="1750"/>
            </a:lvl1pPr>
            <a:lvl2pPr marL="400041" indent="0">
              <a:buNone/>
              <a:defRPr sz="1575"/>
            </a:lvl2pPr>
            <a:lvl3pPr marL="800083" indent="0">
              <a:buNone/>
              <a:defRPr sz="1400"/>
            </a:lvl3pPr>
            <a:lvl4pPr marL="1200125" indent="0">
              <a:buNone/>
              <a:defRPr sz="1225"/>
            </a:lvl4pPr>
            <a:lvl5pPr marL="1600166" indent="0">
              <a:buNone/>
              <a:defRPr sz="1225"/>
            </a:lvl5pPr>
            <a:lvl6pPr marL="2000207" indent="0">
              <a:buNone/>
              <a:defRPr sz="1225"/>
            </a:lvl6pPr>
            <a:lvl7pPr marL="2400248" indent="0">
              <a:buNone/>
              <a:defRPr sz="1225"/>
            </a:lvl7pPr>
            <a:lvl8pPr marL="2800291" indent="0">
              <a:buNone/>
              <a:defRPr sz="1225"/>
            </a:lvl8pPr>
            <a:lvl9pPr marL="3200332" indent="0">
              <a:buNone/>
              <a:defRPr sz="1225"/>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8DCF97A-45E0-45EA-8407-9315300A4DCE}" type="slidenum">
              <a:rPr lang="en-US" altLang="en-US"/>
              <a:pPr/>
              <a:t>‹#›</a:t>
            </a:fld>
            <a:endParaRPr lang="en-US" altLang="en-US"/>
          </a:p>
        </p:txBody>
      </p:sp>
    </p:spTree>
    <p:extLst>
      <p:ext uri="{BB962C8B-B14F-4D97-AF65-F5344CB8AC3E}">
        <p14:creationId xmlns:p14="http://schemas.microsoft.com/office/powerpoint/2010/main" val="23805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165" y="8321875"/>
            <a:ext cx="21686837" cy="17281326"/>
          </a:xfrm>
        </p:spPr>
        <p:txBody>
          <a:bodyPr/>
          <a:lstStyle>
            <a:lvl1pPr>
              <a:defRPr sz="2450"/>
            </a:lvl1pPr>
            <a:lvl2pPr>
              <a:defRPr sz="2100"/>
            </a:lvl2pPr>
            <a:lvl3pPr>
              <a:defRPr sz="1750"/>
            </a:lvl3pPr>
            <a:lvl4pPr>
              <a:defRPr sz="1575"/>
            </a:lvl4pPr>
            <a:lvl5pPr>
              <a:defRPr sz="1575"/>
            </a:lvl5pPr>
            <a:lvl6pPr>
              <a:defRPr sz="1575"/>
            </a:lvl6pPr>
            <a:lvl7pPr>
              <a:defRPr sz="1575"/>
            </a:lvl7pPr>
            <a:lvl8pPr>
              <a:defRPr sz="1575"/>
            </a:lvl8pPr>
            <a:lvl9pPr>
              <a:defRPr sz="1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8321875"/>
            <a:ext cx="21686838" cy="17281326"/>
          </a:xfrm>
        </p:spPr>
        <p:txBody>
          <a:bodyPr/>
          <a:lstStyle>
            <a:lvl1pPr>
              <a:defRPr sz="2450"/>
            </a:lvl1pPr>
            <a:lvl2pPr>
              <a:defRPr sz="2100"/>
            </a:lvl2pPr>
            <a:lvl3pPr>
              <a:defRPr sz="1750"/>
            </a:lvl3pPr>
            <a:lvl4pPr>
              <a:defRPr sz="1575"/>
            </a:lvl4pPr>
            <a:lvl5pPr>
              <a:defRPr sz="1575"/>
            </a:lvl5pPr>
            <a:lvl6pPr>
              <a:defRPr sz="1575"/>
            </a:lvl6pPr>
            <a:lvl7pPr>
              <a:defRPr sz="1575"/>
            </a:lvl7pPr>
            <a:lvl8pPr>
              <a:defRPr sz="1575"/>
            </a:lvl8pPr>
            <a:lvl9pPr>
              <a:defRPr sz="1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51E856-9F3C-43B9-AF7F-0F610EBF760F}" type="slidenum">
              <a:rPr lang="en-US" altLang="en-US"/>
              <a:pPr/>
              <a:t>‹#›</a:t>
            </a:fld>
            <a:endParaRPr lang="en-US" altLang="en-US"/>
          </a:p>
        </p:txBody>
      </p:sp>
    </p:spTree>
    <p:extLst>
      <p:ext uri="{BB962C8B-B14F-4D97-AF65-F5344CB8AC3E}">
        <p14:creationId xmlns:p14="http://schemas.microsoft.com/office/powerpoint/2010/main" val="269349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40" y="1152922"/>
            <a:ext cx="46085125" cy="4800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9" y="6448030"/>
            <a:ext cx="22625050" cy="2686447"/>
          </a:xfrm>
        </p:spPr>
        <p:txBody>
          <a:bodyPr anchor="b"/>
          <a:lstStyle>
            <a:lvl1pPr marL="0" indent="0">
              <a:buNone/>
              <a:defRPr sz="2100" b="1"/>
            </a:lvl1pPr>
            <a:lvl2pPr marL="400041" indent="0">
              <a:buNone/>
              <a:defRPr sz="1750" b="1"/>
            </a:lvl2pPr>
            <a:lvl3pPr marL="800083" indent="0">
              <a:buNone/>
              <a:defRPr sz="1575" b="1"/>
            </a:lvl3pPr>
            <a:lvl4pPr marL="1200125" indent="0">
              <a:buNone/>
              <a:defRPr sz="1400" b="1"/>
            </a:lvl4pPr>
            <a:lvl5pPr marL="1600166" indent="0">
              <a:buNone/>
              <a:defRPr sz="1400" b="1"/>
            </a:lvl5pPr>
            <a:lvl6pPr marL="2000207" indent="0">
              <a:buNone/>
              <a:defRPr sz="1400" b="1"/>
            </a:lvl6pPr>
            <a:lvl7pPr marL="2400248" indent="0">
              <a:buNone/>
              <a:defRPr sz="1400" b="1"/>
            </a:lvl7pPr>
            <a:lvl8pPr marL="2800291" indent="0">
              <a:buNone/>
              <a:defRPr sz="1400" b="1"/>
            </a:lvl8pPr>
            <a:lvl9pPr marL="320033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560639" y="9134476"/>
            <a:ext cx="22625050" cy="16595130"/>
          </a:xfrm>
        </p:spPr>
        <p:txBody>
          <a:bodyPr/>
          <a:lstStyle>
            <a:lvl1pPr>
              <a:defRPr sz="2100"/>
            </a:lvl1pPr>
            <a:lvl2pPr>
              <a:defRPr sz="1750"/>
            </a:lvl2pPr>
            <a:lvl3pPr>
              <a:defRPr sz="1575"/>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6448030"/>
            <a:ext cx="22632988" cy="2686447"/>
          </a:xfrm>
        </p:spPr>
        <p:txBody>
          <a:bodyPr anchor="b"/>
          <a:lstStyle>
            <a:lvl1pPr marL="0" indent="0">
              <a:buNone/>
              <a:defRPr sz="2100" b="1"/>
            </a:lvl1pPr>
            <a:lvl2pPr marL="400041" indent="0">
              <a:buNone/>
              <a:defRPr sz="1750" b="1"/>
            </a:lvl2pPr>
            <a:lvl3pPr marL="800083" indent="0">
              <a:buNone/>
              <a:defRPr sz="1575" b="1"/>
            </a:lvl3pPr>
            <a:lvl4pPr marL="1200125" indent="0">
              <a:buNone/>
              <a:defRPr sz="1400" b="1"/>
            </a:lvl4pPr>
            <a:lvl5pPr marL="1600166" indent="0">
              <a:buNone/>
              <a:defRPr sz="1400" b="1"/>
            </a:lvl5pPr>
            <a:lvl6pPr marL="2000207" indent="0">
              <a:buNone/>
              <a:defRPr sz="1400" b="1"/>
            </a:lvl6pPr>
            <a:lvl7pPr marL="2400248" indent="0">
              <a:buNone/>
              <a:defRPr sz="1400" b="1"/>
            </a:lvl7pPr>
            <a:lvl8pPr marL="2800291" indent="0">
              <a:buNone/>
              <a:defRPr sz="1400" b="1"/>
            </a:lvl8pPr>
            <a:lvl9pPr marL="320033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26012775" y="9134476"/>
            <a:ext cx="22632988" cy="16595130"/>
          </a:xfrm>
        </p:spPr>
        <p:txBody>
          <a:bodyPr/>
          <a:lstStyle>
            <a:lvl1pPr>
              <a:defRPr sz="2100"/>
            </a:lvl1pPr>
            <a:lvl2pPr>
              <a:defRPr sz="1750"/>
            </a:lvl2pPr>
            <a:lvl3pPr>
              <a:defRPr sz="1575"/>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5472B46-C8E4-4935-9238-2F94D48F233B}" type="slidenum">
              <a:rPr lang="en-US" altLang="en-US"/>
              <a:pPr/>
              <a:t>‹#›</a:t>
            </a:fld>
            <a:endParaRPr lang="en-US" altLang="en-US"/>
          </a:p>
        </p:txBody>
      </p:sp>
    </p:spTree>
    <p:extLst>
      <p:ext uri="{BB962C8B-B14F-4D97-AF65-F5344CB8AC3E}">
        <p14:creationId xmlns:p14="http://schemas.microsoft.com/office/powerpoint/2010/main" val="214048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1B6C8F1-EE7C-414E-98A6-F45EE906DC62}" type="slidenum">
              <a:rPr lang="en-US" altLang="en-US"/>
              <a:pPr/>
              <a:t>‹#›</a:t>
            </a:fld>
            <a:endParaRPr lang="en-US" altLang="en-US"/>
          </a:p>
        </p:txBody>
      </p:sp>
    </p:spTree>
    <p:extLst>
      <p:ext uri="{BB962C8B-B14F-4D97-AF65-F5344CB8AC3E}">
        <p14:creationId xmlns:p14="http://schemas.microsoft.com/office/powerpoint/2010/main" val="193046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9820BDD-9A26-4746-BB53-BEF62AFD7995}" type="slidenum">
              <a:rPr lang="en-US" altLang="en-US"/>
              <a:pPr/>
              <a:t>‹#›</a:t>
            </a:fld>
            <a:endParaRPr lang="en-US" altLang="en-US"/>
          </a:p>
        </p:txBody>
      </p:sp>
    </p:spTree>
    <p:extLst>
      <p:ext uri="{BB962C8B-B14F-4D97-AF65-F5344CB8AC3E}">
        <p14:creationId xmlns:p14="http://schemas.microsoft.com/office/powerpoint/2010/main" val="259948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9" y="1147367"/>
            <a:ext cx="16846550" cy="4879777"/>
          </a:xfrm>
        </p:spPr>
        <p:txBody>
          <a:bodyPr anchor="b"/>
          <a:lstStyle>
            <a:lvl1pPr algn="l">
              <a:defRPr sz="1750" b="1"/>
            </a:lvl1pPr>
          </a:lstStyle>
          <a:p>
            <a:r>
              <a:rPr lang="en-US" smtClean="0"/>
              <a:t>Click to edit Master title style</a:t>
            </a:r>
            <a:endParaRPr lang="en-US"/>
          </a:p>
        </p:txBody>
      </p:sp>
      <p:sp>
        <p:nvSpPr>
          <p:cNvPr id="3" name="Content Placeholder 2"/>
          <p:cNvSpPr>
            <a:spLocks noGrp="1"/>
          </p:cNvSpPr>
          <p:nvPr>
            <p:ph idx="1"/>
          </p:nvPr>
        </p:nvSpPr>
        <p:spPr>
          <a:xfrm>
            <a:off x="20019963" y="1147365"/>
            <a:ext cx="28625800" cy="24582240"/>
          </a:xfrm>
        </p:spPr>
        <p:txBody>
          <a:bodyPr/>
          <a:lstStyle>
            <a:lvl1pPr>
              <a:defRPr sz="2800"/>
            </a:lvl1pPr>
            <a:lvl2pPr>
              <a:defRPr sz="2450"/>
            </a:lvl2pPr>
            <a:lvl3pPr>
              <a:defRPr sz="2100"/>
            </a:lvl3pPr>
            <a:lvl4pPr>
              <a:defRPr sz="1750"/>
            </a:lvl4pPr>
            <a:lvl5pPr>
              <a:defRPr sz="1750"/>
            </a:lvl5pPr>
            <a:lvl6pPr>
              <a:defRPr sz="1750"/>
            </a:lvl6pPr>
            <a:lvl7pPr>
              <a:defRPr sz="1750"/>
            </a:lvl7pPr>
            <a:lvl8pPr>
              <a:defRPr sz="1750"/>
            </a:lvl8pPr>
            <a:lvl9pPr>
              <a:defRPr sz="17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9" y="6027143"/>
            <a:ext cx="16846550" cy="19702463"/>
          </a:xfrm>
        </p:spPr>
        <p:txBody>
          <a:bodyPr/>
          <a:lstStyle>
            <a:lvl1pPr marL="0" indent="0">
              <a:buNone/>
              <a:defRPr sz="1225"/>
            </a:lvl1pPr>
            <a:lvl2pPr marL="400041" indent="0">
              <a:buNone/>
              <a:defRPr sz="1050"/>
            </a:lvl2pPr>
            <a:lvl3pPr marL="800083" indent="0">
              <a:buNone/>
              <a:defRPr sz="875"/>
            </a:lvl3pPr>
            <a:lvl4pPr marL="1200125" indent="0">
              <a:buNone/>
              <a:defRPr sz="788"/>
            </a:lvl4pPr>
            <a:lvl5pPr marL="1600166" indent="0">
              <a:buNone/>
              <a:defRPr sz="788"/>
            </a:lvl5pPr>
            <a:lvl6pPr marL="2000207" indent="0">
              <a:buNone/>
              <a:defRPr sz="788"/>
            </a:lvl6pPr>
            <a:lvl7pPr marL="2400248" indent="0">
              <a:buNone/>
              <a:defRPr sz="788"/>
            </a:lvl7pPr>
            <a:lvl8pPr marL="2800291" indent="0">
              <a:buNone/>
              <a:defRPr sz="788"/>
            </a:lvl8pPr>
            <a:lvl9pPr marL="3200332" indent="0">
              <a:buNone/>
              <a:defRPr sz="788"/>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42D62AF-982E-47D4-AEF1-33552544287E}" type="slidenum">
              <a:rPr lang="en-US" altLang="en-US"/>
              <a:pPr/>
              <a:t>‹#›</a:t>
            </a:fld>
            <a:endParaRPr lang="en-US" altLang="en-US"/>
          </a:p>
        </p:txBody>
      </p:sp>
    </p:spTree>
    <p:extLst>
      <p:ext uri="{BB962C8B-B14F-4D97-AF65-F5344CB8AC3E}">
        <p14:creationId xmlns:p14="http://schemas.microsoft.com/office/powerpoint/2010/main" val="90640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0162245"/>
            <a:ext cx="30724475" cy="2380853"/>
          </a:xfrm>
        </p:spPr>
        <p:txBody>
          <a:bodyPr anchor="b"/>
          <a:lstStyle>
            <a:lvl1pPr algn="l">
              <a:defRPr sz="1750" b="1"/>
            </a:lvl1pPr>
          </a:lstStyle>
          <a:p>
            <a:r>
              <a:rPr lang="en-US" smtClean="0"/>
              <a:t>Click to edit Master title style</a:t>
            </a:r>
            <a:endParaRPr lang="en-US"/>
          </a:p>
        </p:txBody>
      </p:sp>
      <p:sp>
        <p:nvSpPr>
          <p:cNvPr id="3" name="Picture Placeholder 2"/>
          <p:cNvSpPr>
            <a:spLocks noGrp="1"/>
          </p:cNvSpPr>
          <p:nvPr>
            <p:ph type="pic" idx="1"/>
          </p:nvPr>
        </p:nvSpPr>
        <p:spPr>
          <a:xfrm>
            <a:off x="10036175" y="2573936"/>
            <a:ext cx="30724475" cy="17281326"/>
          </a:xfrm>
        </p:spPr>
        <p:txBody>
          <a:bodyPr/>
          <a:lstStyle>
            <a:lvl1pPr marL="0" indent="0">
              <a:buNone/>
              <a:defRPr sz="2800"/>
            </a:lvl1pPr>
            <a:lvl2pPr marL="400041" indent="0">
              <a:buNone/>
              <a:defRPr sz="2450"/>
            </a:lvl2pPr>
            <a:lvl3pPr marL="800083" indent="0">
              <a:buNone/>
              <a:defRPr sz="2100"/>
            </a:lvl3pPr>
            <a:lvl4pPr marL="1200125" indent="0">
              <a:buNone/>
              <a:defRPr sz="1750"/>
            </a:lvl4pPr>
            <a:lvl5pPr marL="1600166" indent="0">
              <a:buNone/>
              <a:defRPr sz="1750"/>
            </a:lvl5pPr>
            <a:lvl6pPr marL="2000207" indent="0">
              <a:buNone/>
              <a:defRPr sz="1750"/>
            </a:lvl6pPr>
            <a:lvl7pPr marL="2400248" indent="0">
              <a:buNone/>
              <a:defRPr sz="1750"/>
            </a:lvl7pPr>
            <a:lvl8pPr marL="2800291" indent="0">
              <a:buNone/>
              <a:defRPr sz="1750"/>
            </a:lvl8pPr>
            <a:lvl9pPr marL="3200332" indent="0">
              <a:buNone/>
              <a:defRPr sz="1750"/>
            </a:lvl9pPr>
          </a:lstStyle>
          <a:p>
            <a:pPr lvl="0"/>
            <a:endParaRPr lang="en-US" noProof="0" smtClean="0"/>
          </a:p>
        </p:txBody>
      </p:sp>
      <p:sp>
        <p:nvSpPr>
          <p:cNvPr id="4" name="Text Placeholder 3"/>
          <p:cNvSpPr>
            <a:spLocks noGrp="1"/>
          </p:cNvSpPr>
          <p:nvPr>
            <p:ph type="body" sz="half" idx="2"/>
          </p:nvPr>
        </p:nvSpPr>
        <p:spPr>
          <a:xfrm>
            <a:off x="10036175" y="22543098"/>
            <a:ext cx="30724475" cy="3379589"/>
          </a:xfrm>
        </p:spPr>
        <p:txBody>
          <a:bodyPr/>
          <a:lstStyle>
            <a:lvl1pPr marL="0" indent="0">
              <a:buNone/>
              <a:defRPr sz="1225"/>
            </a:lvl1pPr>
            <a:lvl2pPr marL="400041" indent="0">
              <a:buNone/>
              <a:defRPr sz="1050"/>
            </a:lvl2pPr>
            <a:lvl3pPr marL="800083" indent="0">
              <a:buNone/>
              <a:defRPr sz="875"/>
            </a:lvl3pPr>
            <a:lvl4pPr marL="1200125" indent="0">
              <a:buNone/>
              <a:defRPr sz="788"/>
            </a:lvl4pPr>
            <a:lvl5pPr marL="1600166" indent="0">
              <a:buNone/>
              <a:defRPr sz="788"/>
            </a:lvl5pPr>
            <a:lvl6pPr marL="2000207" indent="0">
              <a:buNone/>
              <a:defRPr sz="788"/>
            </a:lvl6pPr>
            <a:lvl7pPr marL="2400248" indent="0">
              <a:buNone/>
              <a:defRPr sz="788"/>
            </a:lvl7pPr>
            <a:lvl8pPr marL="2800291" indent="0">
              <a:buNone/>
              <a:defRPr sz="788"/>
            </a:lvl8pPr>
            <a:lvl9pPr marL="3200332" indent="0">
              <a:buNone/>
              <a:defRPr sz="788"/>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C216271-1756-460B-823F-B88B7DBB9DF0}" type="slidenum">
              <a:rPr lang="en-US" altLang="en-US"/>
              <a:pPr/>
              <a:t>‹#›</a:t>
            </a:fld>
            <a:endParaRPr lang="en-US" altLang="en-US"/>
          </a:p>
        </p:txBody>
      </p:sp>
    </p:spTree>
    <p:extLst>
      <p:ext uri="{BB962C8B-B14F-4D97-AF65-F5344CB8AC3E}">
        <p14:creationId xmlns:p14="http://schemas.microsoft.com/office/powerpoint/2010/main" val="146325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39371" y="2560043"/>
            <a:ext cx="435276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39371" y="8321874"/>
            <a:ext cx="43527663" cy="1728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7557" tIns="203779" rIns="407557" bIns="20377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39369" y="26243560"/>
            <a:ext cx="10668000" cy="1919684"/>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eaLnBrk="1" hangingPunct="1">
              <a:defRPr sz="5425">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7496632" y="26243560"/>
            <a:ext cx="16213138" cy="1919684"/>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eaLnBrk="1" hangingPunct="1">
              <a:defRPr sz="5425">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36699032" y="26243560"/>
            <a:ext cx="10668000" cy="1919684"/>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eaLnBrk="1" hangingPunct="1">
              <a:defRPr sz="5425">
                <a:latin typeface="Times New Roman" panose="02020603050405020304" pitchFamily="18" charset="0"/>
              </a:defRPr>
            </a:lvl1pPr>
          </a:lstStyle>
          <a:p>
            <a:fld id="{BB4B66A9-8FB7-4FA4-AB95-99C3C5E1C2D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565647" rtl="0" eaLnBrk="0" fontAlgn="base" hangingPunct="0">
        <a:spcBef>
          <a:spcPct val="0"/>
        </a:spcBef>
        <a:spcAft>
          <a:spcPct val="0"/>
        </a:spcAft>
        <a:defRPr sz="17149">
          <a:solidFill>
            <a:schemeClr val="tx2"/>
          </a:solidFill>
          <a:latin typeface="+mj-lt"/>
          <a:ea typeface="MS PGothic" panose="020B0600070205080204" pitchFamily="34" charset="-128"/>
          <a:cs typeface="ＭＳ Ｐゴシック" pitchFamily="-65" charset="-128"/>
        </a:defRPr>
      </a:lvl1pPr>
      <a:lvl2pPr algn="ctr" defTabSz="3565647" rtl="0" eaLnBrk="0" fontAlgn="base" hangingPunct="0">
        <a:spcBef>
          <a:spcPct val="0"/>
        </a:spcBef>
        <a:spcAft>
          <a:spcPct val="0"/>
        </a:spcAft>
        <a:defRPr sz="17149">
          <a:solidFill>
            <a:schemeClr val="tx2"/>
          </a:solidFill>
          <a:latin typeface="Times New Roman" pitchFamily="-65" charset="0"/>
          <a:ea typeface="MS PGothic" panose="020B0600070205080204" pitchFamily="34" charset="-128"/>
          <a:cs typeface="ＭＳ Ｐゴシック" pitchFamily="-65" charset="-128"/>
        </a:defRPr>
      </a:lvl2pPr>
      <a:lvl3pPr algn="ctr" defTabSz="3565647" rtl="0" eaLnBrk="0" fontAlgn="base" hangingPunct="0">
        <a:spcBef>
          <a:spcPct val="0"/>
        </a:spcBef>
        <a:spcAft>
          <a:spcPct val="0"/>
        </a:spcAft>
        <a:defRPr sz="17149">
          <a:solidFill>
            <a:schemeClr val="tx2"/>
          </a:solidFill>
          <a:latin typeface="Times New Roman" pitchFamily="-65" charset="0"/>
          <a:ea typeface="MS PGothic" panose="020B0600070205080204" pitchFamily="34" charset="-128"/>
          <a:cs typeface="ＭＳ Ｐゴシック" pitchFamily="-65" charset="-128"/>
        </a:defRPr>
      </a:lvl3pPr>
      <a:lvl4pPr algn="ctr" defTabSz="3565647" rtl="0" eaLnBrk="0" fontAlgn="base" hangingPunct="0">
        <a:spcBef>
          <a:spcPct val="0"/>
        </a:spcBef>
        <a:spcAft>
          <a:spcPct val="0"/>
        </a:spcAft>
        <a:defRPr sz="17149">
          <a:solidFill>
            <a:schemeClr val="tx2"/>
          </a:solidFill>
          <a:latin typeface="Times New Roman" pitchFamily="-65" charset="0"/>
          <a:ea typeface="MS PGothic" panose="020B0600070205080204" pitchFamily="34" charset="-128"/>
          <a:cs typeface="ＭＳ Ｐゴシック" pitchFamily="-65" charset="-128"/>
        </a:defRPr>
      </a:lvl4pPr>
      <a:lvl5pPr algn="ctr" defTabSz="3565647" rtl="0" eaLnBrk="0" fontAlgn="base" hangingPunct="0">
        <a:spcBef>
          <a:spcPct val="0"/>
        </a:spcBef>
        <a:spcAft>
          <a:spcPct val="0"/>
        </a:spcAft>
        <a:defRPr sz="17149">
          <a:solidFill>
            <a:schemeClr val="tx2"/>
          </a:solidFill>
          <a:latin typeface="Times New Roman" pitchFamily="-65" charset="0"/>
          <a:ea typeface="MS PGothic" panose="020B0600070205080204" pitchFamily="34" charset="-128"/>
          <a:cs typeface="ＭＳ Ｐゴシック" pitchFamily="-65" charset="-128"/>
        </a:defRPr>
      </a:lvl5pPr>
      <a:lvl6pPr marL="400041" algn="ctr" defTabSz="3565647" rtl="0" fontAlgn="base">
        <a:spcBef>
          <a:spcPct val="0"/>
        </a:spcBef>
        <a:spcAft>
          <a:spcPct val="0"/>
        </a:spcAft>
        <a:defRPr sz="17149">
          <a:solidFill>
            <a:schemeClr val="tx2"/>
          </a:solidFill>
          <a:latin typeface="Times New Roman" pitchFamily="-65" charset="0"/>
        </a:defRPr>
      </a:lvl6pPr>
      <a:lvl7pPr marL="800083" algn="ctr" defTabSz="3565647" rtl="0" fontAlgn="base">
        <a:spcBef>
          <a:spcPct val="0"/>
        </a:spcBef>
        <a:spcAft>
          <a:spcPct val="0"/>
        </a:spcAft>
        <a:defRPr sz="17149">
          <a:solidFill>
            <a:schemeClr val="tx2"/>
          </a:solidFill>
          <a:latin typeface="Times New Roman" pitchFamily="-65" charset="0"/>
        </a:defRPr>
      </a:lvl7pPr>
      <a:lvl8pPr marL="1200125" algn="ctr" defTabSz="3565647" rtl="0" fontAlgn="base">
        <a:spcBef>
          <a:spcPct val="0"/>
        </a:spcBef>
        <a:spcAft>
          <a:spcPct val="0"/>
        </a:spcAft>
        <a:defRPr sz="17149">
          <a:solidFill>
            <a:schemeClr val="tx2"/>
          </a:solidFill>
          <a:latin typeface="Times New Roman" pitchFamily="-65" charset="0"/>
        </a:defRPr>
      </a:lvl8pPr>
      <a:lvl9pPr marL="1600166" algn="ctr" defTabSz="3565647" rtl="0" fontAlgn="base">
        <a:spcBef>
          <a:spcPct val="0"/>
        </a:spcBef>
        <a:spcAft>
          <a:spcPct val="0"/>
        </a:spcAft>
        <a:defRPr sz="17149">
          <a:solidFill>
            <a:schemeClr val="tx2"/>
          </a:solidFill>
          <a:latin typeface="Times New Roman" pitchFamily="-65" charset="0"/>
        </a:defRPr>
      </a:lvl9pPr>
    </p:titleStyle>
    <p:bodyStyle>
      <a:lvl1pPr marL="1337639" indent="-1337639" algn="l" defTabSz="3565647" rtl="0" eaLnBrk="0" fontAlgn="base" hangingPunct="0">
        <a:spcBef>
          <a:spcPct val="20000"/>
        </a:spcBef>
        <a:spcAft>
          <a:spcPct val="0"/>
        </a:spcAft>
        <a:buChar char="•"/>
        <a:defRPr sz="12513">
          <a:solidFill>
            <a:schemeClr val="tx1"/>
          </a:solidFill>
          <a:latin typeface="+mn-lt"/>
          <a:ea typeface="MS PGothic" panose="020B0600070205080204" pitchFamily="34" charset="-128"/>
          <a:cs typeface="ＭＳ Ｐゴシック" pitchFamily="-65" charset="-128"/>
        </a:defRPr>
      </a:lvl1pPr>
      <a:lvl2pPr marL="2897522" indent="-1114004" algn="l" defTabSz="3565647" rtl="0" eaLnBrk="0" fontAlgn="base" hangingPunct="0">
        <a:spcBef>
          <a:spcPct val="20000"/>
        </a:spcBef>
        <a:spcAft>
          <a:spcPct val="0"/>
        </a:spcAft>
        <a:buChar char="–"/>
        <a:defRPr sz="10938">
          <a:solidFill>
            <a:schemeClr val="tx1"/>
          </a:solidFill>
          <a:latin typeface="+mn-lt"/>
          <a:ea typeface="MS PGothic" panose="020B0600070205080204" pitchFamily="34" charset="-128"/>
        </a:defRPr>
      </a:lvl2pPr>
      <a:lvl3pPr marL="4457407" indent="-891759" algn="l" defTabSz="3565647" rtl="0" eaLnBrk="0" fontAlgn="base" hangingPunct="0">
        <a:spcBef>
          <a:spcPct val="20000"/>
        </a:spcBef>
        <a:spcAft>
          <a:spcPct val="0"/>
        </a:spcAft>
        <a:buChar char="•"/>
        <a:defRPr sz="9363">
          <a:solidFill>
            <a:schemeClr val="tx1"/>
          </a:solidFill>
          <a:latin typeface="+mn-lt"/>
          <a:ea typeface="MS PGothic" panose="020B0600070205080204" pitchFamily="34" charset="-128"/>
        </a:defRPr>
      </a:lvl3pPr>
      <a:lvl4pPr marL="6240924" indent="-891759" algn="l" defTabSz="3565647" rtl="0" eaLnBrk="0" fontAlgn="base" hangingPunct="0">
        <a:spcBef>
          <a:spcPct val="20000"/>
        </a:spcBef>
        <a:spcAft>
          <a:spcPct val="0"/>
        </a:spcAft>
        <a:buChar char="–"/>
        <a:defRPr sz="7788">
          <a:solidFill>
            <a:schemeClr val="tx1"/>
          </a:solidFill>
          <a:latin typeface="+mn-lt"/>
          <a:ea typeface="MS PGothic" panose="020B0600070205080204" pitchFamily="34" charset="-128"/>
        </a:defRPr>
      </a:lvl4pPr>
      <a:lvl5pPr marL="8023054" indent="-890370" algn="l" defTabSz="3565647" rtl="0" eaLnBrk="0" fontAlgn="base" hangingPunct="0">
        <a:spcBef>
          <a:spcPct val="20000"/>
        </a:spcBef>
        <a:spcAft>
          <a:spcPct val="0"/>
        </a:spcAft>
        <a:buChar char="»"/>
        <a:defRPr sz="7788">
          <a:solidFill>
            <a:schemeClr val="tx1"/>
          </a:solidFill>
          <a:latin typeface="+mn-lt"/>
          <a:ea typeface="MS PGothic" panose="020B0600070205080204" pitchFamily="34" charset="-128"/>
        </a:defRPr>
      </a:lvl5pPr>
      <a:lvl6pPr marL="8423095" indent="-890370" algn="l" defTabSz="3565647" rtl="0" fontAlgn="base">
        <a:spcBef>
          <a:spcPct val="20000"/>
        </a:spcBef>
        <a:spcAft>
          <a:spcPct val="0"/>
        </a:spcAft>
        <a:buChar char="»"/>
        <a:defRPr sz="7788">
          <a:solidFill>
            <a:schemeClr val="tx1"/>
          </a:solidFill>
          <a:latin typeface="+mn-lt"/>
          <a:ea typeface="ＭＳ Ｐゴシック" pitchFamily="-65" charset="-128"/>
        </a:defRPr>
      </a:lvl6pPr>
      <a:lvl7pPr marL="8823136" indent="-890370" algn="l" defTabSz="3565647" rtl="0" fontAlgn="base">
        <a:spcBef>
          <a:spcPct val="20000"/>
        </a:spcBef>
        <a:spcAft>
          <a:spcPct val="0"/>
        </a:spcAft>
        <a:buChar char="»"/>
        <a:defRPr sz="7788">
          <a:solidFill>
            <a:schemeClr val="tx1"/>
          </a:solidFill>
          <a:latin typeface="+mn-lt"/>
          <a:ea typeface="ＭＳ Ｐゴシック" pitchFamily="-65" charset="-128"/>
        </a:defRPr>
      </a:lvl7pPr>
      <a:lvl8pPr marL="9223177" indent="-890370" algn="l" defTabSz="3565647" rtl="0" fontAlgn="base">
        <a:spcBef>
          <a:spcPct val="20000"/>
        </a:spcBef>
        <a:spcAft>
          <a:spcPct val="0"/>
        </a:spcAft>
        <a:buChar char="»"/>
        <a:defRPr sz="7788">
          <a:solidFill>
            <a:schemeClr val="tx1"/>
          </a:solidFill>
          <a:latin typeface="+mn-lt"/>
          <a:ea typeface="ＭＳ Ｐゴシック" pitchFamily="-65" charset="-128"/>
        </a:defRPr>
      </a:lvl8pPr>
      <a:lvl9pPr marL="9623219" indent="-890370" algn="l" defTabSz="3565647" rtl="0" fontAlgn="base">
        <a:spcBef>
          <a:spcPct val="20000"/>
        </a:spcBef>
        <a:spcAft>
          <a:spcPct val="0"/>
        </a:spcAft>
        <a:buChar char="»"/>
        <a:defRPr sz="7788">
          <a:solidFill>
            <a:schemeClr val="tx1"/>
          </a:solidFill>
          <a:latin typeface="+mn-lt"/>
          <a:ea typeface="ＭＳ Ｐゴシック" pitchFamily="-65" charset="-128"/>
        </a:defRPr>
      </a:lvl9pPr>
    </p:bodyStyle>
    <p:otherStyle>
      <a:defPPr>
        <a:defRPr lang="en-US"/>
      </a:defPPr>
      <a:lvl1pPr marL="0" algn="l" defTabSz="400041" rtl="0" eaLnBrk="1" latinLnBrk="0" hangingPunct="1">
        <a:defRPr sz="1575" kern="1200">
          <a:solidFill>
            <a:schemeClr val="tx1"/>
          </a:solidFill>
          <a:latin typeface="+mn-lt"/>
          <a:ea typeface="+mn-ea"/>
          <a:cs typeface="+mn-cs"/>
        </a:defRPr>
      </a:lvl1pPr>
      <a:lvl2pPr marL="400041" algn="l" defTabSz="400041" rtl="0" eaLnBrk="1" latinLnBrk="0" hangingPunct="1">
        <a:defRPr sz="1575" kern="1200">
          <a:solidFill>
            <a:schemeClr val="tx1"/>
          </a:solidFill>
          <a:latin typeface="+mn-lt"/>
          <a:ea typeface="+mn-ea"/>
          <a:cs typeface="+mn-cs"/>
        </a:defRPr>
      </a:lvl2pPr>
      <a:lvl3pPr marL="800083" algn="l" defTabSz="400041" rtl="0" eaLnBrk="1" latinLnBrk="0" hangingPunct="1">
        <a:defRPr sz="1575" kern="1200">
          <a:solidFill>
            <a:schemeClr val="tx1"/>
          </a:solidFill>
          <a:latin typeface="+mn-lt"/>
          <a:ea typeface="+mn-ea"/>
          <a:cs typeface="+mn-cs"/>
        </a:defRPr>
      </a:lvl3pPr>
      <a:lvl4pPr marL="1200125" algn="l" defTabSz="400041" rtl="0" eaLnBrk="1" latinLnBrk="0" hangingPunct="1">
        <a:defRPr sz="1575" kern="1200">
          <a:solidFill>
            <a:schemeClr val="tx1"/>
          </a:solidFill>
          <a:latin typeface="+mn-lt"/>
          <a:ea typeface="+mn-ea"/>
          <a:cs typeface="+mn-cs"/>
        </a:defRPr>
      </a:lvl4pPr>
      <a:lvl5pPr marL="1600166" algn="l" defTabSz="400041" rtl="0" eaLnBrk="1" latinLnBrk="0" hangingPunct="1">
        <a:defRPr sz="1575" kern="1200">
          <a:solidFill>
            <a:schemeClr val="tx1"/>
          </a:solidFill>
          <a:latin typeface="+mn-lt"/>
          <a:ea typeface="+mn-ea"/>
          <a:cs typeface="+mn-cs"/>
        </a:defRPr>
      </a:lvl5pPr>
      <a:lvl6pPr marL="2000207" algn="l" defTabSz="400041" rtl="0" eaLnBrk="1" latinLnBrk="0" hangingPunct="1">
        <a:defRPr sz="1575" kern="1200">
          <a:solidFill>
            <a:schemeClr val="tx1"/>
          </a:solidFill>
          <a:latin typeface="+mn-lt"/>
          <a:ea typeface="+mn-ea"/>
          <a:cs typeface="+mn-cs"/>
        </a:defRPr>
      </a:lvl6pPr>
      <a:lvl7pPr marL="2400248" algn="l" defTabSz="400041" rtl="0" eaLnBrk="1" latinLnBrk="0" hangingPunct="1">
        <a:defRPr sz="1575" kern="1200">
          <a:solidFill>
            <a:schemeClr val="tx1"/>
          </a:solidFill>
          <a:latin typeface="+mn-lt"/>
          <a:ea typeface="+mn-ea"/>
          <a:cs typeface="+mn-cs"/>
        </a:defRPr>
      </a:lvl7pPr>
      <a:lvl8pPr marL="2800291" algn="l" defTabSz="400041" rtl="0" eaLnBrk="1" latinLnBrk="0" hangingPunct="1">
        <a:defRPr sz="1575" kern="1200">
          <a:solidFill>
            <a:schemeClr val="tx1"/>
          </a:solidFill>
          <a:latin typeface="+mn-lt"/>
          <a:ea typeface="+mn-ea"/>
          <a:cs typeface="+mn-cs"/>
        </a:defRPr>
      </a:lvl8pPr>
      <a:lvl9pPr marL="3200332" algn="l" defTabSz="400041" rtl="0" eaLnBrk="1" latinLnBrk="0" hangingPunct="1">
        <a:defRPr sz="15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Microsoft_PowerPoint_Presentation2.pptx"/><Relationship Id="rId13" Type="http://schemas.openxmlformats.org/officeDocument/2006/relationships/image" Target="../media/image5.png"/><Relationship Id="rId18" Type="http://schemas.openxmlformats.org/officeDocument/2006/relationships/slide" Target="slide7.xml"/><Relationship Id="rId3" Type="http://schemas.openxmlformats.org/officeDocument/2006/relationships/notesSlide" Target="../notesSlides/notesSlide1.xml"/><Relationship Id="rId21" Type="http://schemas.openxmlformats.org/officeDocument/2006/relationships/image" Target="../media/image9.png"/><Relationship Id="rId7" Type="http://schemas.openxmlformats.org/officeDocument/2006/relationships/oleObject" Target="../embeddings/oleObject2.bin"/><Relationship Id="rId12" Type="http://schemas.openxmlformats.org/officeDocument/2006/relationships/slide" Target="slide3.xml"/><Relationship Id="rId17" Type="http://schemas.openxmlformats.org/officeDocument/2006/relationships/image" Target="../media/image7.png"/><Relationship Id="rId25" Type="http://schemas.openxmlformats.org/officeDocument/2006/relationships/image" Target="../media/image11.png"/><Relationship Id="rId2" Type="http://schemas.openxmlformats.org/officeDocument/2006/relationships/slideLayout" Target="../slideLayouts/slideLayout7.xml"/><Relationship Id="rId16" Type="http://schemas.openxmlformats.org/officeDocument/2006/relationships/slide" Target="slide6.xml"/><Relationship Id="rId20" Type="http://schemas.openxmlformats.org/officeDocument/2006/relationships/slide" Target="slide8.xml"/><Relationship Id="rId1" Type="http://schemas.openxmlformats.org/officeDocument/2006/relationships/vmlDrawing" Target="../drawings/vmlDrawing1.vml"/><Relationship Id="rId6" Type="http://schemas.openxmlformats.org/officeDocument/2006/relationships/image" Target="../media/image1.emf"/><Relationship Id="rId11" Type="http://schemas.openxmlformats.org/officeDocument/2006/relationships/image" Target="../media/image4.png"/><Relationship Id="rId24" Type="http://schemas.openxmlformats.org/officeDocument/2006/relationships/slide" Target="slide4.xml"/><Relationship Id="rId5" Type="http://schemas.openxmlformats.org/officeDocument/2006/relationships/package" Target="../embeddings/Microsoft_PowerPoint_Presentation1.pptx"/><Relationship Id="rId15" Type="http://schemas.openxmlformats.org/officeDocument/2006/relationships/image" Target="../media/image6.png"/><Relationship Id="rId23" Type="http://schemas.openxmlformats.org/officeDocument/2006/relationships/image" Target="../media/image10.png"/><Relationship Id="rId10" Type="http://schemas.openxmlformats.org/officeDocument/2006/relationships/image" Target="../media/image3.emf"/><Relationship Id="rId19"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2.emf"/><Relationship Id="rId14" Type="http://schemas.openxmlformats.org/officeDocument/2006/relationships/slide" Target="slide5.xml"/><Relationship Id="rId22" Type="http://schemas.openxmlformats.org/officeDocument/2006/relationships/slide" Target="slide9.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 Target="slide1.xml"/><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3.wmf"/><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1.xml"/><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3.w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w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3.w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wm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880360" y="15638833"/>
            <a:ext cx="9234509" cy="3894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6" name="Rectangle 180">
            <a:hlinkClick r:id="" action="ppaction://hlinkshowjump?jump=firstslide"/>
          </p:cNvPr>
          <p:cNvSpPr>
            <a:spLocks noChangeArrowheads="1"/>
          </p:cNvSpPr>
          <p:nvPr/>
        </p:nvSpPr>
        <p:spPr bwMode="auto">
          <a:xfrm>
            <a:off x="1266720" y="495488"/>
            <a:ext cx="48741025" cy="2947089"/>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r>
              <a:rPr lang="en-US" sz="8050" b="1" dirty="0" smtClean="0">
                <a:latin typeface="Helvetica" panose="020B0604020202020204" pitchFamily="34" charset="0"/>
                <a:cs typeface="Helvetica" panose="020B0604020202020204" pitchFamily="34" charset="0"/>
              </a:rPr>
              <a:t>Title</a:t>
            </a:r>
          </a:p>
          <a:p>
            <a:pPr algn="ctr"/>
            <a:endParaRPr lang="en-US" sz="2625" dirty="0" smtClean="0">
              <a:latin typeface="Helvetica" panose="020B0604020202020204" pitchFamily="34" charset="0"/>
              <a:cs typeface="Helvetica" panose="020B0604020202020204" pitchFamily="34" charset="0"/>
            </a:endParaRPr>
          </a:p>
          <a:p>
            <a:pPr algn="ctr"/>
            <a:r>
              <a:rPr lang="en-US" sz="3938" dirty="0" smtClean="0">
                <a:latin typeface="Helvetica" panose="020B0604020202020204" pitchFamily="34" charset="0"/>
                <a:cs typeface="Helvetica" panose="020B0604020202020204" pitchFamily="34" charset="0"/>
              </a:rPr>
              <a:t>Authors names and </a:t>
            </a:r>
            <a:r>
              <a:rPr lang="en-US" sz="3938" dirty="0" err="1" smtClean="0">
                <a:latin typeface="Helvetica" panose="020B0604020202020204" pitchFamily="34" charset="0"/>
                <a:cs typeface="Helvetica" panose="020B0604020202020204" pitchFamily="34" charset="0"/>
              </a:rPr>
              <a:t>affliations</a:t>
            </a:r>
            <a:endParaRPr lang="en-US" sz="3938" dirty="0" smtClean="0">
              <a:latin typeface="Helvetica" panose="020B0604020202020204" pitchFamily="34" charset="0"/>
              <a:cs typeface="Helvetica" panose="020B0604020202020204" pitchFamily="34" charset="0"/>
            </a:endParaRPr>
          </a:p>
          <a:p>
            <a:pPr algn="ctr" eaLnBrk="1" hangingPunct="1">
              <a:defRPr/>
            </a:pPr>
            <a:endParaRPr lang="en-US" sz="3938" dirty="0">
              <a:ln w="57150" cmpd="sng">
                <a:solidFill>
                  <a:schemeClr val="tx1"/>
                </a:solidFill>
              </a:ln>
              <a:solidFill>
                <a:schemeClr val="accent6"/>
              </a:solidFill>
              <a:latin typeface="Helvetica"/>
              <a:ea typeface="Calibri" charset="0"/>
              <a:cs typeface="Helvetica"/>
            </a:endParaRPr>
          </a:p>
        </p:txBody>
      </p:sp>
      <p:sp>
        <p:nvSpPr>
          <p:cNvPr id="2" name="Text Box 7"/>
          <p:cNvSpPr txBox="1">
            <a:spLocks noChangeArrowheads="1"/>
          </p:cNvSpPr>
          <p:nvPr/>
        </p:nvSpPr>
        <p:spPr bwMode="auto">
          <a:xfrm>
            <a:off x="2440111" y="6689876"/>
            <a:ext cx="10058400" cy="12398989"/>
          </a:xfrm>
          <a:prstGeom prst="rect">
            <a:avLst/>
          </a:prstGeom>
          <a:noFill/>
          <a:ln w="76200" cap="flat" cmpd="sng" algn="ctr">
            <a:solidFill>
              <a:srgbClr val="8D1036"/>
            </a:solidFill>
            <a:prstDash val="solid"/>
            <a:miter lim="800000"/>
            <a:headEnd type="none" w="med" len="med"/>
            <a:tailEnd type="none" w="med" len="med"/>
          </a:ln>
        </p:spPr>
        <p:txBody>
          <a:bodyPr lIns="800100" tIns="400050" rIns="800100" bIns="800100"/>
          <a:lstStyle>
            <a:lvl1pPr eaLnBrk="0" hangingPunct="0">
              <a:defRPr sz="3200">
                <a:solidFill>
                  <a:schemeClr val="tx1"/>
                </a:solidFill>
                <a:latin typeface="Helvetica" panose="020B0604020202020204" pitchFamily="34" charset="0"/>
                <a:ea typeface="MS PGothic" panose="020B0600070205080204" pitchFamily="34" charset="-128"/>
              </a:defRPr>
            </a:lvl1pPr>
            <a:lvl2pPr marL="742950" indent="-285750" eaLnBrk="0" hangingPunct="0">
              <a:defRPr sz="3200">
                <a:solidFill>
                  <a:schemeClr val="tx1"/>
                </a:solidFill>
                <a:latin typeface="Helvetica" panose="020B0604020202020204" pitchFamily="34" charset="0"/>
                <a:ea typeface="MS PGothic" panose="020B0600070205080204" pitchFamily="34" charset="-128"/>
              </a:defRPr>
            </a:lvl2pPr>
            <a:lvl3pPr marL="1143000" indent="-228600" eaLnBrk="0" hangingPunct="0">
              <a:defRPr sz="3200">
                <a:solidFill>
                  <a:schemeClr val="tx1"/>
                </a:solidFill>
                <a:latin typeface="Helvetica" panose="020B0604020202020204" pitchFamily="34" charset="0"/>
                <a:ea typeface="MS PGothic" panose="020B0600070205080204" pitchFamily="34" charset="-128"/>
              </a:defRPr>
            </a:lvl3pPr>
            <a:lvl4pPr marL="1600200" indent="-228600" eaLnBrk="0" hangingPunct="0">
              <a:defRPr sz="3200">
                <a:solidFill>
                  <a:schemeClr val="tx1"/>
                </a:solidFill>
                <a:latin typeface="Helvetica" panose="020B0604020202020204" pitchFamily="34" charset="0"/>
                <a:ea typeface="MS PGothic" panose="020B0600070205080204" pitchFamily="34" charset="-128"/>
              </a:defRPr>
            </a:lvl4pPr>
            <a:lvl5pPr marL="2057400" indent="-228600" eaLnBrk="0" hangingPunct="0">
              <a:defRPr sz="3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9pPr>
          </a:lstStyle>
          <a:p>
            <a:endParaRPr lang="en-US" sz="2450" b="1" dirty="0" smtClean="0"/>
          </a:p>
          <a:p>
            <a:endParaRPr lang="en-US" sz="2450" b="1" dirty="0"/>
          </a:p>
          <a:p>
            <a:r>
              <a:rPr lang="en-US" sz="2450" b="1" dirty="0" smtClean="0"/>
              <a:t>Brain </a:t>
            </a:r>
            <a:r>
              <a:rPr lang="en-US" sz="2450" b="1" dirty="0"/>
              <a:t>systems involved in math fact retrieval: </a:t>
            </a:r>
            <a:r>
              <a:rPr lang="en-US" sz="2450" dirty="0"/>
              <a:t>Growing evidence suggests that the hippocampus and adjacent medial temporal lobe structures are involved when children retrieve math facts. For example, children who use retrieval more </a:t>
            </a:r>
            <a:r>
              <a:rPr lang="en-US" sz="2450" dirty="0" smtClean="0"/>
              <a:t>often </a:t>
            </a:r>
            <a:r>
              <a:rPr lang="en-US" sz="2450" dirty="0"/>
              <a:t>show greater activity in </a:t>
            </a:r>
            <a:r>
              <a:rPr lang="en-US" sz="2450" dirty="0" smtClean="0"/>
              <a:t>the hippocampus </a:t>
            </a:r>
            <a:r>
              <a:rPr lang="en-US" sz="2450" dirty="0"/>
              <a:t>(Cho, </a:t>
            </a:r>
            <a:r>
              <a:rPr lang="en-US" sz="2450" i="1" dirty="0"/>
              <a:t>JOCN</a:t>
            </a:r>
            <a:r>
              <a:rPr lang="en-US" sz="2450" dirty="0"/>
              <a:t>, 2012).</a:t>
            </a:r>
          </a:p>
          <a:p>
            <a:endParaRPr lang="en-US" altLang="en-US" sz="2450" dirty="0">
              <a:solidFill>
                <a:srgbClr val="000000"/>
              </a:solidFill>
            </a:endParaRPr>
          </a:p>
          <a:p>
            <a:endParaRPr lang="en-US" altLang="en-US" sz="2450" dirty="0">
              <a:solidFill>
                <a:srgbClr val="000000"/>
              </a:solidFill>
            </a:endParaRPr>
          </a:p>
          <a:p>
            <a:endParaRPr lang="en-US" altLang="en-US" sz="2450" dirty="0">
              <a:solidFill>
                <a:srgbClr val="000000"/>
              </a:solidFill>
            </a:endParaRPr>
          </a:p>
          <a:p>
            <a:endParaRPr lang="en-US" altLang="en-US" sz="2450" dirty="0">
              <a:solidFill>
                <a:srgbClr val="000000"/>
              </a:solidFill>
            </a:endParaRPr>
          </a:p>
          <a:p>
            <a:endParaRPr lang="en-US" altLang="en-US" sz="2450" dirty="0">
              <a:solidFill>
                <a:srgbClr val="000000"/>
              </a:solidFill>
            </a:endParaRPr>
          </a:p>
          <a:p>
            <a:endParaRPr lang="en-US" altLang="en-US" sz="2450" dirty="0">
              <a:solidFill>
                <a:srgbClr val="000000"/>
              </a:solidFill>
            </a:endParaRPr>
          </a:p>
          <a:p>
            <a:endParaRPr lang="en-US" altLang="en-US" sz="2450" dirty="0">
              <a:solidFill>
                <a:srgbClr val="000000"/>
              </a:solidFill>
            </a:endParaRPr>
          </a:p>
          <a:p>
            <a:endParaRPr lang="en-US" altLang="en-US" sz="2450" dirty="0">
              <a:solidFill>
                <a:srgbClr val="000000"/>
              </a:solidFill>
            </a:endParaRPr>
          </a:p>
          <a:p>
            <a:endParaRPr lang="en-US" sz="2450" b="1" dirty="0" smtClean="0"/>
          </a:p>
          <a:p>
            <a:r>
              <a:rPr lang="en-US" sz="2450" b="1" dirty="0" smtClean="0"/>
              <a:t>Longitudinal </a:t>
            </a:r>
            <a:r>
              <a:rPr lang="en-US" sz="2450" b="1" dirty="0"/>
              <a:t>change: </a:t>
            </a:r>
            <a:r>
              <a:rPr lang="en-US" sz="2450" dirty="0"/>
              <a:t>Recently we found that in a 1.2 year interval, children increased their use of retrieval and hippocampal activity, and increases in hippocampal-parietal </a:t>
            </a:r>
            <a:r>
              <a:rPr lang="en-US" sz="2450" i="1" dirty="0"/>
              <a:t>connectivity </a:t>
            </a:r>
            <a:r>
              <a:rPr lang="en-US" sz="2450" dirty="0"/>
              <a:t>were related </a:t>
            </a:r>
            <a:r>
              <a:rPr lang="en-US" sz="2450" dirty="0" smtClean="0"/>
              <a:t>to increases </a:t>
            </a:r>
            <a:r>
              <a:rPr lang="en-US" sz="2450" dirty="0"/>
              <a:t>in retrieval use (Qin, </a:t>
            </a:r>
            <a:r>
              <a:rPr lang="en-US" sz="2450" i="1" dirty="0"/>
              <a:t>Nat Neuro</a:t>
            </a:r>
            <a:r>
              <a:rPr lang="en-US" sz="2450" dirty="0"/>
              <a:t>, </a:t>
            </a:r>
            <a:r>
              <a:rPr lang="en-US" sz="2450" dirty="0" smtClean="0"/>
              <a:t>2014).</a:t>
            </a:r>
            <a:endParaRPr lang="en-US" altLang="en-US" sz="2450" dirty="0">
              <a:solidFill>
                <a:srgbClr val="000000"/>
              </a:solidFill>
            </a:endParaRPr>
          </a:p>
        </p:txBody>
      </p:sp>
      <p:sp>
        <p:nvSpPr>
          <p:cNvPr id="32" name="TextBox 31"/>
          <p:cNvSpPr txBox="1"/>
          <p:nvPr/>
        </p:nvSpPr>
        <p:spPr>
          <a:xfrm>
            <a:off x="2440112" y="6729468"/>
            <a:ext cx="10058400" cy="738664"/>
          </a:xfrm>
          <a:prstGeom prst="rect">
            <a:avLst/>
          </a:prstGeom>
          <a:solidFill>
            <a:srgbClr val="8D1036"/>
          </a:solidFill>
          <a:ln w="76200" cap="flat" cmpd="sng" algn="ctr">
            <a:solidFill>
              <a:srgbClr val="8D1036"/>
            </a:solidFill>
            <a:prstDash val="solid"/>
            <a:round/>
            <a:headEnd type="none" w="med" len="med"/>
            <a:tailEnd type="none" w="med" len="med"/>
          </a:ln>
        </p:spPr>
        <p:txBody>
          <a:bodyPr anchor="b">
            <a:spAutoFit/>
          </a:bodyPr>
          <a:lstStyle>
            <a:lvl1pPr eaLnBrk="0" hangingPunct="0">
              <a:tabLst>
                <a:tab pos="500063" algn="l"/>
              </a:tabLst>
              <a:defRPr sz="3200">
                <a:solidFill>
                  <a:schemeClr val="tx1"/>
                </a:solidFill>
                <a:latin typeface="Helvetica" charset="0"/>
                <a:ea typeface="ＭＳ Ｐゴシック" charset="0"/>
                <a:cs typeface="ＭＳ Ｐゴシック" charset="0"/>
              </a:defRPr>
            </a:lvl1pPr>
            <a:lvl2pPr marL="37931725" indent="-37474525" eaLnBrk="0" hangingPunct="0">
              <a:tabLst>
                <a:tab pos="500063" algn="l"/>
              </a:tabLst>
              <a:defRPr sz="3200">
                <a:solidFill>
                  <a:schemeClr val="tx1"/>
                </a:solidFill>
                <a:latin typeface="Helvetica" charset="0"/>
                <a:ea typeface="ＭＳ Ｐゴシック" charset="0"/>
              </a:defRPr>
            </a:lvl2pPr>
            <a:lvl3pPr eaLnBrk="0" hangingPunct="0">
              <a:tabLst>
                <a:tab pos="500063" algn="l"/>
              </a:tabLst>
              <a:defRPr sz="3200">
                <a:solidFill>
                  <a:schemeClr val="tx1"/>
                </a:solidFill>
                <a:latin typeface="Helvetica" charset="0"/>
                <a:ea typeface="ＭＳ Ｐゴシック" charset="0"/>
              </a:defRPr>
            </a:lvl3pPr>
            <a:lvl4pPr eaLnBrk="0" hangingPunct="0">
              <a:tabLst>
                <a:tab pos="500063" algn="l"/>
              </a:tabLst>
              <a:defRPr sz="3200">
                <a:solidFill>
                  <a:schemeClr val="tx1"/>
                </a:solidFill>
                <a:latin typeface="Helvetica" charset="0"/>
                <a:ea typeface="ＭＳ Ｐゴシック" charset="0"/>
              </a:defRPr>
            </a:lvl4pPr>
            <a:lvl5pPr eaLnBrk="0" hangingPunct="0">
              <a:tabLst>
                <a:tab pos="500063" algn="l"/>
              </a:tabLst>
              <a:defRPr sz="3200">
                <a:solidFill>
                  <a:schemeClr val="tx1"/>
                </a:solidFill>
                <a:latin typeface="Helvetica" charset="0"/>
                <a:ea typeface="ＭＳ Ｐゴシック" charset="0"/>
              </a:defRPr>
            </a:lvl5pPr>
            <a:lvl6pPr marL="457200" eaLnBrk="0" fontAlgn="base" hangingPunct="0">
              <a:spcBef>
                <a:spcPct val="0"/>
              </a:spcBef>
              <a:spcAft>
                <a:spcPct val="0"/>
              </a:spcAft>
              <a:tabLst>
                <a:tab pos="500063" algn="l"/>
              </a:tabLst>
              <a:defRPr sz="3200">
                <a:solidFill>
                  <a:schemeClr val="tx1"/>
                </a:solidFill>
                <a:latin typeface="Helvetica" charset="0"/>
                <a:ea typeface="ＭＳ Ｐゴシック" charset="0"/>
              </a:defRPr>
            </a:lvl6pPr>
            <a:lvl7pPr marL="914400" eaLnBrk="0" fontAlgn="base" hangingPunct="0">
              <a:spcBef>
                <a:spcPct val="0"/>
              </a:spcBef>
              <a:spcAft>
                <a:spcPct val="0"/>
              </a:spcAft>
              <a:tabLst>
                <a:tab pos="500063" algn="l"/>
              </a:tabLst>
              <a:defRPr sz="3200">
                <a:solidFill>
                  <a:schemeClr val="tx1"/>
                </a:solidFill>
                <a:latin typeface="Helvetica" charset="0"/>
                <a:ea typeface="ＭＳ Ｐゴシック" charset="0"/>
              </a:defRPr>
            </a:lvl7pPr>
            <a:lvl8pPr marL="1371600" eaLnBrk="0" fontAlgn="base" hangingPunct="0">
              <a:spcBef>
                <a:spcPct val="0"/>
              </a:spcBef>
              <a:spcAft>
                <a:spcPct val="0"/>
              </a:spcAft>
              <a:tabLst>
                <a:tab pos="500063" algn="l"/>
              </a:tabLst>
              <a:defRPr sz="3200">
                <a:solidFill>
                  <a:schemeClr val="tx1"/>
                </a:solidFill>
                <a:latin typeface="Helvetica" charset="0"/>
                <a:ea typeface="ＭＳ Ｐゴシック" charset="0"/>
              </a:defRPr>
            </a:lvl8pPr>
            <a:lvl9pPr marL="1828800" eaLnBrk="0" fontAlgn="base" hangingPunct="0">
              <a:spcBef>
                <a:spcPct val="0"/>
              </a:spcBef>
              <a:spcAft>
                <a:spcPct val="0"/>
              </a:spcAft>
              <a:tabLst>
                <a:tab pos="500063" algn="l"/>
              </a:tabLst>
              <a:defRPr sz="3200">
                <a:solidFill>
                  <a:schemeClr val="tx1"/>
                </a:solidFill>
                <a:latin typeface="Helvetica" charset="0"/>
                <a:ea typeface="ＭＳ Ｐゴシック" charset="0"/>
              </a:defRPr>
            </a:lvl9pPr>
          </a:lstStyle>
          <a:p>
            <a:pPr algn="ctr" eaLnBrk="1" hangingPunct="1">
              <a:spcBef>
                <a:spcPts val="4375"/>
              </a:spcBef>
              <a:spcAft>
                <a:spcPts val="4375"/>
              </a:spcAft>
              <a:defRPr/>
            </a:pPr>
            <a:r>
              <a:rPr lang="en-US" sz="4200" b="1" dirty="0">
                <a:solidFill>
                  <a:schemeClr val="bg1"/>
                </a:solidFill>
                <a:latin typeface="Helvetica"/>
                <a:ea typeface="Calibri" charset="0"/>
                <a:cs typeface="Helvetica"/>
              </a:rPr>
              <a:t>Introduction</a:t>
            </a:r>
          </a:p>
        </p:txBody>
      </p:sp>
      <p:grpSp>
        <p:nvGrpSpPr>
          <p:cNvPr id="21" name="Group 20"/>
          <p:cNvGrpSpPr/>
          <p:nvPr/>
        </p:nvGrpSpPr>
        <p:grpSpPr>
          <a:xfrm>
            <a:off x="14580872" y="6689876"/>
            <a:ext cx="10058403" cy="6004208"/>
            <a:chOff x="14626804" y="6776856"/>
            <a:chExt cx="10058403" cy="6004208"/>
          </a:xfrm>
        </p:grpSpPr>
        <p:sp>
          <p:nvSpPr>
            <p:cNvPr id="2052" name="Text Box 7"/>
            <p:cNvSpPr txBox="1">
              <a:spLocks noChangeArrowheads="1"/>
            </p:cNvSpPr>
            <p:nvPr/>
          </p:nvSpPr>
          <p:spPr bwMode="auto">
            <a:xfrm>
              <a:off x="14626804" y="6776856"/>
              <a:ext cx="10058400" cy="6004208"/>
            </a:xfrm>
            <a:prstGeom prst="rect">
              <a:avLst/>
            </a:prstGeom>
            <a:solidFill>
              <a:schemeClr val="bg1"/>
            </a:solidFill>
            <a:ln w="76200">
              <a:solidFill>
                <a:srgbClr val="8D1036"/>
              </a:solidFill>
              <a:miter lim="800000"/>
              <a:headEnd/>
              <a:tailEnd/>
            </a:ln>
          </p:spPr>
          <p:txBody>
            <a:bodyPr lIns="800100" tIns="400050" rIns="800100" bIns="800100"/>
            <a:lstStyle>
              <a:lvl1pPr>
                <a:spcBef>
                  <a:spcPct val="20000"/>
                </a:spcBef>
                <a:buChar char="•"/>
                <a:defRPr sz="14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25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07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9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endParaRPr lang="en-US" altLang="en-US" sz="2800" dirty="0">
                <a:solidFill>
                  <a:srgbClr val="000000"/>
                </a:solidFill>
                <a:latin typeface="Helvetica" panose="020B0604020202020204" pitchFamily="34" charset="0"/>
                <a:cs typeface="Helvetica" panose="020B0604020202020204" pitchFamily="34" charset="0"/>
              </a:endParaRPr>
            </a:p>
          </p:txBody>
        </p:sp>
        <p:sp>
          <p:nvSpPr>
            <p:cNvPr id="34" name="TextBox 33"/>
            <p:cNvSpPr txBox="1"/>
            <p:nvPr/>
          </p:nvSpPr>
          <p:spPr>
            <a:xfrm>
              <a:off x="14626807" y="6776856"/>
              <a:ext cx="10058400" cy="738664"/>
            </a:xfrm>
            <a:prstGeom prst="rect">
              <a:avLst/>
            </a:prstGeom>
            <a:solidFill>
              <a:srgbClr val="8D1036"/>
            </a:solidFill>
            <a:ln w="76200" cap="flat" cmpd="sng" algn="ctr">
              <a:solidFill>
                <a:srgbClr val="8D1036"/>
              </a:solidFill>
              <a:prstDash val="solid"/>
              <a:round/>
              <a:headEnd type="none" w="med" len="med"/>
              <a:tailEnd type="none" w="med" len="med"/>
            </a:ln>
          </p:spPr>
          <p:txBody>
            <a:bodyPr anchor="b">
              <a:spAutoFit/>
            </a:bodyPr>
            <a:lstStyle/>
            <a:p>
              <a:pPr algn="ctr" eaLnBrk="1" hangingPunct="1">
                <a:spcBef>
                  <a:spcPct val="50000"/>
                </a:spcBef>
                <a:tabLst>
                  <a:tab pos="437546" algn="l"/>
                </a:tabLst>
                <a:defRPr/>
              </a:pPr>
              <a:r>
                <a:rPr lang="en-US" sz="4200" b="1" dirty="0">
                  <a:solidFill>
                    <a:schemeClr val="bg1"/>
                  </a:solidFill>
                  <a:latin typeface="Helvetica"/>
                  <a:ea typeface="Calibri" charset="0"/>
                  <a:cs typeface="Helvetica"/>
                </a:rPr>
                <a:t>Study Design</a:t>
              </a:r>
            </a:p>
          </p:txBody>
        </p:sp>
      </p:grpSp>
      <p:sp>
        <p:nvSpPr>
          <p:cNvPr id="2056" name="Text Box 7"/>
          <p:cNvSpPr txBox="1">
            <a:spLocks noChangeArrowheads="1"/>
          </p:cNvSpPr>
          <p:nvPr/>
        </p:nvSpPr>
        <p:spPr bwMode="auto">
          <a:xfrm>
            <a:off x="38863785" y="6689876"/>
            <a:ext cx="10058400" cy="6035040"/>
          </a:xfrm>
          <a:prstGeom prst="rect">
            <a:avLst/>
          </a:prstGeom>
          <a:noFill/>
          <a:ln w="76200">
            <a:solidFill>
              <a:srgbClr val="8D1036"/>
            </a:solidFill>
            <a:miter lim="800000"/>
            <a:headEnd/>
            <a:tailEnd/>
          </a:ln>
          <a:extLst>
            <a:ext uri="{909E8E84-426E-40DD-AFC4-6F175D3DCCD1}">
              <a14:hiddenFill xmlns:a14="http://schemas.microsoft.com/office/drawing/2010/main">
                <a:solidFill>
                  <a:srgbClr val="FFFFFF"/>
                </a:solidFill>
              </a14:hiddenFill>
            </a:ext>
          </a:extLst>
        </p:spPr>
        <p:txBody>
          <a:bodyPr lIns="800100" tIns="400050" rIns="800100" bIns="800100"/>
          <a:lstStyle>
            <a:lvl1pPr>
              <a:spcBef>
                <a:spcPct val="20000"/>
              </a:spcBef>
              <a:buChar char="•"/>
              <a:tabLst>
                <a:tab pos="500063" algn="l"/>
              </a:tabLst>
              <a:defRPr sz="14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500063" algn="l"/>
              </a:tabLst>
              <a:defRPr sz="125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500063" algn="l"/>
              </a:tabLst>
              <a:defRPr sz="107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500063" algn="l"/>
              </a:tabLst>
              <a:defRPr sz="8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500063" algn="l"/>
              </a:tabLst>
              <a:defRPr sz="89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endParaRPr lang="en-US" altLang="en-US" sz="2450" dirty="0" smtClean="0">
              <a:solidFill>
                <a:srgbClr val="000000"/>
              </a:solidFill>
              <a:latin typeface="Helvetica" panose="020B0604020202020204" pitchFamily="34" charset="0"/>
            </a:endParaRPr>
          </a:p>
          <a:p>
            <a:pPr eaLnBrk="1" hangingPunct="1">
              <a:spcBef>
                <a:spcPct val="50000"/>
              </a:spcBef>
              <a:buFontTx/>
              <a:buNone/>
            </a:pPr>
            <a:r>
              <a:rPr lang="en-US" altLang="en-US" sz="2450" dirty="0" smtClean="0">
                <a:solidFill>
                  <a:srgbClr val="000000"/>
                </a:solidFill>
                <a:latin typeface="Helvetica" panose="020B0604020202020204" pitchFamily="34" charset="0"/>
              </a:rPr>
              <a:t>Hippocampal connectivity increased to the right intraparietal sulcus, but only in the Training Group.</a:t>
            </a:r>
            <a:endParaRPr lang="en-US" altLang="en-US" sz="2450" dirty="0">
              <a:solidFill>
                <a:srgbClr val="000000"/>
              </a:solidFill>
              <a:latin typeface="Helvetica" panose="020B0604020202020204" pitchFamily="34" charset="0"/>
            </a:endParaRPr>
          </a:p>
        </p:txBody>
      </p:sp>
      <p:sp>
        <p:nvSpPr>
          <p:cNvPr id="35" name="TextBox 34"/>
          <p:cNvSpPr txBox="1"/>
          <p:nvPr/>
        </p:nvSpPr>
        <p:spPr>
          <a:xfrm>
            <a:off x="38862397" y="6689876"/>
            <a:ext cx="10058400" cy="738664"/>
          </a:xfrm>
          <a:prstGeom prst="rect">
            <a:avLst/>
          </a:prstGeom>
          <a:solidFill>
            <a:srgbClr val="8D1036"/>
          </a:solidFill>
          <a:ln w="76200" cap="flat" cmpd="sng" algn="ctr">
            <a:solidFill>
              <a:srgbClr val="8D1036"/>
            </a:solidFill>
            <a:prstDash val="solid"/>
            <a:round/>
            <a:headEnd type="none" w="med" len="med"/>
            <a:tailEnd type="none" w="med" len="med"/>
          </a:ln>
        </p:spPr>
        <p:txBody>
          <a:bodyPr anchor="b">
            <a:spAutoFit/>
          </a:bodyPr>
          <a:lstStyle/>
          <a:p>
            <a:pPr algn="ctr" eaLnBrk="1" hangingPunct="1">
              <a:spcBef>
                <a:spcPct val="50000"/>
              </a:spcBef>
              <a:tabLst>
                <a:tab pos="437546" algn="l"/>
              </a:tabLst>
              <a:defRPr/>
            </a:pPr>
            <a:r>
              <a:rPr lang="en-US" sz="4200" b="1" dirty="0">
                <a:solidFill>
                  <a:schemeClr val="bg1"/>
                </a:solidFill>
                <a:latin typeface="Helvetica"/>
                <a:ea typeface="Calibri" charset="0"/>
                <a:cs typeface="Helvetica"/>
              </a:rPr>
              <a:t>Connectivity</a:t>
            </a:r>
          </a:p>
        </p:txBody>
      </p:sp>
      <p:sp>
        <p:nvSpPr>
          <p:cNvPr id="2055" name="Text Box 7"/>
          <p:cNvSpPr txBox="1">
            <a:spLocks noChangeArrowheads="1"/>
          </p:cNvSpPr>
          <p:nvPr/>
        </p:nvSpPr>
        <p:spPr bwMode="auto">
          <a:xfrm>
            <a:off x="26721635" y="6689876"/>
            <a:ext cx="10058400" cy="6035040"/>
          </a:xfrm>
          <a:prstGeom prst="rect">
            <a:avLst/>
          </a:prstGeom>
          <a:solidFill>
            <a:schemeClr val="bg1"/>
          </a:solidFill>
          <a:ln w="76200">
            <a:solidFill>
              <a:srgbClr val="8D1036"/>
            </a:solidFill>
            <a:miter lim="800000"/>
            <a:headEnd/>
            <a:tailEnd/>
          </a:ln>
        </p:spPr>
        <p:txBody>
          <a:bodyPr lIns="800100" tIns="400050" rIns="800100" bIns="800100"/>
          <a:lstStyle>
            <a:lvl1pPr>
              <a:spcBef>
                <a:spcPct val="20000"/>
              </a:spcBef>
              <a:buChar char="•"/>
              <a:tabLst>
                <a:tab pos="500063" algn="l"/>
              </a:tabLst>
              <a:defRPr sz="14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500063" algn="l"/>
              </a:tabLst>
              <a:defRPr sz="125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500063" algn="l"/>
              </a:tabLst>
              <a:defRPr sz="107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500063" algn="l"/>
              </a:tabLst>
              <a:defRPr sz="8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500063" algn="l"/>
              </a:tabLst>
              <a:defRPr sz="89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endParaRPr lang="en-US" altLang="en-US" sz="2800" dirty="0">
              <a:solidFill>
                <a:srgbClr val="000000"/>
              </a:solidFill>
              <a:latin typeface="Helvetica" panose="020B0604020202020204" pitchFamily="34" charset="0"/>
            </a:endParaRPr>
          </a:p>
          <a:p>
            <a:pPr eaLnBrk="1" hangingPunct="1">
              <a:spcBef>
                <a:spcPct val="50000"/>
              </a:spcBef>
              <a:buFontTx/>
              <a:buNone/>
            </a:pPr>
            <a:r>
              <a:rPr lang="en-US" altLang="en-US" sz="2800" dirty="0" smtClean="0">
                <a:solidFill>
                  <a:srgbClr val="000000"/>
                </a:solidFill>
                <a:latin typeface="Helvetica" panose="020B0604020202020204" pitchFamily="34" charset="0"/>
              </a:rPr>
              <a:t>Accuracy and reaction time improved in the Training group, but not the Control Group. Retrieval use did not increase in either group but was related to initial level in the Training Group</a:t>
            </a:r>
            <a:endParaRPr lang="en-US" altLang="en-US" sz="2800" dirty="0">
              <a:solidFill>
                <a:srgbClr val="000000"/>
              </a:solidFill>
              <a:latin typeface="Helvetica" panose="020B0604020202020204" pitchFamily="34" charset="0"/>
            </a:endParaRPr>
          </a:p>
        </p:txBody>
      </p:sp>
      <p:sp>
        <p:nvSpPr>
          <p:cNvPr id="40" name="TextBox 39"/>
          <p:cNvSpPr txBox="1"/>
          <p:nvPr/>
        </p:nvSpPr>
        <p:spPr>
          <a:xfrm>
            <a:off x="26721637" y="6729468"/>
            <a:ext cx="10058400" cy="738664"/>
          </a:xfrm>
          <a:prstGeom prst="rect">
            <a:avLst/>
          </a:prstGeom>
          <a:solidFill>
            <a:srgbClr val="8D1036"/>
          </a:solidFill>
          <a:ln w="76200" cap="flat" cmpd="sng" algn="ctr">
            <a:solidFill>
              <a:srgbClr val="8D1036"/>
            </a:solidFill>
            <a:prstDash val="solid"/>
            <a:round/>
            <a:headEnd type="none" w="med" len="med"/>
            <a:tailEnd type="none" w="med" len="med"/>
          </a:ln>
        </p:spPr>
        <p:txBody>
          <a:bodyPr anchor="b">
            <a:spAutoFit/>
          </a:bodyPr>
          <a:lstStyle/>
          <a:p>
            <a:pPr algn="ctr" eaLnBrk="1" hangingPunct="1">
              <a:spcBef>
                <a:spcPct val="50000"/>
              </a:spcBef>
              <a:tabLst>
                <a:tab pos="437546" algn="l"/>
              </a:tabLst>
              <a:defRPr/>
            </a:pPr>
            <a:r>
              <a:rPr lang="en-US" sz="4200" b="1" dirty="0">
                <a:solidFill>
                  <a:schemeClr val="bg1"/>
                </a:solidFill>
                <a:latin typeface="Helvetica"/>
                <a:ea typeface="Calibri" charset="0"/>
                <a:cs typeface="Helvetica"/>
              </a:rPr>
              <a:t>Behavioral Results</a:t>
            </a:r>
          </a:p>
        </p:txBody>
      </p:sp>
      <p:sp>
        <p:nvSpPr>
          <p:cNvPr id="2057" name="Text Box 7"/>
          <p:cNvSpPr txBox="1">
            <a:spLocks noChangeArrowheads="1"/>
          </p:cNvSpPr>
          <p:nvPr/>
        </p:nvSpPr>
        <p:spPr bwMode="auto">
          <a:xfrm>
            <a:off x="38863785" y="25552400"/>
            <a:ext cx="10058400" cy="2442068"/>
          </a:xfrm>
          <a:prstGeom prst="rect">
            <a:avLst/>
          </a:prstGeom>
          <a:solidFill>
            <a:srgbClr val="FFFFFF"/>
          </a:solidFill>
          <a:ln w="76200">
            <a:solidFill>
              <a:srgbClr val="8D1036"/>
            </a:solidFill>
            <a:miter lim="800000"/>
            <a:headEnd/>
            <a:tailEnd/>
          </a:ln>
        </p:spPr>
        <p:txBody>
          <a:bodyPr lIns="800100" tIns="400050" rIns="800100" bIns="800100"/>
          <a:lstStyle>
            <a:lvl1pPr>
              <a:spcBef>
                <a:spcPct val="20000"/>
              </a:spcBef>
              <a:buChar char="•"/>
              <a:tabLst>
                <a:tab pos="500063" algn="l"/>
              </a:tabLst>
              <a:defRPr sz="14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500063" algn="l"/>
              </a:tabLst>
              <a:defRPr sz="125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500063" algn="l"/>
              </a:tabLst>
              <a:defRPr sz="107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500063" algn="l"/>
              </a:tabLst>
              <a:defRPr sz="8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500063" algn="l"/>
              </a:tabLst>
              <a:defRPr sz="89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endParaRPr lang="en-US" sz="2450" dirty="0" smtClean="0">
              <a:latin typeface="Helvetica" panose="020B0604020202020204" pitchFamily="34" charset="0"/>
              <a:cs typeface="Helvetica" panose="020B0604020202020204" pitchFamily="34" charset="0"/>
            </a:endParaRPr>
          </a:p>
          <a:p>
            <a:pPr eaLnBrk="1" hangingPunct="1">
              <a:spcBef>
                <a:spcPct val="50000"/>
              </a:spcBef>
              <a:buFontTx/>
              <a:buNone/>
            </a:pPr>
            <a:r>
              <a:rPr lang="en-US" sz="2450" dirty="0" smtClean="0">
                <a:latin typeface="Helvetica" panose="020B0604020202020204" pitchFamily="34" charset="0"/>
                <a:cs typeface="Helvetica" panose="020B0604020202020204" pitchFamily="34" charset="0"/>
              </a:rPr>
              <a:t>This </a:t>
            </a:r>
            <a:r>
              <a:rPr lang="en-US" sz="2450" dirty="0">
                <a:latin typeface="Helvetica" panose="020B0604020202020204" pitchFamily="34" charset="0"/>
                <a:cs typeface="Helvetica" panose="020B0604020202020204" pitchFamily="34" charset="0"/>
              </a:rPr>
              <a:t>work was supported by NIH grants (HD047520, HD059205, HD057610 to VM; MH101394 to </a:t>
            </a:r>
            <a:r>
              <a:rPr lang="en-US" sz="2450" dirty="0" smtClean="0">
                <a:latin typeface="Helvetica" panose="020B0604020202020204" pitchFamily="34" charset="0"/>
                <a:cs typeface="Helvetica" panose="020B0604020202020204" pitchFamily="34" charset="0"/>
              </a:rPr>
              <a:t>MRL). </a:t>
            </a:r>
            <a:r>
              <a:rPr lang="en-US" sz="2450" dirty="0">
                <a:latin typeface="Helvetica" panose="020B0604020202020204" pitchFamily="34" charset="0"/>
                <a:cs typeface="Helvetica" panose="020B0604020202020204" pitchFamily="34" charset="0"/>
              </a:rPr>
              <a:t>We thank </a:t>
            </a:r>
            <a:r>
              <a:rPr lang="en-US" sz="2450" dirty="0" smtClean="0">
                <a:latin typeface="Helvetica" panose="020B0604020202020204" pitchFamily="34" charset="0"/>
                <a:cs typeface="Helvetica" panose="020B0604020202020204" pitchFamily="34" charset="0"/>
              </a:rPr>
              <a:t>Holly </a:t>
            </a:r>
            <a:r>
              <a:rPr lang="en-US" sz="2450" dirty="0" err="1" smtClean="0">
                <a:latin typeface="Helvetica" panose="020B0604020202020204" pitchFamily="34" charset="0"/>
                <a:cs typeface="Helvetica" panose="020B0604020202020204" pitchFamily="34" charset="0"/>
              </a:rPr>
              <a:t>Wakeman</a:t>
            </a:r>
            <a:r>
              <a:rPr lang="en-US" sz="2450" dirty="0" smtClean="0">
                <a:latin typeface="Helvetica" panose="020B0604020202020204" pitchFamily="34" charset="0"/>
                <a:cs typeface="Helvetica" panose="020B0604020202020204" pitchFamily="34" charset="0"/>
              </a:rPr>
              <a:t> for help with preparing this poster.</a:t>
            </a:r>
            <a:endParaRPr lang="en-US" altLang="en-US" sz="2450" dirty="0">
              <a:solidFill>
                <a:srgbClr val="000000"/>
              </a:solidFill>
              <a:latin typeface="Helvetica" panose="020B0604020202020204" pitchFamily="34" charset="0"/>
              <a:cs typeface="Helvetica" panose="020B0604020202020204" pitchFamily="34" charset="0"/>
            </a:endParaRPr>
          </a:p>
        </p:txBody>
      </p:sp>
      <p:sp>
        <p:nvSpPr>
          <p:cNvPr id="41" name="TextBox 40"/>
          <p:cNvSpPr txBox="1"/>
          <p:nvPr/>
        </p:nvSpPr>
        <p:spPr>
          <a:xfrm>
            <a:off x="38862397" y="25615108"/>
            <a:ext cx="10058400" cy="738664"/>
          </a:xfrm>
          <a:prstGeom prst="rect">
            <a:avLst/>
          </a:prstGeom>
          <a:solidFill>
            <a:srgbClr val="8D1036"/>
          </a:solidFill>
          <a:ln w="76200" cap="flat" cmpd="sng" algn="ctr">
            <a:solidFill>
              <a:srgbClr val="8D1036"/>
            </a:solidFill>
            <a:prstDash val="solid"/>
            <a:round/>
            <a:headEnd type="none" w="med" len="med"/>
            <a:tailEnd type="none" w="med" len="med"/>
          </a:ln>
        </p:spPr>
        <p:txBody>
          <a:bodyPr anchor="b">
            <a:spAutoFit/>
          </a:bodyPr>
          <a:lstStyle/>
          <a:p>
            <a:pPr algn="ctr" eaLnBrk="1" hangingPunct="1">
              <a:spcBef>
                <a:spcPct val="50000"/>
              </a:spcBef>
              <a:tabLst>
                <a:tab pos="437546" algn="l"/>
              </a:tabLst>
              <a:defRPr/>
            </a:pPr>
            <a:r>
              <a:rPr lang="en-US" sz="4200" b="1" dirty="0">
                <a:solidFill>
                  <a:schemeClr val="bg1"/>
                </a:solidFill>
                <a:latin typeface="Helvetica"/>
                <a:ea typeface="Calibri" charset="0"/>
                <a:cs typeface="Helvetica"/>
              </a:rPr>
              <a:t>Acknowledgements</a:t>
            </a:r>
          </a:p>
        </p:txBody>
      </p:sp>
      <p:sp>
        <p:nvSpPr>
          <p:cNvPr id="2063" name="Text Box 7"/>
          <p:cNvSpPr txBox="1">
            <a:spLocks noChangeArrowheads="1"/>
          </p:cNvSpPr>
          <p:nvPr/>
        </p:nvSpPr>
        <p:spPr bwMode="auto">
          <a:xfrm>
            <a:off x="2440111" y="19735737"/>
            <a:ext cx="10058400" cy="8258731"/>
          </a:xfrm>
          <a:prstGeom prst="rect">
            <a:avLst/>
          </a:prstGeom>
          <a:noFill/>
          <a:ln w="76200">
            <a:solidFill>
              <a:srgbClr val="8D1036"/>
            </a:solidFill>
            <a:miter lim="800000"/>
            <a:headEnd/>
            <a:tailEnd/>
          </a:ln>
          <a:extLst>
            <a:ext uri="{909E8E84-426E-40DD-AFC4-6F175D3DCCD1}">
              <a14:hiddenFill xmlns:a14="http://schemas.microsoft.com/office/drawing/2010/main">
                <a:solidFill>
                  <a:srgbClr val="FFFFFF"/>
                </a:solidFill>
              </a14:hiddenFill>
            </a:ext>
          </a:extLst>
        </p:spPr>
        <p:txBody>
          <a:bodyPr lIns="800100" tIns="400050" rIns="800100" bIns="800100"/>
          <a:lstStyle>
            <a:lvl1pPr>
              <a:spcBef>
                <a:spcPct val="20000"/>
              </a:spcBef>
              <a:buChar char="•"/>
              <a:tabLst>
                <a:tab pos="500063" algn="l"/>
              </a:tabLst>
              <a:defRPr sz="14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500063" algn="l"/>
              </a:tabLst>
              <a:defRPr sz="125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500063" algn="l"/>
              </a:tabLst>
              <a:defRPr sz="107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500063" algn="l"/>
              </a:tabLst>
              <a:defRPr sz="8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500063" algn="l"/>
              </a:tabLst>
              <a:defRPr sz="89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endParaRPr lang="en-US" altLang="en-US" sz="2450" dirty="0" smtClean="0">
              <a:solidFill>
                <a:srgbClr val="000000"/>
              </a:solidFill>
              <a:latin typeface="Helvetica" panose="020B0604020202020204" pitchFamily="34" charset="0"/>
            </a:endParaRPr>
          </a:p>
          <a:p>
            <a:pPr eaLnBrk="1" hangingPunct="1">
              <a:spcBef>
                <a:spcPct val="50000"/>
              </a:spcBef>
              <a:buFontTx/>
              <a:buNone/>
            </a:pPr>
            <a:r>
              <a:rPr lang="en-US" altLang="en-US" sz="2450" dirty="0" smtClean="0">
                <a:solidFill>
                  <a:srgbClr val="000000"/>
                </a:solidFill>
                <a:latin typeface="Helvetica" panose="020B0604020202020204" pitchFamily="34" charset="0"/>
              </a:rPr>
              <a:t>Children </a:t>
            </a:r>
            <a:r>
              <a:rPr lang="en-US" altLang="en-US" sz="2450" dirty="0">
                <a:solidFill>
                  <a:srgbClr val="000000"/>
                </a:solidFill>
                <a:latin typeface="Helvetica" panose="020B0604020202020204" pitchFamily="34" charset="0"/>
              </a:rPr>
              <a:t>in the Training </a:t>
            </a:r>
            <a:r>
              <a:rPr lang="en-US" altLang="en-US" sz="2450" dirty="0" smtClean="0">
                <a:solidFill>
                  <a:srgbClr val="000000"/>
                </a:solidFill>
                <a:latin typeface="Helvetica" panose="020B0604020202020204" pitchFamily="34" charset="0"/>
              </a:rPr>
              <a:t>and Control </a:t>
            </a:r>
            <a:r>
              <a:rPr lang="en-US" altLang="en-US" sz="2450" dirty="0">
                <a:solidFill>
                  <a:srgbClr val="000000"/>
                </a:solidFill>
                <a:latin typeface="Helvetica" panose="020B0604020202020204" pitchFamily="34" charset="0"/>
              </a:rPr>
              <a:t>group </a:t>
            </a:r>
            <a:r>
              <a:rPr lang="en-US" altLang="en-US" sz="2450" dirty="0" smtClean="0">
                <a:solidFill>
                  <a:srgbClr val="000000"/>
                </a:solidFill>
                <a:latin typeface="Helvetica" panose="020B0604020202020204" pitchFamily="34" charset="0"/>
              </a:rPr>
              <a:t>were matched on IQ, age and gender distribution and did not differ in academic achievement and most measures of working memory.</a:t>
            </a:r>
            <a:endParaRPr lang="en-US" altLang="en-US" sz="2800" dirty="0">
              <a:solidFill>
                <a:srgbClr val="000000"/>
              </a:solidFill>
              <a:latin typeface="Helvetica" panose="020B0604020202020204" pitchFamily="34" charset="0"/>
            </a:endParaRPr>
          </a:p>
        </p:txBody>
      </p:sp>
      <p:sp>
        <p:nvSpPr>
          <p:cNvPr id="2050" name="Text Box 7"/>
          <p:cNvSpPr txBox="1">
            <a:spLocks noChangeArrowheads="1"/>
          </p:cNvSpPr>
          <p:nvPr/>
        </p:nvSpPr>
        <p:spPr bwMode="auto">
          <a:xfrm>
            <a:off x="26721637" y="20490156"/>
            <a:ext cx="10058400" cy="7498080"/>
          </a:xfrm>
          <a:prstGeom prst="rect">
            <a:avLst/>
          </a:prstGeom>
          <a:solidFill>
            <a:schemeClr val="bg1"/>
          </a:solidFill>
          <a:ln w="76200">
            <a:solidFill>
              <a:srgbClr val="8D1036"/>
            </a:solidFill>
            <a:miter lim="800000"/>
            <a:headEnd/>
            <a:tailEnd/>
          </a:ln>
        </p:spPr>
        <p:txBody>
          <a:bodyPr lIns="800100" tIns="400050" rIns="800100" bIns="800100"/>
          <a:lstStyle>
            <a:lvl1pPr>
              <a:spcBef>
                <a:spcPct val="20000"/>
              </a:spcBef>
              <a:buChar char="•"/>
              <a:defRPr sz="14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25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07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9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endParaRPr lang="en-US" altLang="en-US" sz="2800" dirty="0">
              <a:solidFill>
                <a:srgbClr val="000000"/>
              </a:solidFill>
              <a:latin typeface="Helvetica" panose="020B0604020202020204" pitchFamily="34" charset="0"/>
            </a:endParaRPr>
          </a:p>
          <a:p>
            <a:pPr eaLnBrk="1" hangingPunct="1">
              <a:spcBef>
                <a:spcPct val="50000"/>
              </a:spcBef>
              <a:buFontTx/>
              <a:buNone/>
            </a:pPr>
            <a:r>
              <a:rPr lang="en-US" altLang="en-US" sz="2800" dirty="0" smtClean="0">
                <a:solidFill>
                  <a:srgbClr val="000000"/>
                </a:solidFill>
                <a:latin typeface="Helvetica" panose="020B0604020202020204" pitchFamily="34" charset="0"/>
              </a:rPr>
              <a:t>No overall decreases in activity levels, but greater use of retrieval was related to decreases in right frontal and bilateral parietal cortex, in the Training Group, but not the control Group.</a:t>
            </a:r>
            <a:endParaRPr lang="en-US" altLang="en-US" sz="2800" dirty="0">
              <a:solidFill>
                <a:srgbClr val="000000"/>
              </a:solidFill>
              <a:latin typeface="Helvetica" panose="020B0604020202020204" pitchFamily="34" charset="0"/>
            </a:endParaRPr>
          </a:p>
        </p:txBody>
      </p:sp>
      <p:sp>
        <p:nvSpPr>
          <p:cNvPr id="93" name="TextBox 92"/>
          <p:cNvSpPr txBox="1"/>
          <p:nvPr/>
        </p:nvSpPr>
        <p:spPr>
          <a:xfrm>
            <a:off x="26721637" y="20490155"/>
            <a:ext cx="10058400" cy="738664"/>
          </a:xfrm>
          <a:prstGeom prst="rect">
            <a:avLst/>
          </a:prstGeom>
          <a:solidFill>
            <a:srgbClr val="8D1036"/>
          </a:solidFill>
          <a:ln w="76200" cap="flat" cmpd="sng" algn="ctr">
            <a:solidFill>
              <a:srgbClr val="8D1036"/>
            </a:solidFill>
            <a:prstDash val="solid"/>
            <a:round/>
            <a:headEnd type="none" w="med" len="med"/>
            <a:tailEnd type="none" w="med" len="med"/>
          </a:ln>
        </p:spPr>
        <p:txBody>
          <a:bodyPr anchor="b">
            <a:spAutoFit/>
          </a:bodyPr>
          <a:lstStyle/>
          <a:p>
            <a:pPr algn="ctr" eaLnBrk="1" hangingPunct="1">
              <a:spcBef>
                <a:spcPct val="50000"/>
              </a:spcBef>
              <a:tabLst>
                <a:tab pos="437546" algn="l"/>
              </a:tabLst>
              <a:defRPr/>
            </a:pPr>
            <a:r>
              <a:rPr lang="en-US" sz="4200" b="1" dirty="0">
                <a:solidFill>
                  <a:schemeClr val="bg1"/>
                </a:solidFill>
                <a:latin typeface="Helvetica"/>
                <a:ea typeface="Calibri" charset="0"/>
                <a:cs typeface="Helvetica"/>
              </a:rPr>
              <a:t>Correlations</a:t>
            </a:r>
          </a:p>
        </p:txBody>
      </p:sp>
      <p:grpSp>
        <p:nvGrpSpPr>
          <p:cNvPr id="22" name="Group 21"/>
          <p:cNvGrpSpPr/>
          <p:nvPr/>
        </p:nvGrpSpPr>
        <p:grpSpPr>
          <a:xfrm>
            <a:off x="14580872" y="13367672"/>
            <a:ext cx="10058400" cy="6459732"/>
            <a:chOff x="14580872" y="13367672"/>
            <a:chExt cx="10058400" cy="6459732"/>
          </a:xfrm>
        </p:grpSpPr>
        <p:sp>
          <p:nvSpPr>
            <p:cNvPr id="2051" name="Text Box 7"/>
            <p:cNvSpPr txBox="1">
              <a:spLocks noChangeArrowheads="1"/>
            </p:cNvSpPr>
            <p:nvPr/>
          </p:nvSpPr>
          <p:spPr bwMode="auto">
            <a:xfrm>
              <a:off x="14580872" y="13367672"/>
              <a:ext cx="10058400" cy="6459732"/>
            </a:xfrm>
            <a:prstGeom prst="rect">
              <a:avLst/>
            </a:prstGeom>
            <a:solidFill>
              <a:schemeClr val="bg1"/>
            </a:solidFill>
            <a:ln w="76200">
              <a:solidFill>
                <a:srgbClr val="8D1036"/>
              </a:solidFill>
              <a:miter lim="800000"/>
              <a:headEnd/>
              <a:tailEnd/>
            </a:ln>
          </p:spPr>
          <p:txBody>
            <a:bodyPr lIns="800100" tIns="400050" rIns="800100" bIns="800100"/>
            <a:lstStyle>
              <a:lvl1pPr>
                <a:spcBef>
                  <a:spcPct val="20000"/>
                </a:spcBef>
                <a:buChar char="•"/>
                <a:defRPr sz="14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25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07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9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endParaRPr lang="en-US" altLang="en-US" sz="2450" dirty="0">
                <a:solidFill>
                  <a:srgbClr val="000000"/>
                </a:solidFill>
                <a:latin typeface="Helvetica" panose="020B0604020202020204" pitchFamily="34" charset="0"/>
              </a:endParaRPr>
            </a:p>
            <a:p>
              <a:pPr eaLnBrk="1" hangingPunct="1">
                <a:spcBef>
                  <a:spcPct val="50000"/>
                </a:spcBef>
                <a:buFontTx/>
                <a:buNone/>
              </a:pPr>
              <a:endParaRPr lang="en-US" altLang="en-US" sz="2450" dirty="0">
                <a:solidFill>
                  <a:srgbClr val="000000"/>
                </a:solidFill>
                <a:latin typeface="Helvetica" panose="020B0604020202020204" pitchFamily="34" charset="0"/>
              </a:endParaRPr>
            </a:p>
            <a:p>
              <a:pPr eaLnBrk="1" hangingPunct="1">
                <a:spcBef>
                  <a:spcPct val="50000"/>
                </a:spcBef>
                <a:buFontTx/>
                <a:buNone/>
              </a:pPr>
              <a:endParaRPr lang="en-US" altLang="en-US" sz="2450" dirty="0">
                <a:solidFill>
                  <a:srgbClr val="000000"/>
                </a:solidFill>
                <a:latin typeface="Helvetica" panose="020B0604020202020204" pitchFamily="34" charset="0"/>
              </a:endParaRPr>
            </a:p>
            <a:p>
              <a:pPr eaLnBrk="1" hangingPunct="1">
                <a:spcBef>
                  <a:spcPct val="50000"/>
                </a:spcBef>
                <a:buFontTx/>
                <a:buNone/>
              </a:pPr>
              <a:endParaRPr lang="en-US" altLang="en-US" sz="2450" dirty="0">
                <a:solidFill>
                  <a:srgbClr val="000000"/>
                </a:solidFill>
                <a:latin typeface="Helvetica" panose="020B0604020202020204" pitchFamily="34" charset="0"/>
              </a:endParaRPr>
            </a:p>
            <a:p>
              <a:pPr eaLnBrk="1" hangingPunct="1">
                <a:spcBef>
                  <a:spcPct val="50000"/>
                </a:spcBef>
                <a:buFontTx/>
                <a:buNone/>
              </a:pPr>
              <a:endParaRPr lang="en-US" altLang="en-US" sz="2450" dirty="0">
                <a:solidFill>
                  <a:srgbClr val="000000"/>
                </a:solidFill>
                <a:latin typeface="Helvetica" panose="020B0604020202020204" pitchFamily="34" charset="0"/>
              </a:endParaRPr>
            </a:p>
            <a:p>
              <a:pPr eaLnBrk="1" hangingPunct="1">
                <a:spcBef>
                  <a:spcPct val="50000"/>
                </a:spcBef>
                <a:buFontTx/>
                <a:buNone/>
              </a:pPr>
              <a:endParaRPr lang="en-US" altLang="en-US" sz="2450" dirty="0">
                <a:solidFill>
                  <a:srgbClr val="000000"/>
                </a:solidFill>
                <a:latin typeface="Helvetica" panose="020B0604020202020204" pitchFamily="34" charset="0"/>
              </a:endParaRPr>
            </a:p>
          </p:txBody>
        </p:sp>
        <p:sp>
          <p:nvSpPr>
            <p:cNvPr id="94" name="TextBox 93"/>
            <p:cNvSpPr txBox="1"/>
            <p:nvPr/>
          </p:nvSpPr>
          <p:spPr>
            <a:xfrm>
              <a:off x="14580872" y="13416607"/>
              <a:ext cx="10058400" cy="738664"/>
            </a:xfrm>
            <a:prstGeom prst="rect">
              <a:avLst/>
            </a:prstGeom>
            <a:solidFill>
              <a:srgbClr val="8D1036"/>
            </a:solidFill>
            <a:ln w="76200" cap="flat" cmpd="sng" algn="ctr">
              <a:solidFill>
                <a:srgbClr val="8D1036"/>
              </a:solidFill>
              <a:prstDash val="solid"/>
              <a:round/>
              <a:headEnd type="none" w="med" len="med"/>
              <a:tailEnd type="none" w="med" len="med"/>
            </a:ln>
          </p:spPr>
          <p:txBody>
            <a:bodyPr anchor="b">
              <a:spAutoFit/>
            </a:bodyPr>
            <a:lstStyle/>
            <a:p>
              <a:pPr algn="ctr" eaLnBrk="1" hangingPunct="1">
                <a:spcBef>
                  <a:spcPct val="50000"/>
                </a:spcBef>
                <a:tabLst>
                  <a:tab pos="437546" algn="l"/>
                </a:tabLst>
                <a:defRPr/>
              </a:pPr>
              <a:r>
                <a:rPr lang="en-US" sz="4200" b="1" dirty="0">
                  <a:solidFill>
                    <a:schemeClr val="bg1"/>
                  </a:solidFill>
                  <a:latin typeface="Helvetica"/>
                  <a:ea typeface="Calibri" charset="0"/>
                  <a:cs typeface="Helvetica"/>
                </a:rPr>
                <a:t>Outcome Tasks</a:t>
              </a:r>
            </a:p>
          </p:txBody>
        </p:sp>
      </p:grpSp>
      <p:grpSp>
        <p:nvGrpSpPr>
          <p:cNvPr id="12" name="Group 11"/>
          <p:cNvGrpSpPr/>
          <p:nvPr/>
        </p:nvGrpSpPr>
        <p:grpSpPr>
          <a:xfrm>
            <a:off x="14580872" y="20490156"/>
            <a:ext cx="10058400" cy="7498080"/>
            <a:chOff x="14580872" y="20490156"/>
            <a:chExt cx="10058400" cy="7498080"/>
          </a:xfrm>
        </p:grpSpPr>
        <p:sp>
          <p:nvSpPr>
            <p:cNvPr id="28" name="Text Box 7"/>
            <p:cNvSpPr txBox="1">
              <a:spLocks noChangeArrowheads="1"/>
            </p:cNvSpPr>
            <p:nvPr/>
          </p:nvSpPr>
          <p:spPr bwMode="auto">
            <a:xfrm>
              <a:off x="14580872" y="20490156"/>
              <a:ext cx="10058400" cy="7498080"/>
            </a:xfrm>
            <a:prstGeom prst="rect">
              <a:avLst/>
            </a:prstGeom>
            <a:solidFill>
              <a:schemeClr val="bg1"/>
            </a:solidFill>
            <a:ln w="76200">
              <a:solidFill>
                <a:srgbClr val="8D1036"/>
              </a:solidFill>
              <a:miter lim="800000"/>
              <a:headEnd/>
              <a:tailEnd/>
            </a:ln>
          </p:spPr>
          <p:txBody>
            <a:bodyPr lIns="800100" tIns="400050" rIns="800100" bIns="800100"/>
            <a:lstStyle>
              <a:lvl1pPr>
                <a:spcBef>
                  <a:spcPct val="20000"/>
                </a:spcBef>
                <a:buChar char="•"/>
                <a:defRPr sz="14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25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07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9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9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endParaRPr lang="en-US" altLang="en-US" sz="2450" dirty="0">
                <a:solidFill>
                  <a:srgbClr val="000000"/>
                </a:solidFill>
                <a:latin typeface="Helvetica" panose="020B0604020202020204" pitchFamily="34" charset="0"/>
              </a:endParaRPr>
            </a:p>
            <a:p>
              <a:pPr eaLnBrk="1" hangingPunct="1">
                <a:spcBef>
                  <a:spcPct val="50000"/>
                </a:spcBef>
                <a:buFontTx/>
                <a:buNone/>
              </a:pPr>
              <a:endParaRPr lang="en-US" altLang="en-US" sz="2800" dirty="0">
                <a:solidFill>
                  <a:srgbClr val="000000"/>
                </a:solidFill>
                <a:latin typeface="Helvetica" panose="020B0604020202020204" pitchFamily="34" charset="0"/>
              </a:endParaRPr>
            </a:p>
            <a:p>
              <a:pPr eaLnBrk="1" hangingPunct="1">
                <a:spcBef>
                  <a:spcPct val="50000"/>
                </a:spcBef>
                <a:buFontTx/>
                <a:buNone/>
              </a:pPr>
              <a:endParaRPr lang="en-US" altLang="en-US" sz="2450" dirty="0">
                <a:solidFill>
                  <a:srgbClr val="000000"/>
                </a:solidFill>
                <a:latin typeface="Helvetica" panose="020B0604020202020204" pitchFamily="34" charset="0"/>
              </a:endParaRPr>
            </a:p>
            <a:p>
              <a:pPr eaLnBrk="1" hangingPunct="1">
                <a:spcBef>
                  <a:spcPct val="50000"/>
                </a:spcBef>
                <a:buFontTx/>
                <a:buNone/>
              </a:pPr>
              <a:endParaRPr lang="en-US" altLang="en-US" sz="2450" dirty="0">
                <a:solidFill>
                  <a:srgbClr val="000000"/>
                </a:solidFill>
                <a:latin typeface="Helvetica" panose="020B0604020202020204" pitchFamily="34" charset="0"/>
              </a:endParaRPr>
            </a:p>
            <a:p>
              <a:pPr eaLnBrk="1" hangingPunct="1">
                <a:spcBef>
                  <a:spcPct val="50000"/>
                </a:spcBef>
                <a:buFontTx/>
                <a:buNone/>
              </a:pPr>
              <a:endParaRPr lang="en-US" altLang="en-US" sz="2450" dirty="0">
                <a:solidFill>
                  <a:srgbClr val="000000"/>
                </a:solidFill>
                <a:latin typeface="Helvetica" panose="020B0604020202020204" pitchFamily="34" charset="0"/>
              </a:endParaRPr>
            </a:p>
            <a:p>
              <a:pPr eaLnBrk="1" hangingPunct="1">
                <a:spcBef>
                  <a:spcPct val="50000"/>
                </a:spcBef>
                <a:buFontTx/>
                <a:buNone/>
              </a:pPr>
              <a:endParaRPr lang="en-US" altLang="en-US" sz="2450" dirty="0">
                <a:solidFill>
                  <a:srgbClr val="000000"/>
                </a:solidFill>
                <a:latin typeface="Helvetica" panose="020B0604020202020204" pitchFamily="34" charset="0"/>
              </a:endParaRPr>
            </a:p>
          </p:txBody>
        </p:sp>
        <p:sp>
          <p:nvSpPr>
            <p:cNvPr id="29" name="TextBox 28"/>
            <p:cNvSpPr txBox="1"/>
            <p:nvPr/>
          </p:nvSpPr>
          <p:spPr>
            <a:xfrm>
              <a:off x="14580872" y="20500992"/>
              <a:ext cx="10058400" cy="738664"/>
            </a:xfrm>
            <a:prstGeom prst="rect">
              <a:avLst/>
            </a:prstGeom>
            <a:solidFill>
              <a:srgbClr val="8D1036"/>
            </a:solidFill>
            <a:ln w="76200" cap="flat" cmpd="sng" algn="ctr">
              <a:solidFill>
                <a:srgbClr val="8D1036"/>
              </a:solidFill>
              <a:prstDash val="solid"/>
              <a:round/>
              <a:headEnd type="none" w="med" len="med"/>
              <a:tailEnd type="none" w="med" len="med"/>
            </a:ln>
          </p:spPr>
          <p:txBody>
            <a:bodyPr anchor="b">
              <a:spAutoFit/>
            </a:bodyPr>
            <a:lstStyle/>
            <a:p>
              <a:pPr algn="ctr" eaLnBrk="1" hangingPunct="1">
                <a:spcBef>
                  <a:spcPct val="50000"/>
                </a:spcBef>
                <a:tabLst>
                  <a:tab pos="437546" algn="l"/>
                </a:tabLst>
                <a:defRPr/>
              </a:pPr>
              <a:r>
                <a:rPr lang="en-US" sz="4200" b="1" dirty="0">
                  <a:solidFill>
                    <a:schemeClr val="bg1"/>
                  </a:solidFill>
                  <a:latin typeface="Helvetica"/>
                  <a:ea typeface="Calibri" charset="0"/>
                  <a:cs typeface="Helvetica"/>
                </a:rPr>
                <a:t>Training Activities</a:t>
              </a:r>
            </a:p>
          </p:txBody>
        </p:sp>
      </p:gr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291893402"/>
              </p:ext>
            </p:extLst>
          </p:nvPr>
        </p:nvGraphicFramePr>
        <p:xfrm>
          <a:off x="15726154" y="15786435"/>
          <a:ext cx="2667309" cy="2000250"/>
        </p:xfrm>
        <a:graphic>
          <a:graphicData uri="http://schemas.openxmlformats.org/presentationml/2006/ole">
            <mc:AlternateContent xmlns:mc="http://schemas.openxmlformats.org/markup-compatibility/2006">
              <mc:Choice xmlns:v="urn:schemas-microsoft-com:vml" Requires="v">
                <p:oleObj spid="_x0000_s2358" name="Presentation" r:id="rId5" imgW="4570388" imgH="3427437" progId="PowerPoint.Show.12">
                  <p:embed/>
                </p:oleObj>
              </mc:Choice>
              <mc:Fallback>
                <p:oleObj name="Presentation" r:id="rId5" imgW="4570388" imgH="3427437" progId="PowerPoint.Show.12">
                  <p:embed/>
                  <p:pic>
                    <p:nvPicPr>
                      <p:cNvPr id="0" name=""/>
                      <p:cNvPicPr/>
                      <p:nvPr/>
                    </p:nvPicPr>
                    <p:blipFill>
                      <a:blip r:embed="rId6"/>
                      <a:stretch>
                        <a:fillRect/>
                      </a:stretch>
                    </p:blipFill>
                    <p:spPr>
                      <a:xfrm>
                        <a:off x="15726154" y="15786435"/>
                        <a:ext cx="2667309" cy="2000250"/>
                      </a:xfrm>
                      <a:prstGeom prst="rect">
                        <a:avLst/>
                      </a:prstGeom>
                    </p:spPr>
                  </p:pic>
                </p:oleObj>
              </mc:Fallback>
            </mc:AlternateContent>
          </a:graphicData>
        </a:graphic>
      </p:graphicFrame>
      <p:sp>
        <p:nvSpPr>
          <p:cNvPr id="39" name="TextBox 38"/>
          <p:cNvSpPr txBox="1"/>
          <p:nvPr/>
        </p:nvSpPr>
        <p:spPr>
          <a:xfrm>
            <a:off x="15998877" y="14581357"/>
            <a:ext cx="2356927" cy="523220"/>
          </a:xfrm>
          <a:prstGeom prst="rect">
            <a:avLst/>
          </a:prstGeom>
          <a:noFill/>
        </p:spPr>
        <p:txBody>
          <a:bodyPr wrap="none" rtlCol="0">
            <a:spAutoFit/>
          </a:bodyPr>
          <a:lstStyle/>
          <a:p>
            <a:r>
              <a:rPr lang="en-US" sz="2800" dirty="0"/>
              <a:t>Scanner Task</a:t>
            </a:r>
          </a:p>
        </p:txBody>
      </p:sp>
      <p:sp>
        <p:nvSpPr>
          <p:cNvPr id="42" name="TextBox 41"/>
          <p:cNvSpPr txBox="1"/>
          <p:nvPr/>
        </p:nvSpPr>
        <p:spPr>
          <a:xfrm>
            <a:off x="21060078" y="14547808"/>
            <a:ext cx="2141933" cy="954107"/>
          </a:xfrm>
          <a:prstGeom prst="rect">
            <a:avLst/>
          </a:prstGeom>
          <a:noFill/>
        </p:spPr>
        <p:txBody>
          <a:bodyPr wrap="none" rtlCol="0">
            <a:spAutoFit/>
          </a:bodyPr>
          <a:lstStyle/>
          <a:p>
            <a:pPr algn="ctr"/>
            <a:r>
              <a:rPr lang="en-US" sz="2800" dirty="0"/>
              <a:t>Strategy</a:t>
            </a:r>
          </a:p>
          <a:p>
            <a:pPr algn="ctr"/>
            <a:r>
              <a:rPr lang="en-US" sz="2800" dirty="0"/>
              <a:t>Assessment</a:t>
            </a:r>
          </a:p>
        </p:txBody>
      </p:sp>
      <p:graphicFrame>
        <p:nvGraphicFramePr>
          <p:cNvPr id="9" name="Object 8">
            <a:hlinkClick r:id="" action="ppaction://ole?verb=0"/>
          </p:cNvPr>
          <p:cNvGraphicFramePr>
            <a:graphicFrameLocks noChangeAspect="1"/>
          </p:cNvGraphicFramePr>
          <p:nvPr>
            <p:extLst>
              <p:ext uri="{D42A27DB-BD31-4B8C-83A1-F6EECF244321}">
                <p14:modId xmlns:p14="http://schemas.microsoft.com/office/powerpoint/2010/main" val="3960700140"/>
              </p:ext>
            </p:extLst>
          </p:nvPr>
        </p:nvGraphicFramePr>
        <p:xfrm>
          <a:off x="20859466" y="15786435"/>
          <a:ext cx="2667309" cy="2000250"/>
        </p:xfrm>
        <a:graphic>
          <a:graphicData uri="http://schemas.openxmlformats.org/presentationml/2006/ole">
            <mc:AlternateContent xmlns:mc="http://schemas.openxmlformats.org/markup-compatibility/2006">
              <mc:Choice xmlns:v="urn:schemas-microsoft-com:vml" Requires="v">
                <p:oleObj spid="_x0000_s2359" name="Presentation" r:id="rId8" imgW="4570388" imgH="3427437" progId="PowerPoint.Show.12">
                  <p:embed/>
                </p:oleObj>
              </mc:Choice>
              <mc:Fallback>
                <p:oleObj name="Presentation" r:id="rId8" imgW="4570388" imgH="3427437" progId="PowerPoint.Show.12">
                  <p:embed/>
                  <p:pic>
                    <p:nvPicPr>
                      <p:cNvPr id="0" name=""/>
                      <p:cNvPicPr/>
                      <p:nvPr/>
                    </p:nvPicPr>
                    <p:blipFill>
                      <a:blip r:embed="rId9"/>
                      <a:stretch>
                        <a:fillRect/>
                      </a:stretch>
                    </p:blipFill>
                    <p:spPr>
                      <a:xfrm>
                        <a:off x="20859466" y="15786435"/>
                        <a:ext cx="2667309" cy="2000250"/>
                      </a:xfrm>
                      <a:prstGeom prst="rect">
                        <a:avLst/>
                      </a:prstGeom>
                    </p:spPr>
                  </p:pic>
                </p:oleObj>
              </mc:Fallback>
            </mc:AlternateContent>
          </a:graphicData>
        </a:graphic>
      </p:graphicFrame>
      <p:sp>
        <p:nvSpPr>
          <p:cNvPr id="44" name="Text Box 7"/>
          <p:cNvSpPr txBox="1">
            <a:spLocks noChangeArrowheads="1"/>
          </p:cNvSpPr>
          <p:nvPr/>
        </p:nvSpPr>
        <p:spPr bwMode="auto">
          <a:xfrm>
            <a:off x="26721635" y="13426604"/>
            <a:ext cx="10058400" cy="6400800"/>
          </a:xfrm>
          <a:prstGeom prst="rect">
            <a:avLst/>
          </a:prstGeom>
          <a:solidFill>
            <a:schemeClr val="bg1"/>
          </a:solidFill>
          <a:ln w="76200">
            <a:solidFill>
              <a:srgbClr val="8D1036"/>
            </a:solidFill>
            <a:miter lim="800000"/>
            <a:headEnd/>
            <a:tailEnd/>
          </a:ln>
        </p:spPr>
        <p:txBody>
          <a:bodyPr lIns="800100" tIns="400050" rIns="800100" bIns="800100"/>
          <a:lstStyle>
            <a:lvl1pPr>
              <a:spcBef>
                <a:spcPct val="20000"/>
              </a:spcBef>
              <a:buChar char="•"/>
              <a:tabLst>
                <a:tab pos="500063" algn="l"/>
              </a:tabLst>
              <a:defRPr sz="14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500063" algn="l"/>
              </a:tabLst>
              <a:defRPr sz="125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500063" algn="l"/>
              </a:tabLst>
              <a:defRPr sz="107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500063" algn="l"/>
              </a:tabLst>
              <a:defRPr sz="8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500063" algn="l"/>
              </a:tabLst>
              <a:defRPr sz="89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endParaRPr lang="en-US" altLang="en-US" sz="2800" dirty="0">
              <a:solidFill>
                <a:srgbClr val="000000"/>
              </a:solidFill>
              <a:latin typeface="Helvetica" panose="020B0604020202020204" pitchFamily="34" charset="0"/>
            </a:endParaRPr>
          </a:p>
          <a:p>
            <a:pPr eaLnBrk="1" hangingPunct="1">
              <a:spcBef>
                <a:spcPct val="50000"/>
              </a:spcBef>
              <a:buFontTx/>
              <a:buNone/>
            </a:pPr>
            <a:r>
              <a:rPr lang="en-US" altLang="en-US" sz="2800" dirty="0" smtClean="0">
                <a:solidFill>
                  <a:srgbClr val="000000"/>
                </a:solidFill>
                <a:latin typeface="Helvetica" panose="020B0604020202020204" pitchFamily="34" charset="0"/>
              </a:rPr>
              <a:t>We found increased </a:t>
            </a:r>
            <a:r>
              <a:rPr lang="en-US" altLang="en-US" sz="2800" dirty="0">
                <a:solidFill>
                  <a:srgbClr val="000000"/>
                </a:solidFill>
                <a:latin typeface="Helvetica" panose="020B0604020202020204" pitchFamily="34" charset="0"/>
              </a:rPr>
              <a:t>hippocampal activity in the Training </a:t>
            </a:r>
            <a:r>
              <a:rPr lang="en-US" altLang="en-US" sz="2800" dirty="0" smtClean="0">
                <a:solidFill>
                  <a:srgbClr val="000000"/>
                </a:solidFill>
                <a:latin typeface="Helvetica" panose="020B0604020202020204" pitchFamily="34" charset="0"/>
              </a:rPr>
              <a:t>Group, but not the Control Group</a:t>
            </a:r>
            <a:endParaRPr lang="en-US" altLang="en-US" sz="2800" dirty="0">
              <a:solidFill>
                <a:srgbClr val="000000"/>
              </a:solidFill>
              <a:latin typeface="Helvetica" panose="020B0604020202020204" pitchFamily="34" charset="0"/>
            </a:endParaRPr>
          </a:p>
        </p:txBody>
      </p:sp>
      <p:sp>
        <p:nvSpPr>
          <p:cNvPr id="45" name="TextBox 44"/>
          <p:cNvSpPr txBox="1"/>
          <p:nvPr/>
        </p:nvSpPr>
        <p:spPr>
          <a:xfrm>
            <a:off x="26721637" y="13426605"/>
            <a:ext cx="10058400" cy="738664"/>
          </a:xfrm>
          <a:prstGeom prst="rect">
            <a:avLst/>
          </a:prstGeom>
          <a:solidFill>
            <a:srgbClr val="8D1036"/>
          </a:solidFill>
          <a:ln w="76200" cap="flat" cmpd="sng" algn="ctr">
            <a:solidFill>
              <a:srgbClr val="8D1036"/>
            </a:solidFill>
            <a:prstDash val="solid"/>
            <a:round/>
            <a:headEnd type="none" w="med" len="med"/>
            <a:tailEnd type="none" w="med" len="med"/>
          </a:ln>
        </p:spPr>
        <p:txBody>
          <a:bodyPr anchor="b">
            <a:spAutoFit/>
          </a:bodyPr>
          <a:lstStyle/>
          <a:p>
            <a:pPr algn="ctr" eaLnBrk="1" hangingPunct="1">
              <a:spcBef>
                <a:spcPct val="50000"/>
              </a:spcBef>
              <a:tabLst>
                <a:tab pos="437546" algn="l"/>
              </a:tabLst>
              <a:defRPr/>
            </a:pPr>
            <a:r>
              <a:rPr lang="en-US" sz="4200" b="1" dirty="0">
                <a:solidFill>
                  <a:schemeClr val="bg1"/>
                </a:solidFill>
                <a:latin typeface="Helvetica"/>
                <a:ea typeface="Calibri" charset="0"/>
                <a:cs typeface="Helvetica"/>
              </a:rPr>
              <a:t>Whole Brain Results</a:t>
            </a:r>
          </a:p>
        </p:txBody>
      </p:sp>
      <p:grpSp>
        <p:nvGrpSpPr>
          <p:cNvPr id="14341" name="Group 14340"/>
          <p:cNvGrpSpPr/>
          <p:nvPr/>
        </p:nvGrpSpPr>
        <p:grpSpPr>
          <a:xfrm>
            <a:off x="5551355" y="15679443"/>
            <a:ext cx="3835911" cy="2725145"/>
            <a:chOff x="5551355" y="15793743"/>
            <a:chExt cx="3835911" cy="2725145"/>
          </a:xfrm>
          <a:noFill/>
        </p:grpSpPr>
        <p:sp>
          <p:nvSpPr>
            <p:cNvPr id="47" name="Title 1"/>
            <p:cNvSpPr txBox="1">
              <a:spLocks/>
            </p:cNvSpPr>
            <p:nvPr/>
          </p:nvSpPr>
          <p:spPr>
            <a:xfrm>
              <a:off x="7057040" y="15793743"/>
              <a:ext cx="788692" cy="358955"/>
            </a:xfrm>
            <a:prstGeom prst="rect">
              <a:avLst/>
            </a:prstGeom>
            <a:grpFill/>
            <a:ln>
              <a:solidFill>
                <a:sysClr val="windowText" lastClr="0000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3 + 8 =</a:t>
              </a:r>
              <a:endParaRPr kumimoji="0" lang="en-US" sz="1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48" name="TextBox 47"/>
            <p:cNvSpPr txBox="1"/>
            <p:nvPr/>
          </p:nvSpPr>
          <p:spPr>
            <a:xfrm>
              <a:off x="5551355" y="16852769"/>
              <a:ext cx="645293" cy="507831"/>
            </a:xfrm>
            <a:prstGeom prst="rect">
              <a:avLst/>
            </a:prstGeom>
            <a:grp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rPr>
                <a:t>3, 4, 5,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rPr>
                <a:t>6, 7, 8,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rPr>
                <a:t>9, 10, 11</a:t>
              </a:r>
            </a:p>
          </p:txBody>
        </p:sp>
        <p:sp>
          <p:nvSpPr>
            <p:cNvPr id="49" name="Title 1"/>
            <p:cNvSpPr txBox="1">
              <a:spLocks/>
            </p:cNvSpPr>
            <p:nvPr/>
          </p:nvSpPr>
          <p:spPr>
            <a:xfrm>
              <a:off x="7200438" y="18159933"/>
              <a:ext cx="501895" cy="358955"/>
            </a:xfrm>
            <a:prstGeom prst="rect">
              <a:avLst/>
            </a:prstGeom>
            <a:grpFill/>
            <a:ln>
              <a:solidFill>
                <a:sysClr val="windowText" lastClr="00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11</a:t>
              </a:r>
              <a:endParaRPr kumimoji="0" lang="en-US" sz="16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0" name="TextBox 49"/>
            <p:cNvSpPr txBox="1"/>
            <p:nvPr/>
          </p:nvSpPr>
          <p:spPr>
            <a:xfrm>
              <a:off x="6447596" y="17279563"/>
              <a:ext cx="788692" cy="230832"/>
            </a:xfrm>
            <a:prstGeom prst="rect">
              <a:avLst/>
            </a:prstGeom>
            <a:grp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rPr>
                <a:t>8, 9, 10, 11</a:t>
              </a:r>
            </a:p>
          </p:txBody>
        </p:sp>
        <p:sp>
          <p:nvSpPr>
            <p:cNvPr id="51" name="TextBox 50"/>
            <p:cNvSpPr txBox="1"/>
            <p:nvPr/>
          </p:nvSpPr>
          <p:spPr>
            <a:xfrm>
              <a:off x="6597624" y="16778544"/>
              <a:ext cx="488636" cy="230832"/>
            </a:xfrm>
            <a:prstGeom prst="rect">
              <a:avLst/>
            </a:prstGeom>
            <a:grp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rPr>
                <a:t>8 + 3 =</a:t>
              </a:r>
            </a:p>
          </p:txBody>
        </p:sp>
        <p:sp>
          <p:nvSpPr>
            <p:cNvPr id="52" name="TextBox 51"/>
            <p:cNvSpPr txBox="1"/>
            <p:nvPr/>
          </p:nvSpPr>
          <p:spPr>
            <a:xfrm>
              <a:off x="7637264" y="16619271"/>
              <a:ext cx="488636" cy="230832"/>
            </a:xfrm>
            <a:prstGeom prst="rect">
              <a:avLst/>
            </a:prstGeom>
            <a:grp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rPr>
                <a:t>8 + 3 =</a:t>
              </a:r>
            </a:p>
          </p:txBody>
        </p:sp>
        <p:sp>
          <p:nvSpPr>
            <p:cNvPr id="53" name="TextBox 52"/>
            <p:cNvSpPr txBox="1"/>
            <p:nvPr/>
          </p:nvSpPr>
          <p:spPr>
            <a:xfrm>
              <a:off x="7487235" y="17006662"/>
              <a:ext cx="788692" cy="230832"/>
            </a:xfrm>
            <a:prstGeom prst="rect">
              <a:avLst/>
            </a:prstGeom>
            <a:grp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rPr>
                <a:t>8 + 2 + 1 =</a:t>
              </a:r>
            </a:p>
          </p:txBody>
        </p:sp>
        <p:sp>
          <p:nvSpPr>
            <p:cNvPr id="54" name="TextBox 53"/>
            <p:cNvSpPr txBox="1"/>
            <p:nvPr/>
          </p:nvSpPr>
          <p:spPr>
            <a:xfrm>
              <a:off x="7594784" y="17394053"/>
              <a:ext cx="573594" cy="230832"/>
            </a:xfrm>
            <a:prstGeom prst="rect">
              <a:avLst/>
            </a:prstGeom>
            <a:grp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rPr>
                <a:t>10 + 1 =</a:t>
              </a:r>
            </a:p>
          </p:txBody>
        </p:sp>
        <p:sp>
          <p:nvSpPr>
            <p:cNvPr id="55" name="TextBox 54"/>
            <p:cNvSpPr txBox="1"/>
            <p:nvPr/>
          </p:nvSpPr>
          <p:spPr>
            <a:xfrm>
              <a:off x="8598574" y="17006661"/>
              <a:ext cx="788692" cy="230832"/>
            </a:xfrm>
            <a:prstGeom prst="rect">
              <a:avLst/>
            </a:prstGeom>
            <a:grp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panose="020F0502020204030204"/>
                  <a:ea typeface="+mn-ea"/>
                </a:rPr>
                <a:t>Memory</a:t>
              </a:r>
            </a:p>
          </p:txBody>
        </p:sp>
        <p:cxnSp>
          <p:nvCxnSpPr>
            <p:cNvPr id="56" name="Straight Arrow Connector 55"/>
            <p:cNvCxnSpPr>
              <a:stCxn id="47" idx="2"/>
              <a:endCxn id="48" idx="0"/>
            </p:cNvCxnSpPr>
            <p:nvPr/>
          </p:nvCxnSpPr>
          <p:spPr>
            <a:xfrm flipH="1">
              <a:off x="5874002" y="16152698"/>
              <a:ext cx="1577384" cy="700071"/>
            </a:xfrm>
            <a:prstGeom prst="straightConnector1">
              <a:avLst/>
            </a:prstGeom>
            <a:grpFill/>
            <a:ln w="6350" cap="flat" cmpd="sng" algn="ctr">
              <a:solidFill>
                <a:sysClr val="windowText" lastClr="000000"/>
              </a:solidFill>
              <a:prstDash val="solid"/>
              <a:miter lim="800000"/>
              <a:tailEnd type="arrow"/>
            </a:ln>
            <a:effectLst/>
          </p:spPr>
        </p:cxnSp>
        <p:cxnSp>
          <p:nvCxnSpPr>
            <p:cNvPr id="57" name="Straight Arrow Connector 56"/>
            <p:cNvCxnSpPr>
              <a:stCxn id="48" idx="2"/>
              <a:endCxn id="49" idx="0"/>
            </p:cNvCxnSpPr>
            <p:nvPr/>
          </p:nvCxnSpPr>
          <p:spPr>
            <a:xfrm>
              <a:off x="5874002" y="17360600"/>
              <a:ext cx="1577384" cy="799333"/>
            </a:xfrm>
            <a:prstGeom prst="straightConnector1">
              <a:avLst/>
            </a:prstGeom>
            <a:grpFill/>
            <a:ln w="6350" cap="flat" cmpd="sng" algn="ctr">
              <a:solidFill>
                <a:sysClr val="windowText" lastClr="000000"/>
              </a:solidFill>
              <a:prstDash val="solid"/>
              <a:miter lim="800000"/>
              <a:tailEnd type="arrow"/>
            </a:ln>
            <a:effectLst/>
          </p:spPr>
        </p:cxnSp>
        <p:cxnSp>
          <p:nvCxnSpPr>
            <p:cNvPr id="58" name="Straight Arrow Connector 57"/>
            <p:cNvCxnSpPr>
              <a:stCxn id="47" idx="2"/>
              <a:endCxn id="51" idx="0"/>
            </p:cNvCxnSpPr>
            <p:nvPr/>
          </p:nvCxnSpPr>
          <p:spPr>
            <a:xfrm flipH="1">
              <a:off x="6841942" y="16152698"/>
              <a:ext cx="609444" cy="625846"/>
            </a:xfrm>
            <a:prstGeom prst="straightConnector1">
              <a:avLst/>
            </a:prstGeom>
            <a:grpFill/>
            <a:ln w="6350" cap="flat" cmpd="sng" algn="ctr">
              <a:solidFill>
                <a:sysClr val="windowText" lastClr="000000"/>
              </a:solidFill>
              <a:prstDash val="solid"/>
              <a:miter lim="800000"/>
              <a:tailEnd type="arrow"/>
            </a:ln>
            <a:effectLst/>
          </p:spPr>
        </p:cxnSp>
        <p:cxnSp>
          <p:nvCxnSpPr>
            <p:cNvPr id="59" name="Straight Arrow Connector 58"/>
            <p:cNvCxnSpPr>
              <a:stCxn id="51" idx="2"/>
              <a:endCxn id="50" idx="0"/>
            </p:cNvCxnSpPr>
            <p:nvPr/>
          </p:nvCxnSpPr>
          <p:spPr>
            <a:xfrm>
              <a:off x="6841942" y="17009376"/>
              <a:ext cx="0" cy="270187"/>
            </a:xfrm>
            <a:prstGeom prst="straightConnector1">
              <a:avLst/>
            </a:prstGeom>
            <a:grpFill/>
            <a:ln w="6350" cap="flat" cmpd="sng" algn="ctr">
              <a:solidFill>
                <a:sysClr val="windowText" lastClr="000000"/>
              </a:solidFill>
              <a:prstDash val="solid"/>
              <a:miter lim="800000"/>
              <a:tailEnd type="arrow"/>
            </a:ln>
            <a:effectLst/>
          </p:spPr>
        </p:cxnSp>
        <p:cxnSp>
          <p:nvCxnSpPr>
            <p:cNvPr id="60" name="Straight Arrow Connector 59"/>
            <p:cNvCxnSpPr>
              <a:endCxn id="49" idx="0"/>
            </p:cNvCxnSpPr>
            <p:nvPr/>
          </p:nvCxnSpPr>
          <p:spPr>
            <a:xfrm>
              <a:off x="6841942" y="17513061"/>
              <a:ext cx="609444" cy="646872"/>
            </a:xfrm>
            <a:prstGeom prst="straightConnector1">
              <a:avLst/>
            </a:prstGeom>
            <a:grpFill/>
            <a:ln w="6350" cap="flat" cmpd="sng" algn="ctr">
              <a:solidFill>
                <a:sysClr val="windowText" lastClr="000000"/>
              </a:solidFill>
              <a:prstDash val="solid"/>
              <a:miter lim="800000"/>
              <a:tailEnd type="arrow"/>
            </a:ln>
            <a:effectLst/>
          </p:spPr>
        </p:cxnSp>
        <p:cxnSp>
          <p:nvCxnSpPr>
            <p:cNvPr id="61" name="Straight Arrow Connector 60"/>
            <p:cNvCxnSpPr>
              <a:stCxn id="47" idx="2"/>
              <a:endCxn id="52" idx="0"/>
            </p:cNvCxnSpPr>
            <p:nvPr/>
          </p:nvCxnSpPr>
          <p:spPr>
            <a:xfrm>
              <a:off x="7451386" y="16152698"/>
              <a:ext cx="430196" cy="466573"/>
            </a:xfrm>
            <a:prstGeom prst="straightConnector1">
              <a:avLst/>
            </a:prstGeom>
            <a:grpFill/>
            <a:ln w="6350" cap="flat" cmpd="sng" algn="ctr">
              <a:solidFill>
                <a:sysClr val="windowText" lastClr="000000"/>
              </a:solidFill>
              <a:prstDash val="solid"/>
              <a:miter lim="800000"/>
              <a:tailEnd type="arrow"/>
            </a:ln>
            <a:effectLst/>
          </p:spPr>
        </p:cxnSp>
        <p:cxnSp>
          <p:nvCxnSpPr>
            <p:cNvPr id="62" name="Straight Arrow Connector 61"/>
            <p:cNvCxnSpPr>
              <a:stCxn id="52" idx="2"/>
              <a:endCxn id="53" idx="0"/>
            </p:cNvCxnSpPr>
            <p:nvPr/>
          </p:nvCxnSpPr>
          <p:spPr>
            <a:xfrm flipH="1">
              <a:off x="7881581" y="16850103"/>
              <a:ext cx="1" cy="156559"/>
            </a:xfrm>
            <a:prstGeom prst="straightConnector1">
              <a:avLst/>
            </a:prstGeom>
            <a:grpFill/>
            <a:ln w="6350" cap="flat" cmpd="sng" algn="ctr">
              <a:solidFill>
                <a:sysClr val="windowText" lastClr="000000"/>
              </a:solidFill>
              <a:prstDash val="solid"/>
              <a:miter lim="800000"/>
              <a:tailEnd type="arrow"/>
            </a:ln>
            <a:effectLst/>
          </p:spPr>
        </p:cxnSp>
        <p:cxnSp>
          <p:nvCxnSpPr>
            <p:cNvPr id="63" name="Straight Arrow Connector 62"/>
            <p:cNvCxnSpPr>
              <a:stCxn id="53" idx="2"/>
              <a:endCxn id="54" idx="0"/>
            </p:cNvCxnSpPr>
            <p:nvPr/>
          </p:nvCxnSpPr>
          <p:spPr>
            <a:xfrm>
              <a:off x="7881581" y="17237494"/>
              <a:ext cx="0" cy="156559"/>
            </a:xfrm>
            <a:prstGeom prst="straightConnector1">
              <a:avLst/>
            </a:prstGeom>
            <a:grpFill/>
            <a:ln w="6350" cap="flat" cmpd="sng" algn="ctr">
              <a:solidFill>
                <a:sysClr val="windowText" lastClr="000000"/>
              </a:solidFill>
              <a:prstDash val="solid"/>
              <a:miter lim="800000"/>
              <a:tailEnd type="arrow"/>
            </a:ln>
            <a:effectLst/>
          </p:spPr>
        </p:cxnSp>
        <p:cxnSp>
          <p:nvCxnSpPr>
            <p:cNvPr id="64" name="Straight Arrow Connector 63"/>
            <p:cNvCxnSpPr>
              <a:stCxn id="54" idx="2"/>
              <a:endCxn id="49" idx="0"/>
            </p:cNvCxnSpPr>
            <p:nvPr/>
          </p:nvCxnSpPr>
          <p:spPr>
            <a:xfrm flipH="1">
              <a:off x="7451386" y="17624885"/>
              <a:ext cx="430195" cy="535048"/>
            </a:xfrm>
            <a:prstGeom prst="straightConnector1">
              <a:avLst/>
            </a:prstGeom>
            <a:grpFill/>
            <a:ln w="6350" cap="flat" cmpd="sng" algn="ctr">
              <a:solidFill>
                <a:sysClr val="windowText" lastClr="000000"/>
              </a:solidFill>
              <a:prstDash val="solid"/>
              <a:miter lim="800000"/>
              <a:tailEnd type="arrow"/>
            </a:ln>
            <a:effectLst/>
          </p:spPr>
        </p:cxnSp>
        <p:cxnSp>
          <p:nvCxnSpPr>
            <p:cNvPr id="65" name="Straight Arrow Connector 64"/>
            <p:cNvCxnSpPr>
              <a:stCxn id="47" idx="2"/>
              <a:endCxn id="55" idx="0"/>
            </p:cNvCxnSpPr>
            <p:nvPr/>
          </p:nvCxnSpPr>
          <p:spPr>
            <a:xfrm>
              <a:off x="7451386" y="16152698"/>
              <a:ext cx="1541534" cy="853963"/>
            </a:xfrm>
            <a:prstGeom prst="straightConnector1">
              <a:avLst/>
            </a:prstGeom>
            <a:grpFill/>
            <a:ln w="6350" cap="flat" cmpd="sng" algn="ctr">
              <a:solidFill>
                <a:sysClr val="windowText" lastClr="000000"/>
              </a:solidFill>
              <a:prstDash val="solid"/>
              <a:miter lim="800000"/>
              <a:tailEnd type="arrow"/>
            </a:ln>
            <a:effectLst/>
          </p:spPr>
        </p:cxnSp>
        <p:cxnSp>
          <p:nvCxnSpPr>
            <p:cNvPr id="66" name="Straight Arrow Connector 65"/>
            <p:cNvCxnSpPr>
              <a:stCxn id="55" idx="2"/>
              <a:endCxn id="49" idx="0"/>
            </p:cNvCxnSpPr>
            <p:nvPr/>
          </p:nvCxnSpPr>
          <p:spPr>
            <a:xfrm flipH="1">
              <a:off x="7451386" y="17237493"/>
              <a:ext cx="1541534" cy="922440"/>
            </a:xfrm>
            <a:prstGeom prst="straightConnector1">
              <a:avLst/>
            </a:prstGeom>
            <a:grpFill/>
            <a:ln w="6350" cap="flat" cmpd="sng" algn="ctr">
              <a:solidFill>
                <a:sysClr val="windowText" lastClr="000000"/>
              </a:solidFill>
              <a:prstDash val="solid"/>
              <a:miter lim="800000"/>
              <a:tailEnd type="arrow"/>
            </a:ln>
            <a:effectLst/>
          </p:spPr>
        </p:cxnSp>
      </p:grpSp>
      <p:pic>
        <p:nvPicPr>
          <p:cNvPr id="14338" name="Picture 14337"/>
          <p:cNvPicPr>
            <a:picLocks noChangeAspect="1"/>
          </p:cNvPicPr>
          <p:nvPr/>
        </p:nvPicPr>
        <p:blipFill rotWithShape="1">
          <a:blip r:embed="rId10"/>
          <a:srcRect b="55450"/>
          <a:stretch/>
        </p:blipFill>
        <p:spPr>
          <a:xfrm>
            <a:off x="3744930" y="10574565"/>
            <a:ext cx="7164747" cy="2517079"/>
          </a:xfrm>
          <a:prstGeom prst="rect">
            <a:avLst/>
          </a:prstGeom>
        </p:spPr>
      </p:pic>
      <p:pic>
        <p:nvPicPr>
          <p:cNvPr id="14340" name="Picture 143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82728" y="21905991"/>
            <a:ext cx="6070972" cy="5782530"/>
          </a:xfrm>
          <a:prstGeom prst="rect">
            <a:avLst/>
          </a:prstGeom>
        </p:spPr>
      </p:pic>
      <p:pic>
        <p:nvPicPr>
          <p:cNvPr id="5" name="Picture 4">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048423" y="8626837"/>
            <a:ext cx="8930658" cy="3425959"/>
          </a:xfrm>
          <a:prstGeom prst="rect">
            <a:avLst/>
          </a:prstGeom>
        </p:spPr>
      </p:pic>
      <p:pic>
        <p:nvPicPr>
          <p:cNvPr id="10" name="Picture 9">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931308" y="9708774"/>
            <a:ext cx="3868435" cy="2672875"/>
          </a:xfrm>
          <a:prstGeom prst="rect">
            <a:avLst/>
          </a:prstGeom>
        </p:spPr>
      </p:pic>
      <p:pic>
        <p:nvPicPr>
          <p:cNvPr id="37" name="Picture 36">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579335" y="15786435"/>
            <a:ext cx="6572381" cy="3431883"/>
          </a:xfrm>
          <a:prstGeom prst="rect">
            <a:avLst/>
          </a:prstGeom>
        </p:spPr>
      </p:pic>
      <p:pic>
        <p:nvPicPr>
          <p:cNvPr id="46" name="Picture 45">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9828933" y="23609525"/>
            <a:ext cx="4073185" cy="4078996"/>
          </a:xfrm>
          <a:prstGeom prst="rect">
            <a:avLst/>
          </a:prstGeom>
        </p:spPr>
      </p:pic>
      <p:pic>
        <p:nvPicPr>
          <p:cNvPr id="14339" name="Picture 14338">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159548" y="8761310"/>
            <a:ext cx="7464098" cy="3696539"/>
          </a:xfrm>
          <a:prstGeom prst="rect">
            <a:avLst/>
          </a:prstGeom>
        </p:spPr>
      </p:pic>
      <p:sp>
        <p:nvSpPr>
          <p:cNvPr id="30" name="Text Box 7"/>
          <p:cNvSpPr txBox="1">
            <a:spLocks noChangeArrowheads="1"/>
          </p:cNvSpPr>
          <p:nvPr/>
        </p:nvSpPr>
        <p:spPr bwMode="auto">
          <a:xfrm>
            <a:off x="38863785" y="13426604"/>
            <a:ext cx="10058400" cy="11757496"/>
          </a:xfrm>
          <a:prstGeom prst="rect">
            <a:avLst/>
          </a:prstGeom>
          <a:noFill/>
          <a:ln w="76200">
            <a:solidFill>
              <a:srgbClr val="8D1036"/>
            </a:solidFill>
            <a:miter lim="800000"/>
            <a:headEnd/>
            <a:tailEnd/>
          </a:ln>
          <a:extLst>
            <a:ext uri="{909E8E84-426E-40DD-AFC4-6F175D3DCCD1}">
              <a14:hiddenFill xmlns:a14="http://schemas.microsoft.com/office/drawing/2010/main">
                <a:solidFill>
                  <a:srgbClr val="FFFFFF"/>
                </a:solidFill>
              </a14:hiddenFill>
            </a:ext>
          </a:extLst>
        </p:spPr>
        <p:txBody>
          <a:bodyPr lIns="800100" tIns="400050" rIns="800100" bIns="800100"/>
          <a:lstStyle>
            <a:lvl1pPr>
              <a:spcBef>
                <a:spcPct val="20000"/>
              </a:spcBef>
              <a:buChar char="•"/>
              <a:tabLst>
                <a:tab pos="500063" algn="l"/>
              </a:tabLst>
              <a:defRPr sz="14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500063" algn="l"/>
              </a:tabLst>
              <a:defRPr sz="125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500063" algn="l"/>
              </a:tabLst>
              <a:defRPr sz="107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500063" algn="l"/>
              </a:tabLst>
              <a:defRPr sz="8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500063" algn="l"/>
              </a:tabLst>
              <a:defRPr sz="89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500063" algn="l"/>
              </a:tabLst>
              <a:defRPr sz="89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endParaRPr lang="en-US" altLang="en-US" sz="2450" dirty="0" smtClean="0">
              <a:solidFill>
                <a:srgbClr val="000000"/>
              </a:solidFill>
              <a:latin typeface="Helvetica" panose="020B0604020202020204" pitchFamily="34" charset="0"/>
            </a:endParaRPr>
          </a:p>
          <a:p>
            <a:pPr eaLnBrk="1" hangingPunct="1">
              <a:spcBef>
                <a:spcPct val="50000"/>
              </a:spcBef>
              <a:buFontTx/>
              <a:buNone/>
            </a:pPr>
            <a:r>
              <a:rPr lang="en-US" altLang="en-US" sz="2450" dirty="0" smtClean="0">
                <a:solidFill>
                  <a:srgbClr val="000000"/>
                </a:solidFill>
                <a:latin typeface="Helvetica" panose="020B0604020202020204" pitchFamily="34" charset="0"/>
              </a:rPr>
              <a:t>Training recapitulated major brain changes seen in the Longitudinal Group.</a:t>
            </a:r>
          </a:p>
          <a:p>
            <a:pPr eaLnBrk="1" hangingPunct="1">
              <a:spcBef>
                <a:spcPct val="50000"/>
              </a:spcBef>
              <a:buFontTx/>
              <a:buNone/>
            </a:pPr>
            <a:endParaRPr lang="en-US" altLang="en-US" sz="2450" dirty="0">
              <a:solidFill>
                <a:srgbClr val="000000"/>
              </a:solidFill>
              <a:latin typeface="Helvetica" panose="020B0604020202020204" pitchFamily="34" charset="0"/>
            </a:endParaRPr>
          </a:p>
          <a:p>
            <a:pPr eaLnBrk="1" hangingPunct="1">
              <a:spcBef>
                <a:spcPct val="50000"/>
              </a:spcBef>
              <a:buFontTx/>
              <a:buNone/>
            </a:pPr>
            <a:endParaRPr lang="en-US" altLang="en-US" sz="2450" dirty="0" smtClean="0">
              <a:solidFill>
                <a:srgbClr val="000000"/>
              </a:solidFill>
              <a:latin typeface="Helvetica" panose="020B0604020202020204" pitchFamily="34" charset="0"/>
            </a:endParaRPr>
          </a:p>
          <a:p>
            <a:pPr eaLnBrk="1" hangingPunct="1">
              <a:spcBef>
                <a:spcPct val="50000"/>
              </a:spcBef>
              <a:buFontTx/>
              <a:buNone/>
            </a:pPr>
            <a:endParaRPr lang="en-US" altLang="en-US" sz="2450" dirty="0">
              <a:solidFill>
                <a:srgbClr val="000000"/>
              </a:solidFill>
              <a:latin typeface="Helvetica" panose="020B0604020202020204" pitchFamily="34" charset="0"/>
            </a:endParaRPr>
          </a:p>
          <a:p>
            <a:pPr eaLnBrk="1" hangingPunct="1">
              <a:spcBef>
                <a:spcPct val="50000"/>
              </a:spcBef>
              <a:buFontTx/>
              <a:buNone/>
            </a:pPr>
            <a:endParaRPr lang="en-US" altLang="en-US" sz="2450" dirty="0" smtClean="0">
              <a:solidFill>
                <a:srgbClr val="000000"/>
              </a:solidFill>
              <a:latin typeface="Helvetica" panose="020B0604020202020204" pitchFamily="34" charset="0"/>
            </a:endParaRPr>
          </a:p>
          <a:p>
            <a:pPr eaLnBrk="1" hangingPunct="1">
              <a:spcBef>
                <a:spcPct val="50000"/>
              </a:spcBef>
              <a:buFontTx/>
              <a:buNone/>
            </a:pPr>
            <a:endParaRPr lang="en-US" altLang="en-US" sz="2450" dirty="0">
              <a:solidFill>
                <a:srgbClr val="000000"/>
              </a:solidFill>
              <a:latin typeface="Helvetica" panose="020B0604020202020204" pitchFamily="34" charset="0"/>
            </a:endParaRPr>
          </a:p>
          <a:p>
            <a:pPr eaLnBrk="1" hangingPunct="1">
              <a:spcBef>
                <a:spcPct val="50000"/>
              </a:spcBef>
              <a:buFontTx/>
              <a:buNone/>
            </a:pPr>
            <a:endParaRPr lang="en-US" altLang="en-US" sz="2450" dirty="0" smtClean="0">
              <a:solidFill>
                <a:srgbClr val="000000"/>
              </a:solidFill>
              <a:latin typeface="Helvetica" panose="020B0604020202020204" pitchFamily="34" charset="0"/>
            </a:endParaRPr>
          </a:p>
          <a:p>
            <a:pPr eaLnBrk="1" hangingPunct="1">
              <a:spcBef>
                <a:spcPct val="50000"/>
              </a:spcBef>
              <a:buFontTx/>
              <a:buNone/>
            </a:pPr>
            <a:endParaRPr lang="en-US" altLang="en-US" sz="2450" dirty="0">
              <a:solidFill>
                <a:srgbClr val="000000"/>
              </a:solidFill>
              <a:latin typeface="Helvetica" panose="020B0604020202020204" pitchFamily="34" charset="0"/>
            </a:endParaRPr>
          </a:p>
          <a:p>
            <a:pPr eaLnBrk="1" hangingPunct="1">
              <a:spcBef>
                <a:spcPct val="50000"/>
              </a:spcBef>
              <a:buFontTx/>
              <a:buNone/>
            </a:pPr>
            <a:r>
              <a:rPr lang="en-US" altLang="en-US" sz="2450" dirty="0" smtClean="0">
                <a:solidFill>
                  <a:srgbClr val="000000"/>
                </a:solidFill>
                <a:latin typeface="Helvetica" panose="020B0604020202020204" pitchFamily="34" charset="0"/>
              </a:rPr>
              <a:t>Retrieval use did not increase significantly in the Training Group. We found increases in hippocampal activity consistent with Qin (2014), although only on the left side. Decreases in activity were only correlated with change retrieval and were not found at the whole group level. Change in retrieval correlated with increased hippocampal to parietal connectivity but not to frontal regions as in Qin (2014). Crucially, none of this changes were found in the Control group. </a:t>
            </a:r>
          </a:p>
          <a:p>
            <a:pPr eaLnBrk="1" hangingPunct="1">
              <a:spcBef>
                <a:spcPct val="50000"/>
              </a:spcBef>
              <a:buFontTx/>
              <a:buNone/>
            </a:pPr>
            <a:r>
              <a:rPr lang="en-US" altLang="en-US" sz="2450" dirty="0" smtClean="0">
                <a:solidFill>
                  <a:srgbClr val="000000"/>
                </a:solidFill>
                <a:latin typeface="Helvetica" panose="020B0604020202020204" pitchFamily="34" charset="0"/>
              </a:rPr>
              <a:t>More research is needed to establish whether these discrepancies </a:t>
            </a:r>
            <a:r>
              <a:rPr lang="en-US" altLang="en-US" sz="2450" smtClean="0">
                <a:solidFill>
                  <a:srgbClr val="000000"/>
                </a:solidFill>
                <a:latin typeface="Helvetica" panose="020B0604020202020204" pitchFamily="34" charset="0"/>
              </a:rPr>
              <a:t>are fundamental </a:t>
            </a:r>
            <a:r>
              <a:rPr lang="en-US" altLang="en-US" sz="2450" dirty="0" smtClean="0">
                <a:solidFill>
                  <a:srgbClr val="000000"/>
                </a:solidFill>
                <a:latin typeface="Helvetica" panose="020B0604020202020204" pitchFamily="34" charset="0"/>
              </a:rPr>
              <a:t>differences between long-term schooling and short-term training, or features of the particular training paradigm, which trained multiple skills beyond math fact retrieval.</a:t>
            </a:r>
            <a:endParaRPr lang="en-US" altLang="en-US" sz="2450" dirty="0">
              <a:solidFill>
                <a:srgbClr val="000000"/>
              </a:solidFill>
              <a:latin typeface="Helvetica" panose="020B0604020202020204" pitchFamily="34" charset="0"/>
            </a:endParaRPr>
          </a:p>
        </p:txBody>
      </p:sp>
      <p:pic>
        <p:nvPicPr>
          <p:cNvPr id="88" name="Picture 87">
            <a:hlinkClick r:id="rId22" action="ppaction://hlinksldjump"/>
          </p:cNvPr>
          <p:cNvPicPr>
            <a:picLocks noChangeAspect="1"/>
          </p:cNvPicPr>
          <p:nvPr/>
        </p:nvPicPr>
        <p:blipFill>
          <a:blip r:embed="rId23"/>
          <a:stretch>
            <a:fillRect/>
          </a:stretch>
        </p:blipFill>
        <p:spPr>
          <a:xfrm>
            <a:off x="39738960" y="15379757"/>
            <a:ext cx="7884686" cy="3571011"/>
          </a:xfrm>
          <a:prstGeom prst="rect">
            <a:avLst/>
          </a:prstGeom>
        </p:spPr>
      </p:pic>
      <p:pic>
        <p:nvPicPr>
          <p:cNvPr id="2335" name="Picture 287">
            <a:hlinkClick r:id="rId24" action="ppaction://hlinksldjump"/>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26337" t="34933" r="17829" b="12857"/>
          <a:stretch/>
        </p:blipFill>
        <p:spPr bwMode="auto">
          <a:xfrm>
            <a:off x="14951027" y="22242900"/>
            <a:ext cx="9277849" cy="4880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TextBox 68"/>
          <p:cNvSpPr txBox="1"/>
          <p:nvPr/>
        </p:nvSpPr>
        <p:spPr>
          <a:xfrm>
            <a:off x="38862397" y="13426605"/>
            <a:ext cx="10058400" cy="738664"/>
          </a:xfrm>
          <a:prstGeom prst="rect">
            <a:avLst/>
          </a:prstGeom>
          <a:solidFill>
            <a:srgbClr val="8D1036"/>
          </a:solidFill>
          <a:ln w="76200" cap="flat" cmpd="sng" algn="ctr">
            <a:solidFill>
              <a:srgbClr val="8D1036"/>
            </a:solidFill>
            <a:prstDash val="solid"/>
            <a:round/>
            <a:headEnd type="none" w="med" len="med"/>
            <a:tailEnd type="none" w="med" len="med"/>
          </a:ln>
        </p:spPr>
        <p:txBody>
          <a:bodyPr anchor="b">
            <a:spAutoFit/>
          </a:bodyPr>
          <a:lstStyle/>
          <a:p>
            <a:pPr algn="ctr" eaLnBrk="1" hangingPunct="1">
              <a:spcBef>
                <a:spcPct val="50000"/>
              </a:spcBef>
              <a:tabLst>
                <a:tab pos="437546" algn="l"/>
              </a:tabLst>
              <a:defRPr/>
            </a:pPr>
            <a:r>
              <a:rPr lang="en-US" sz="4200" b="1" dirty="0" smtClean="0">
                <a:solidFill>
                  <a:schemeClr val="bg1"/>
                </a:solidFill>
                <a:latin typeface="Helvetica"/>
                <a:ea typeface="Calibri" charset="0"/>
                <a:cs typeface="Helvetica"/>
              </a:rPr>
              <a:t>Conclusions</a:t>
            </a:r>
            <a:endParaRPr lang="en-US" sz="4200" b="1" dirty="0">
              <a:solidFill>
                <a:schemeClr val="bg1"/>
              </a:solidFill>
              <a:latin typeface="Helvetica"/>
              <a:ea typeface="Calibri" charset="0"/>
              <a:cs typeface="Helvetic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180">
            <a:hlinkClick r:id="rId3" action="ppaction://hlinksldjump"/>
          </p:cNvPr>
          <p:cNvSpPr>
            <a:spLocks noChangeArrowheads="1"/>
          </p:cNvSpPr>
          <p:nvPr/>
        </p:nvSpPr>
        <p:spPr bwMode="auto">
          <a:xfrm>
            <a:off x="1266720" y="495488"/>
            <a:ext cx="48741025" cy="6003888"/>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r>
              <a:rPr lang="en-US" sz="8050" b="1" dirty="0">
                <a:latin typeface="Helvetica" panose="020B0604020202020204" pitchFamily="34" charset="0"/>
                <a:cs typeface="Helvetica" panose="020B0604020202020204" pitchFamily="34" charset="0"/>
              </a:rPr>
              <a:t>Short-term intensive training recapitulates long-term hippocampal-neocortical functional reorganization during arithmetic learning</a:t>
            </a:r>
          </a:p>
          <a:p>
            <a:pPr algn="ctr"/>
            <a:endParaRPr lang="en-US" sz="2625" dirty="0">
              <a:latin typeface="Helvetica" panose="020B0604020202020204" pitchFamily="34" charset="0"/>
              <a:cs typeface="Helvetica" panose="020B0604020202020204" pitchFamily="34" charset="0"/>
            </a:endParaRPr>
          </a:p>
          <a:p>
            <a:pPr algn="ctr"/>
            <a:r>
              <a:rPr lang="en-US" sz="3938" dirty="0">
                <a:latin typeface="Helvetica" panose="020B0604020202020204" pitchFamily="34" charset="0"/>
                <a:cs typeface="Helvetica" panose="020B0604020202020204" pitchFamily="34" charset="0"/>
              </a:rPr>
              <a:t>Miriam Rosenberg-Lee</a:t>
            </a:r>
            <a:r>
              <a:rPr lang="en-US" sz="3938" baseline="30000" dirty="0">
                <a:latin typeface="Helvetica" panose="020B0604020202020204" pitchFamily="34" charset="0"/>
                <a:cs typeface="Helvetica" panose="020B0604020202020204" pitchFamily="34" charset="0"/>
              </a:rPr>
              <a:t>1,2</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Dietsje</a:t>
            </a:r>
            <a:r>
              <a:rPr lang="en-US" sz="3938" dirty="0">
                <a:latin typeface="Helvetica" panose="020B0604020202020204" pitchFamily="34" charset="0"/>
                <a:cs typeface="Helvetica" panose="020B0604020202020204" pitchFamily="34" charset="0"/>
              </a:rPr>
              <a:t> Jolles</a:t>
            </a:r>
            <a:r>
              <a:rPr lang="en-US" sz="3938" baseline="30000" dirty="0">
                <a:latin typeface="Helvetica" panose="020B0604020202020204" pitchFamily="34" charset="0"/>
                <a:cs typeface="Helvetica" panose="020B0604020202020204" pitchFamily="34" charset="0"/>
              </a:rPr>
              <a:t>1,3</a:t>
            </a:r>
            <a:r>
              <a:rPr lang="en-US" sz="3938" dirty="0">
                <a:latin typeface="Helvetica" panose="020B0604020202020204" pitchFamily="34" charset="0"/>
                <a:cs typeface="Helvetica" panose="020B0604020202020204" pitchFamily="34" charset="0"/>
              </a:rPr>
              <a:t>, </a:t>
            </a:r>
            <a:r>
              <a:rPr lang="en-US" sz="3938" dirty="0" smtClean="0">
                <a:latin typeface="Helvetica" panose="020B0604020202020204" pitchFamily="34" charset="0"/>
                <a:cs typeface="Helvetica" panose="020B0604020202020204" pitchFamily="34" charset="0"/>
              </a:rPr>
              <a:t>Se </a:t>
            </a:r>
            <a:r>
              <a:rPr lang="en-US" sz="3938" dirty="0" err="1">
                <a:latin typeface="Helvetica" panose="020B0604020202020204" pitchFamily="34" charset="0"/>
                <a:cs typeface="Helvetica" panose="020B0604020202020204" pitchFamily="34" charset="0"/>
              </a:rPr>
              <a:t>Ri</a:t>
            </a:r>
            <a:r>
              <a:rPr lang="en-US" sz="3938" dirty="0">
                <a:latin typeface="Helvetica" panose="020B0604020202020204" pitchFamily="34" charset="0"/>
                <a:cs typeface="Helvetica" panose="020B0604020202020204" pitchFamily="34" charset="0"/>
              </a:rPr>
              <a:t> Bae</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Jennifer Richardson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Shaozheng</a:t>
            </a:r>
            <a:r>
              <a:rPr lang="en-US" sz="3938" dirty="0">
                <a:latin typeface="Helvetica" panose="020B0604020202020204" pitchFamily="34" charset="0"/>
                <a:cs typeface="Helvetica" panose="020B0604020202020204" pitchFamily="34" charset="0"/>
              </a:rPr>
              <a:t> Qin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Teresa Iuculano</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&amp; Vinod Menon</a:t>
            </a:r>
            <a:r>
              <a:rPr lang="en-US" sz="3938" baseline="30000" dirty="0">
                <a:latin typeface="Helvetica" panose="020B0604020202020204" pitchFamily="34" charset="0"/>
                <a:cs typeface="Helvetica" panose="020B0604020202020204" pitchFamily="34" charset="0"/>
              </a:rPr>
              <a:t>1,2</a:t>
            </a:r>
          </a:p>
          <a:p>
            <a:pPr algn="ct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Department of Psychiatry &amp; Behavioral Sciences, </a:t>
            </a:r>
            <a:r>
              <a:rPr lang="en-US" sz="3938" baseline="30000" dirty="0">
                <a:latin typeface="Helvetica" panose="020B0604020202020204" pitchFamily="34" charset="0"/>
                <a:cs typeface="Helvetica" panose="020B0604020202020204" pitchFamily="34" charset="0"/>
              </a:rPr>
              <a:t>2</a:t>
            </a:r>
            <a:r>
              <a:rPr lang="en-US" sz="3938" dirty="0">
                <a:latin typeface="Helvetica" panose="020B0604020202020204" pitchFamily="34" charset="0"/>
                <a:cs typeface="Helvetica" panose="020B0604020202020204" pitchFamily="34" charset="0"/>
              </a:rPr>
              <a:t>Stanford Neuroscience Institute, </a:t>
            </a:r>
          </a:p>
          <a:p>
            <a:pPr algn="ctr"/>
            <a:r>
              <a:rPr lang="en-US" sz="3938" dirty="0">
                <a:latin typeface="Helvetica" panose="020B0604020202020204" pitchFamily="34" charset="0"/>
                <a:cs typeface="Helvetica" panose="020B0604020202020204" pitchFamily="34" charset="0"/>
              </a:rPr>
              <a:t>Stanford University School of Medicine, Stanford, CA 94304</a:t>
            </a:r>
          </a:p>
          <a:p>
            <a:pPr algn="ctr"/>
            <a:r>
              <a:rPr lang="en-US" sz="3938" baseline="30000" dirty="0">
                <a:latin typeface="Helvetica" panose="020B0604020202020204" pitchFamily="34" charset="0"/>
                <a:cs typeface="Helvetica" panose="020B0604020202020204" pitchFamily="34" charset="0"/>
              </a:rPr>
              <a:t>3</a:t>
            </a:r>
            <a:r>
              <a:rPr lang="en-US" sz="3938" dirty="0">
                <a:latin typeface="Helvetica" panose="020B0604020202020204" pitchFamily="34" charset="0"/>
                <a:cs typeface="Helvetica" panose="020B0604020202020204" pitchFamily="34" charset="0"/>
              </a:rPr>
              <a:t>Education and Child Studies, Leiden University, </a:t>
            </a:r>
            <a:r>
              <a:rPr lang="en-US" sz="3938" dirty="0" err="1">
                <a:latin typeface="Helvetica" panose="020B0604020202020204" pitchFamily="34" charset="0"/>
                <a:cs typeface="Helvetica" panose="020B0604020202020204" pitchFamily="34" charset="0"/>
              </a:rPr>
              <a:t>Wassenaarseweg</a:t>
            </a:r>
            <a:r>
              <a:rPr lang="en-US" sz="3938" dirty="0">
                <a:latin typeface="Helvetica" panose="020B0604020202020204" pitchFamily="34" charset="0"/>
                <a:cs typeface="Helvetica" panose="020B0604020202020204" pitchFamily="34" charset="0"/>
              </a:rPr>
              <a:t> 52, 2333 AK Leiden, The Netherlands</a:t>
            </a:r>
          </a:p>
          <a:p>
            <a:pPr algn="ctr" eaLnBrk="1" hangingPunct="1">
              <a:defRPr/>
            </a:pPr>
            <a:endParaRPr lang="en-US" sz="3938" dirty="0">
              <a:ln w="57150" cmpd="sng">
                <a:solidFill>
                  <a:schemeClr val="tx1"/>
                </a:solidFill>
              </a:ln>
              <a:solidFill>
                <a:schemeClr val="accent6"/>
              </a:solidFill>
              <a:latin typeface="Helvetica"/>
              <a:ea typeface="Calibri" charset="0"/>
              <a:cs typeface="Helvetica"/>
            </a:endParaRPr>
          </a:p>
        </p:txBody>
      </p:sp>
      <p:pic>
        <p:nvPicPr>
          <p:cNvPr id="23" name="Picture 2" descr="https://upload.wikimedia.org/wikipedia/en/thumb/b/b7/Stanford_University_seal_2003.svg/1024px-Stanford_University_seal_2003.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753" y="2300120"/>
            <a:ext cx="2069552" cy="20695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escription: sumc_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91597" y="2301109"/>
            <a:ext cx="1925233" cy="21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p:cNvGrpSpPr/>
          <p:nvPr/>
        </p:nvGrpSpPr>
        <p:grpSpPr>
          <a:xfrm>
            <a:off x="6957366" y="10240623"/>
            <a:ext cx="10402647" cy="8240508"/>
            <a:chOff x="6259753" y="11045661"/>
            <a:chExt cx="11284528" cy="8016861"/>
          </a:xfrm>
        </p:grpSpPr>
        <p:sp>
          <p:nvSpPr>
            <p:cNvPr id="47" name="Title 1"/>
            <p:cNvSpPr txBox="1">
              <a:spLocks/>
            </p:cNvSpPr>
            <p:nvPr/>
          </p:nvSpPr>
          <p:spPr>
            <a:xfrm>
              <a:off x="10689194" y="11045661"/>
              <a:ext cx="2320183" cy="1055975"/>
            </a:xfrm>
            <a:prstGeom prst="rect">
              <a:avLst/>
            </a:prstGeom>
            <a:ln>
              <a:solidFill>
                <a:sysClr val="windowText" lastClr="0000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  3 + 8 =</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48" name="TextBox 47"/>
            <p:cNvSpPr txBox="1"/>
            <p:nvPr/>
          </p:nvSpPr>
          <p:spPr>
            <a:xfrm>
              <a:off x="6259753" y="14444175"/>
              <a:ext cx="1898332" cy="1219832"/>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rPr>
                <a:t>3, 4, 5,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rPr>
                <a:t>6, 7, 8,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rPr>
                <a:t>9, 10, 11</a:t>
              </a:r>
            </a:p>
          </p:txBody>
        </p:sp>
        <p:sp>
          <p:nvSpPr>
            <p:cNvPr id="49" name="Title 1"/>
            <p:cNvSpPr txBox="1">
              <a:spLocks/>
            </p:cNvSpPr>
            <p:nvPr/>
          </p:nvSpPr>
          <p:spPr>
            <a:xfrm>
              <a:off x="11111045" y="18006547"/>
              <a:ext cx="1476480" cy="1055975"/>
            </a:xfrm>
            <a:prstGeom prst="rect">
              <a:avLst/>
            </a:prstGeom>
            <a:ln>
              <a:solidFill>
                <a:sysClr val="windowText" lastClr="00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11</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0" name="TextBox 49"/>
            <p:cNvSpPr txBox="1"/>
            <p:nvPr/>
          </p:nvSpPr>
          <p:spPr>
            <a:xfrm>
              <a:off x="8896325" y="15546857"/>
              <a:ext cx="2320183" cy="426515"/>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rPr>
                <a:t>8, 9, 10, 11</a:t>
              </a:r>
            </a:p>
          </p:txBody>
        </p:sp>
        <p:sp>
          <p:nvSpPr>
            <p:cNvPr id="51" name="TextBox 50"/>
            <p:cNvSpPr txBox="1"/>
            <p:nvPr/>
          </p:nvSpPr>
          <p:spPr>
            <a:xfrm>
              <a:off x="9337680" y="14072954"/>
              <a:ext cx="1437474" cy="426515"/>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rPr>
                <a:t>8 + 3 =</a:t>
              </a:r>
            </a:p>
          </p:txBody>
        </p:sp>
        <p:sp>
          <p:nvSpPr>
            <p:cNvPr id="52" name="TextBox 51"/>
            <p:cNvSpPr txBox="1"/>
            <p:nvPr/>
          </p:nvSpPr>
          <p:spPr>
            <a:xfrm>
              <a:off x="12396104" y="13604403"/>
              <a:ext cx="1437474" cy="426515"/>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rPr>
                <a:t>8 + 3 =</a:t>
              </a:r>
            </a:p>
          </p:txBody>
        </p:sp>
        <p:sp>
          <p:nvSpPr>
            <p:cNvPr id="53" name="TextBox 52"/>
            <p:cNvSpPr txBox="1"/>
            <p:nvPr/>
          </p:nvSpPr>
          <p:spPr>
            <a:xfrm>
              <a:off x="11954748" y="14744034"/>
              <a:ext cx="2320183" cy="426515"/>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rPr>
                <a:t>8 + 2 + 1 =</a:t>
              </a:r>
            </a:p>
          </p:txBody>
        </p:sp>
        <p:sp>
          <p:nvSpPr>
            <p:cNvPr id="54" name="TextBox 53"/>
            <p:cNvSpPr txBox="1"/>
            <p:nvPr/>
          </p:nvSpPr>
          <p:spPr>
            <a:xfrm>
              <a:off x="12271137" y="15883667"/>
              <a:ext cx="1687406" cy="426515"/>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rPr>
                <a:t>10 + 1 =</a:t>
              </a:r>
            </a:p>
          </p:txBody>
        </p:sp>
        <p:sp>
          <p:nvSpPr>
            <p:cNvPr id="55" name="TextBox 54"/>
            <p:cNvSpPr txBox="1"/>
            <p:nvPr/>
          </p:nvSpPr>
          <p:spPr>
            <a:xfrm>
              <a:off x="15224098" y="14722706"/>
              <a:ext cx="2320183" cy="469167"/>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rPr>
                <a:t>Memory</a:t>
              </a:r>
            </a:p>
          </p:txBody>
        </p:sp>
        <p:cxnSp>
          <p:nvCxnSpPr>
            <p:cNvPr id="56" name="Straight Arrow Connector 55"/>
            <p:cNvCxnSpPr>
              <a:stCxn id="47" idx="2"/>
              <a:endCxn id="48" idx="0"/>
            </p:cNvCxnSpPr>
            <p:nvPr/>
          </p:nvCxnSpPr>
          <p:spPr>
            <a:xfrm flipH="1">
              <a:off x="7208919" y="12101636"/>
              <a:ext cx="4640367" cy="2342539"/>
            </a:xfrm>
            <a:prstGeom prst="straightConnector1">
              <a:avLst/>
            </a:prstGeom>
            <a:noFill/>
            <a:ln w="6350" cap="flat" cmpd="sng" algn="ctr">
              <a:solidFill>
                <a:sysClr val="windowText" lastClr="000000"/>
              </a:solidFill>
              <a:prstDash val="solid"/>
              <a:miter lim="800000"/>
              <a:tailEnd type="arrow"/>
            </a:ln>
            <a:effectLst/>
          </p:spPr>
        </p:cxnSp>
        <p:cxnSp>
          <p:nvCxnSpPr>
            <p:cNvPr id="57" name="Straight Arrow Connector 56"/>
            <p:cNvCxnSpPr>
              <a:stCxn id="48" idx="2"/>
              <a:endCxn id="49" idx="0"/>
            </p:cNvCxnSpPr>
            <p:nvPr/>
          </p:nvCxnSpPr>
          <p:spPr>
            <a:xfrm>
              <a:off x="7208919" y="15664007"/>
              <a:ext cx="4640366" cy="2342540"/>
            </a:xfrm>
            <a:prstGeom prst="straightConnector1">
              <a:avLst/>
            </a:prstGeom>
            <a:noFill/>
            <a:ln w="6350" cap="flat" cmpd="sng" algn="ctr">
              <a:solidFill>
                <a:sysClr val="windowText" lastClr="000000"/>
              </a:solidFill>
              <a:prstDash val="solid"/>
              <a:miter lim="800000"/>
              <a:tailEnd type="arrow"/>
            </a:ln>
            <a:effectLst/>
          </p:spPr>
        </p:cxnSp>
        <p:cxnSp>
          <p:nvCxnSpPr>
            <p:cNvPr id="58" name="Straight Arrow Connector 57"/>
            <p:cNvCxnSpPr>
              <a:stCxn id="47" idx="2"/>
              <a:endCxn id="51" idx="0"/>
            </p:cNvCxnSpPr>
            <p:nvPr/>
          </p:nvCxnSpPr>
          <p:spPr>
            <a:xfrm flipH="1">
              <a:off x="10056417" y="12101636"/>
              <a:ext cx="1792869" cy="1971318"/>
            </a:xfrm>
            <a:prstGeom prst="straightConnector1">
              <a:avLst/>
            </a:prstGeom>
            <a:noFill/>
            <a:ln w="6350" cap="flat" cmpd="sng" algn="ctr">
              <a:solidFill>
                <a:sysClr val="windowText" lastClr="000000"/>
              </a:solidFill>
              <a:prstDash val="solid"/>
              <a:miter lim="800000"/>
              <a:tailEnd type="arrow"/>
            </a:ln>
            <a:effectLst/>
          </p:spPr>
        </p:cxnSp>
        <p:cxnSp>
          <p:nvCxnSpPr>
            <p:cNvPr id="59" name="Straight Arrow Connector 58"/>
            <p:cNvCxnSpPr>
              <a:stCxn id="51" idx="2"/>
              <a:endCxn id="50" idx="0"/>
            </p:cNvCxnSpPr>
            <p:nvPr/>
          </p:nvCxnSpPr>
          <p:spPr>
            <a:xfrm>
              <a:off x="10056417" y="14499469"/>
              <a:ext cx="0" cy="1047388"/>
            </a:xfrm>
            <a:prstGeom prst="straightConnector1">
              <a:avLst/>
            </a:prstGeom>
            <a:noFill/>
            <a:ln w="6350" cap="flat" cmpd="sng" algn="ctr">
              <a:solidFill>
                <a:sysClr val="windowText" lastClr="000000"/>
              </a:solidFill>
              <a:prstDash val="solid"/>
              <a:miter lim="800000"/>
              <a:tailEnd type="arrow"/>
            </a:ln>
            <a:effectLst/>
          </p:spPr>
        </p:cxnSp>
        <p:cxnSp>
          <p:nvCxnSpPr>
            <p:cNvPr id="60" name="Straight Arrow Connector 59"/>
            <p:cNvCxnSpPr>
              <a:stCxn id="50" idx="2"/>
              <a:endCxn id="49" idx="0"/>
            </p:cNvCxnSpPr>
            <p:nvPr/>
          </p:nvCxnSpPr>
          <p:spPr>
            <a:xfrm>
              <a:off x="10056417" y="15973372"/>
              <a:ext cx="1792868" cy="2033175"/>
            </a:xfrm>
            <a:prstGeom prst="straightConnector1">
              <a:avLst/>
            </a:prstGeom>
            <a:noFill/>
            <a:ln w="6350" cap="flat" cmpd="sng" algn="ctr">
              <a:solidFill>
                <a:sysClr val="windowText" lastClr="000000"/>
              </a:solidFill>
              <a:prstDash val="solid"/>
              <a:miter lim="800000"/>
              <a:tailEnd type="arrow"/>
            </a:ln>
            <a:effectLst/>
          </p:spPr>
        </p:cxnSp>
        <p:cxnSp>
          <p:nvCxnSpPr>
            <p:cNvPr id="61" name="Straight Arrow Connector 60"/>
            <p:cNvCxnSpPr>
              <a:stCxn id="47" idx="2"/>
              <a:endCxn id="52" idx="0"/>
            </p:cNvCxnSpPr>
            <p:nvPr/>
          </p:nvCxnSpPr>
          <p:spPr>
            <a:xfrm>
              <a:off x="11849286" y="12101636"/>
              <a:ext cx="1265555" cy="1502767"/>
            </a:xfrm>
            <a:prstGeom prst="straightConnector1">
              <a:avLst/>
            </a:prstGeom>
            <a:noFill/>
            <a:ln w="6350" cap="flat" cmpd="sng" algn="ctr">
              <a:solidFill>
                <a:sysClr val="windowText" lastClr="000000"/>
              </a:solidFill>
              <a:prstDash val="solid"/>
              <a:miter lim="800000"/>
              <a:tailEnd type="arrow"/>
            </a:ln>
            <a:effectLst/>
          </p:spPr>
        </p:cxnSp>
        <p:cxnSp>
          <p:nvCxnSpPr>
            <p:cNvPr id="62" name="Straight Arrow Connector 61"/>
            <p:cNvCxnSpPr>
              <a:stCxn id="52" idx="2"/>
              <a:endCxn id="53" idx="0"/>
            </p:cNvCxnSpPr>
            <p:nvPr/>
          </p:nvCxnSpPr>
          <p:spPr>
            <a:xfrm flipH="1">
              <a:off x="13114840" y="14030918"/>
              <a:ext cx="1" cy="713116"/>
            </a:xfrm>
            <a:prstGeom prst="straightConnector1">
              <a:avLst/>
            </a:prstGeom>
            <a:noFill/>
            <a:ln w="6350" cap="flat" cmpd="sng" algn="ctr">
              <a:solidFill>
                <a:sysClr val="windowText" lastClr="000000"/>
              </a:solidFill>
              <a:prstDash val="solid"/>
              <a:miter lim="800000"/>
              <a:tailEnd type="arrow"/>
            </a:ln>
            <a:effectLst/>
          </p:spPr>
        </p:cxnSp>
        <p:cxnSp>
          <p:nvCxnSpPr>
            <p:cNvPr id="63" name="Straight Arrow Connector 62"/>
            <p:cNvCxnSpPr>
              <a:stCxn id="53" idx="2"/>
              <a:endCxn id="54" idx="0"/>
            </p:cNvCxnSpPr>
            <p:nvPr/>
          </p:nvCxnSpPr>
          <p:spPr>
            <a:xfrm>
              <a:off x="13114840" y="15170549"/>
              <a:ext cx="0" cy="713118"/>
            </a:xfrm>
            <a:prstGeom prst="straightConnector1">
              <a:avLst/>
            </a:prstGeom>
            <a:noFill/>
            <a:ln w="6350" cap="flat" cmpd="sng" algn="ctr">
              <a:solidFill>
                <a:sysClr val="windowText" lastClr="000000"/>
              </a:solidFill>
              <a:prstDash val="solid"/>
              <a:miter lim="800000"/>
              <a:tailEnd type="arrow"/>
            </a:ln>
            <a:effectLst/>
          </p:spPr>
        </p:cxnSp>
        <p:cxnSp>
          <p:nvCxnSpPr>
            <p:cNvPr id="64" name="Straight Arrow Connector 63"/>
            <p:cNvCxnSpPr>
              <a:stCxn id="54" idx="2"/>
              <a:endCxn id="49" idx="0"/>
            </p:cNvCxnSpPr>
            <p:nvPr/>
          </p:nvCxnSpPr>
          <p:spPr>
            <a:xfrm flipH="1">
              <a:off x="11849285" y="16310182"/>
              <a:ext cx="1265555" cy="1696365"/>
            </a:xfrm>
            <a:prstGeom prst="straightConnector1">
              <a:avLst/>
            </a:prstGeom>
            <a:noFill/>
            <a:ln w="6350" cap="flat" cmpd="sng" algn="ctr">
              <a:solidFill>
                <a:sysClr val="windowText" lastClr="000000"/>
              </a:solidFill>
              <a:prstDash val="solid"/>
              <a:miter lim="800000"/>
              <a:tailEnd type="arrow"/>
            </a:ln>
            <a:effectLst/>
          </p:spPr>
        </p:cxnSp>
        <p:cxnSp>
          <p:nvCxnSpPr>
            <p:cNvPr id="65" name="Straight Arrow Connector 64"/>
            <p:cNvCxnSpPr>
              <a:stCxn id="47" idx="2"/>
              <a:endCxn id="55" idx="0"/>
            </p:cNvCxnSpPr>
            <p:nvPr/>
          </p:nvCxnSpPr>
          <p:spPr>
            <a:xfrm>
              <a:off x="11849286" y="12101636"/>
              <a:ext cx="4534904" cy="2621070"/>
            </a:xfrm>
            <a:prstGeom prst="straightConnector1">
              <a:avLst/>
            </a:prstGeom>
            <a:noFill/>
            <a:ln w="6350" cap="flat" cmpd="sng" algn="ctr">
              <a:solidFill>
                <a:sysClr val="windowText" lastClr="000000"/>
              </a:solidFill>
              <a:prstDash val="solid"/>
              <a:miter lim="800000"/>
              <a:tailEnd type="arrow"/>
            </a:ln>
            <a:effectLst/>
          </p:spPr>
        </p:cxnSp>
        <p:cxnSp>
          <p:nvCxnSpPr>
            <p:cNvPr id="66" name="Straight Arrow Connector 65"/>
            <p:cNvCxnSpPr>
              <a:stCxn id="55" idx="2"/>
              <a:endCxn id="49" idx="0"/>
            </p:cNvCxnSpPr>
            <p:nvPr/>
          </p:nvCxnSpPr>
          <p:spPr>
            <a:xfrm flipH="1">
              <a:off x="11849285" y="15191873"/>
              <a:ext cx="4534905" cy="2814674"/>
            </a:xfrm>
            <a:prstGeom prst="straightConnector1">
              <a:avLst/>
            </a:prstGeom>
            <a:noFill/>
            <a:ln w="6350" cap="flat" cmpd="sng" algn="ctr">
              <a:solidFill>
                <a:sysClr val="windowText" lastClr="000000"/>
              </a:solidFill>
              <a:prstDash val="solid"/>
              <a:miter lim="800000"/>
              <a:tailEnd type="arrow"/>
            </a:ln>
            <a:effectLst/>
          </p:spPr>
        </p:cxnSp>
      </p:grpSp>
      <p:pic>
        <p:nvPicPr>
          <p:cNvPr id="67" name="Content Placeholder 3"/>
          <p:cNvPicPr>
            <a:picLocks noChangeAspect="1"/>
          </p:cNvPicPr>
          <p:nvPr/>
        </p:nvPicPr>
        <p:blipFill>
          <a:blip r:embed="rId6"/>
          <a:stretch>
            <a:fillRect/>
          </a:stretch>
        </p:blipFill>
        <p:spPr>
          <a:xfrm>
            <a:off x="3371361" y="20039722"/>
            <a:ext cx="14172920" cy="6656108"/>
          </a:xfrm>
          <a:prstGeom prst="rect">
            <a:avLst/>
          </a:prstGeom>
        </p:spPr>
      </p:pic>
      <p:pic>
        <p:nvPicPr>
          <p:cNvPr id="68" name="Content Placeholder 6"/>
          <p:cNvPicPr>
            <a:picLocks noChangeAspect="1"/>
          </p:cNvPicPr>
          <p:nvPr/>
        </p:nvPicPr>
        <p:blipFill rotWithShape="1">
          <a:blip r:embed="rId7"/>
          <a:srcRect b="50132"/>
          <a:stretch/>
        </p:blipFill>
        <p:spPr>
          <a:xfrm>
            <a:off x="21239537" y="8929188"/>
            <a:ext cx="12524016" cy="6071979"/>
          </a:xfrm>
          <a:prstGeom prst="rect">
            <a:avLst/>
          </a:prstGeom>
        </p:spPr>
      </p:pic>
      <p:pic>
        <p:nvPicPr>
          <p:cNvPr id="69" name="Picture 2" descr="Longitudinal changes in task-related activation in the prefrontal cortex and the parietal cortex during addition problem solv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26361" y="18582473"/>
            <a:ext cx="10573963" cy="8506117"/>
          </a:xfrm>
          <a:prstGeom prst="rect">
            <a:avLst/>
          </a:prstGeom>
          <a:noFill/>
          <a:extLst>
            <a:ext uri="{909E8E84-426E-40DD-AFC4-6F175D3DCCD1}">
              <a14:hiddenFill xmlns:a14="http://schemas.microsoft.com/office/drawing/2010/main">
                <a:solidFill>
                  <a:srgbClr val="FFFFFF"/>
                </a:solidFill>
              </a14:hiddenFill>
            </a:ext>
          </a:extLst>
        </p:spPr>
      </p:pic>
      <p:pic>
        <p:nvPicPr>
          <p:cNvPr id="70" name="Content Placeholder 7"/>
          <p:cNvPicPr>
            <a:picLocks noChangeAspect="1"/>
          </p:cNvPicPr>
          <p:nvPr/>
        </p:nvPicPr>
        <p:blipFill>
          <a:blip r:embed="rId9"/>
          <a:stretch>
            <a:fillRect/>
          </a:stretch>
        </p:blipFill>
        <p:spPr>
          <a:xfrm>
            <a:off x="38451052" y="8799818"/>
            <a:ext cx="9593047" cy="9725596"/>
          </a:xfrm>
          <a:prstGeom prst="rect">
            <a:avLst/>
          </a:prstGeom>
        </p:spPr>
      </p:pic>
      <p:graphicFrame>
        <p:nvGraphicFramePr>
          <p:cNvPr id="71" name="Content Placeholder 6"/>
          <p:cNvGraphicFramePr>
            <a:graphicFrameLocks/>
          </p:cNvGraphicFramePr>
          <p:nvPr>
            <p:extLst>
              <p:ext uri="{D42A27DB-BD31-4B8C-83A1-F6EECF244321}">
                <p14:modId xmlns:p14="http://schemas.microsoft.com/office/powerpoint/2010/main" val="4286800133"/>
              </p:ext>
            </p:extLst>
          </p:nvPr>
        </p:nvGraphicFramePr>
        <p:xfrm>
          <a:off x="35582648" y="20408415"/>
          <a:ext cx="14600850" cy="6383878"/>
        </p:xfrm>
        <a:graphic>
          <a:graphicData uri="http://schemas.openxmlformats.org/drawingml/2006/table">
            <a:tbl>
              <a:tblPr firstRow="1" bandRow="1"/>
              <a:tblGrid>
                <a:gridCol w="4502702"/>
                <a:gridCol w="3354448"/>
                <a:gridCol w="2876550"/>
                <a:gridCol w="3867150"/>
              </a:tblGrid>
              <a:tr h="518423">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2800" dirty="0" smtClean="0"/>
                        <a:t>Result</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D1036"/>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2800" u="sng" dirty="0" smtClean="0"/>
                        <a:t>Longitudinal</a:t>
                      </a:r>
                      <a:r>
                        <a:rPr lang="en-US" sz="2800" u="sng" baseline="0" dirty="0" smtClean="0"/>
                        <a:t> Group</a:t>
                      </a:r>
                      <a:endParaRPr lang="en-US" sz="2800" u="sng" dirty="0" smtClean="0"/>
                    </a:p>
                    <a:p>
                      <a:r>
                        <a:rPr lang="en-US" sz="2800" dirty="0" smtClean="0"/>
                        <a:t>1.2</a:t>
                      </a:r>
                      <a:r>
                        <a:rPr lang="en-US" sz="2800" baseline="0" dirty="0" smtClean="0"/>
                        <a:t> Years No Contact</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D1036"/>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2800" u="sng" dirty="0" smtClean="0"/>
                        <a:t>Training Group</a:t>
                      </a:r>
                    </a:p>
                    <a:p>
                      <a:r>
                        <a:rPr lang="en-US" sz="2800" dirty="0" smtClean="0"/>
                        <a:t>8 weeks Tutoring</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D1036"/>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2800" u="sng" dirty="0" smtClean="0"/>
                        <a:t>Control</a:t>
                      </a:r>
                      <a:r>
                        <a:rPr lang="en-US" sz="2800" u="sng" baseline="0" dirty="0" smtClean="0"/>
                        <a:t> Group</a:t>
                      </a:r>
                      <a:endParaRPr lang="en-US" sz="2800" u="sng" dirty="0" smtClean="0"/>
                    </a:p>
                    <a:p>
                      <a:r>
                        <a:rPr lang="en-US" sz="2800" dirty="0" smtClean="0"/>
                        <a:t>8-weeks No Contact</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D1036"/>
                    </a:solidFill>
                  </a:tcPr>
                </a:tc>
              </a:tr>
              <a:tr h="93316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2800" dirty="0" smtClean="0"/>
                        <a:t>Increased retrieval use</a:t>
                      </a:r>
                      <a:endParaRPr lang="en-US" sz="2800" dirty="0"/>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2800" dirty="0" smtClean="0"/>
                        <a:t>Yes</a:t>
                      </a:r>
                      <a:endParaRPr lang="en-US" sz="2800" dirty="0"/>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2800" dirty="0" smtClean="0">
                          <a:solidFill>
                            <a:schemeClr val="bg1"/>
                          </a:solidFill>
                        </a:rPr>
                        <a:t>No (correlate with initial retrieval) </a:t>
                      </a:r>
                      <a:endParaRPr lang="en-US" sz="2800"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2800" dirty="0" smtClean="0">
                          <a:solidFill>
                            <a:schemeClr val="bg1"/>
                          </a:solidFill>
                        </a:rPr>
                        <a:t>No</a:t>
                      </a:r>
                      <a:endParaRPr lang="en-US" sz="2800"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34789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2800" dirty="0" smtClean="0"/>
                        <a:t>Increase</a:t>
                      </a:r>
                      <a:r>
                        <a:rPr lang="en-US" sz="2800" baseline="0" dirty="0" smtClean="0"/>
                        <a:t>d hippocampal activity</a:t>
                      </a:r>
                      <a:endParaRPr lang="en-US" sz="2800" dirty="0"/>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2800" dirty="0" smtClean="0"/>
                        <a:t>Yes</a:t>
                      </a:r>
                      <a:endParaRPr lang="en-US" sz="2800" dirty="0"/>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2800" dirty="0" smtClean="0">
                          <a:solidFill>
                            <a:schemeClr val="bg1"/>
                          </a:solidFill>
                        </a:rPr>
                        <a:t>Yes</a:t>
                      </a:r>
                      <a:endParaRPr lang="en-US" sz="2800" dirty="0">
                        <a:solidFill>
                          <a:schemeClr val="bg1"/>
                        </a:solidFill>
                      </a:endParaRP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2800" dirty="0" smtClean="0">
                          <a:solidFill>
                            <a:schemeClr val="bg1"/>
                          </a:solidFill>
                        </a:rPr>
                        <a:t>No</a:t>
                      </a:r>
                      <a:endParaRPr lang="en-US" sz="2800" dirty="0">
                        <a:solidFill>
                          <a:schemeClr val="bg1"/>
                        </a:solidFill>
                      </a:endParaRP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34789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2800" dirty="0" smtClean="0"/>
                        <a:t>Decreased frontal and parietal activity</a:t>
                      </a:r>
                      <a:endParaRPr lang="en-US" sz="2800" dirty="0"/>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2800" dirty="0" smtClean="0"/>
                        <a:t>Yes</a:t>
                      </a:r>
                      <a:endParaRPr lang="en-US" sz="2800" dirty="0"/>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2800" dirty="0" smtClean="0">
                          <a:solidFill>
                            <a:schemeClr val="bg1"/>
                          </a:solidFill>
                        </a:rPr>
                        <a:t>Correlate with </a:t>
                      </a:r>
                      <a:r>
                        <a:rPr lang="en-US" sz="2800" dirty="0" err="1" smtClean="0">
                          <a:solidFill>
                            <a:schemeClr val="bg1"/>
                          </a:solidFill>
                        </a:rPr>
                        <a:t>Δ</a:t>
                      </a:r>
                      <a:r>
                        <a:rPr lang="en-US" sz="2800" dirty="0" smtClean="0">
                          <a:solidFill>
                            <a:schemeClr val="bg1"/>
                          </a:solidFill>
                        </a:rPr>
                        <a:t> Retrieval</a:t>
                      </a:r>
                      <a:endParaRPr lang="en-US" sz="2800" dirty="0">
                        <a:solidFill>
                          <a:schemeClr val="bg1"/>
                        </a:solidFill>
                      </a:endParaRP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2800" dirty="0" smtClean="0">
                          <a:solidFill>
                            <a:schemeClr val="bg1"/>
                          </a:solidFill>
                        </a:rPr>
                        <a:t>No</a:t>
                      </a:r>
                      <a:endParaRPr lang="en-US" sz="2800" dirty="0">
                        <a:solidFill>
                          <a:schemeClr val="bg1"/>
                        </a:solidFill>
                      </a:endParaRP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76263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2800" b="0" dirty="0" smtClean="0"/>
                        <a:t>Increased hippocampal to frontal and parietal connectivity correlated with changes in retrieval</a:t>
                      </a:r>
                      <a:endParaRPr lang="en-US" sz="2800" b="0" dirty="0"/>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2800" dirty="0" smtClean="0"/>
                        <a:t>Yes</a:t>
                      </a:r>
                      <a:endParaRPr lang="en-US" sz="2800" dirty="0"/>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2800" dirty="0" smtClean="0">
                          <a:solidFill>
                            <a:schemeClr val="bg1"/>
                          </a:solidFill>
                        </a:rPr>
                        <a:t>Yes (to parietal)</a:t>
                      </a:r>
                      <a:endParaRPr lang="en-US" sz="2800" dirty="0">
                        <a:solidFill>
                          <a:schemeClr val="bg1"/>
                        </a:solidFill>
                      </a:endParaRP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2800" dirty="0" smtClean="0">
                          <a:solidFill>
                            <a:schemeClr val="bg1"/>
                          </a:solidFill>
                        </a:rPr>
                        <a:t>No</a:t>
                      </a:r>
                      <a:endParaRPr lang="en-US" sz="2800" dirty="0">
                        <a:solidFill>
                          <a:schemeClr val="bg1"/>
                        </a:solidFill>
                      </a:endParaRP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27" name="TextBox 26"/>
          <p:cNvSpPr txBox="1"/>
          <p:nvPr/>
        </p:nvSpPr>
        <p:spPr>
          <a:xfrm>
            <a:off x="2088944" y="7036362"/>
            <a:ext cx="16929618" cy="3785652"/>
          </a:xfrm>
          <a:prstGeom prst="rect">
            <a:avLst/>
          </a:prstGeom>
          <a:noFill/>
        </p:spPr>
        <p:txBody>
          <a:bodyPr wrap="square" rtlCol="0">
            <a:spAutoFit/>
          </a:bodyPr>
          <a:lstStyle/>
          <a:p>
            <a:r>
              <a:rPr lang="en-US" sz="4800" b="1" dirty="0" smtClean="0"/>
              <a:t>Qin, Cho, Chen, Rosenberg-Lee, Geary, Menon. (2014) Hippocampal-neocortical functional reorganization underlies children’s cognitive development. </a:t>
            </a:r>
            <a:r>
              <a:rPr lang="en-US" sz="4800" b="1" i="1" dirty="0" smtClean="0"/>
              <a:t>Nature Neuroscience</a:t>
            </a:r>
            <a:r>
              <a:rPr lang="en-US" sz="4800" b="1" dirty="0" smtClean="0"/>
              <a:t>, Sept (9): 1263-9.</a:t>
            </a:r>
            <a:endParaRPr lang="en-US" sz="4800" b="1" dirty="0"/>
          </a:p>
        </p:txBody>
      </p:sp>
      <p:sp>
        <p:nvSpPr>
          <p:cNvPr id="2" name="TextBox 1"/>
          <p:cNvSpPr txBox="1"/>
          <p:nvPr/>
        </p:nvSpPr>
        <p:spPr>
          <a:xfrm>
            <a:off x="2088944" y="19286168"/>
            <a:ext cx="9004388" cy="769441"/>
          </a:xfrm>
          <a:prstGeom prst="rect">
            <a:avLst/>
          </a:prstGeom>
          <a:noFill/>
        </p:spPr>
        <p:txBody>
          <a:bodyPr wrap="none" rtlCol="0">
            <a:spAutoFit/>
          </a:bodyPr>
          <a:lstStyle/>
          <a:p>
            <a:r>
              <a:rPr lang="en-US" sz="4400" b="1" dirty="0" smtClean="0"/>
              <a:t>Result 1: Increased retrieval use</a:t>
            </a:r>
            <a:endParaRPr lang="en-US" sz="4400" b="1" dirty="0"/>
          </a:p>
        </p:txBody>
      </p:sp>
      <p:sp>
        <p:nvSpPr>
          <p:cNvPr id="3" name="Rectangle 2"/>
          <p:cNvSpPr/>
          <p:nvPr/>
        </p:nvSpPr>
        <p:spPr>
          <a:xfrm>
            <a:off x="2547844" y="25051647"/>
            <a:ext cx="6159500" cy="1740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20425570" y="6730616"/>
            <a:ext cx="11104322" cy="769441"/>
          </a:xfrm>
          <a:prstGeom prst="rect">
            <a:avLst/>
          </a:prstGeom>
          <a:noFill/>
        </p:spPr>
        <p:txBody>
          <a:bodyPr wrap="none" rtlCol="0">
            <a:spAutoFit/>
          </a:bodyPr>
          <a:lstStyle/>
          <a:p>
            <a:r>
              <a:rPr lang="en-US" sz="4400" b="1" dirty="0" smtClean="0"/>
              <a:t>Result 2: Increased hippocampal activity</a:t>
            </a:r>
            <a:endParaRPr lang="en-US" sz="4400" b="1" dirty="0"/>
          </a:p>
        </p:txBody>
      </p:sp>
      <p:sp>
        <p:nvSpPr>
          <p:cNvPr id="35" name="TextBox 34"/>
          <p:cNvSpPr txBox="1"/>
          <p:nvPr/>
        </p:nvSpPr>
        <p:spPr>
          <a:xfrm>
            <a:off x="20425570" y="17369645"/>
            <a:ext cx="12923731" cy="769441"/>
          </a:xfrm>
          <a:prstGeom prst="rect">
            <a:avLst/>
          </a:prstGeom>
          <a:noFill/>
        </p:spPr>
        <p:txBody>
          <a:bodyPr wrap="none" rtlCol="0">
            <a:spAutoFit/>
          </a:bodyPr>
          <a:lstStyle/>
          <a:p>
            <a:r>
              <a:rPr lang="en-US" sz="4400" b="1" dirty="0" smtClean="0"/>
              <a:t>Result 3: Decreased frontal and parietal activity</a:t>
            </a:r>
            <a:endParaRPr lang="en-US" sz="4400" b="1" dirty="0"/>
          </a:p>
        </p:txBody>
      </p:sp>
      <p:sp>
        <p:nvSpPr>
          <p:cNvPr id="37" name="TextBox 36"/>
          <p:cNvSpPr txBox="1"/>
          <p:nvPr/>
        </p:nvSpPr>
        <p:spPr>
          <a:xfrm>
            <a:off x="37744460" y="6730616"/>
            <a:ext cx="11366439" cy="2123658"/>
          </a:xfrm>
          <a:prstGeom prst="rect">
            <a:avLst/>
          </a:prstGeom>
          <a:noFill/>
        </p:spPr>
        <p:txBody>
          <a:bodyPr wrap="square" rtlCol="0">
            <a:spAutoFit/>
          </a:bodyPr>
          <a:lstStyle/>
          <a:p>
            <a:r>
              <a:rPr lang="en-US" sz="4400" b="1" dirty="0" smtClean="0"/>
              <a:t>Result 4: Increased hippocampal to frontal and parietal connectivity correlated with changes in retrieval</a:t>
            </a:r>
            <a:endParaRPr lang="en-US" sz="4400" b="1" dirty="0"/>
          </a:p>
        </p:txBody>
      </p:sp>
    </p:spTree>
    <p:extLst>
      <p:ext uri="{BB962C8B-B14F-4D97-AF65-F5344CB8AC3E}">
        <p14:creationId xmlns:p14="http://schemas.microsoft.com/office/powerpoint/2010/main" val="265120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P spid="35"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180">
            <a:hlinkClick r:id="rId3" action="ppaction://hlinksldjump"/>
          </p:cNvPr>
          <p:cNvSpPr>
            <a:spLocks noChangeArrowheads="1"/>
          </p:cNvSpPr>
          <p:nvPr/>
        </p:nvSpPr>
        <p:spPr bwMode="auto">
          <a:xfrm>
            <a:off x="1266720" y="495488"/>
            <a:ext cx="48741025" cy="6003888"/>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r>
              <a:rPr lang="en-US" sz="8050" b="1" dirty="0">
                <a:latin typeface="Helvetica" panose="020B0604020202020204" pitchFamily="34" charset="0"/>
                <a:cs typeface="Helvetica" panose="020B0604020202020204" pitchFamily="34" charset="0"/>
              </a:rPr>
              <a:t>Short-term intensive training recapitulates long-term hippocampal-neocortical functional reorganization during arithmetic learning</a:t>
            </a:r>
          </a:p>
          <a:p>
            <a:pPr algn="ctr"/>
            <a:endParaRPr lang="en-US" sz="2625" dirty="0">
              <a:latin typeface="Helvetica" panose="020B0604020202020204" pitchFamily="34" charset="0"/>
              <a:cs typeface="Helvetica" panose="020B0604020202020204" pitchFamily="34" charset="0"/>
            </a:endParaRPr>
          </a:p>
          <a:p>
            <a:pPr algn="ctr"/>
            <a:r>
              <a:rPr lang="en-US" sz="3938" dirty="0">
                <a:latin typeface="Helvetica" panose="020B0604020202020204" pitchFamily="34" charset="0"/>
                <a:cs typeface="Helvetica" panose="020B0604020202020204" pitchFamily="34" charset="0"/>
              </a:rPr>
              <a:t>Miriam Rosenberg-Lee</a:t>
            </a:r>
            <a:r>
              <a:rPr lang="en-US" sz="3938" baseline="30000" dirty="0">
                <a:latin typeface="Helvetica" panose="020B0604020202020204" pitchFamily="34" charset="0"/>
                <a:cs typeface="Helvetica" panose="020B0604020202020204" pitchFamily="34" charset="0"/>
              </a:rPr>
              <a:t>1,2</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Dietsje</a:t>
            </a:r>
            <a:r>
              <a:rPr lang="en-US" sz="3938" dirty="0">
                <a:latin typeface="Helvetica" panose="020B0604020202020204" pitchFamily="34" charset="0"/>
                <a:cs typeface="Helvetica" panose="020B0604020202020204" pitchFamily="34" charset="0"/>
              </a:rPr>
              <a:t> Jolles</a:t>
            </a:r>
            <a:r>
              <a:rPr lang="en-US" sz="3938" baseline="30000" dirty="0">
                <a:latin typeface="Helvetica" panose="020B0604020202020204" pitchFamily="34" charset="0"/>
                <a:cs typeface="Helvetica" panose="020B0604020202020204" pitchFamily="34" charset="0"/>
              </a:rPr>
              <a:t>1,3</a:t>
            </a:r>
            <a:r>
              <a:rPr lang="en-US" sz="3938" dirty="0" smtClean="0">
                <a:latin typeface="Helvetica" panose="020B0604020202020204" pitchFamily="34" charset="0"/>
                <a:cs typeface="Helvetica" panose="020B0604020202020204" pitchFamily="34" charset="0"/>
              </a:rPr>
              <a:t>, </a:t>
            </a:r>
            <a:r>
              <a:rPr lang="en-US" sz="3938" dirty="0">
                <a:latin typeface="Helvetica" panose="020B0604020202020204" pitchFamily="34" charset="0"/>
                <a:cs typeface="Helvetica" panose="020B0604020202020204" pitchFamily="34" charset="0"/>
              </a:rPr>
              <a:t>Se </a:t>
            </a:r>
            <a:r>
              <a:rPr lang="en-US" sz="3938" dirty="0" err="1">
                <a:latin typeface="Helvetica" panose="020B0604020202020204" pitchFamily="34" charset="0"/>
                <a:cs typeface="Helvetica" panose="020B0604020202020204" pitchFamily="34" charset="0"/>
              </a:rPr>
              <a:t>Ri</a:t>
            </a:r>
            <a:r>
              <a:rPr lang="en-US" sz="3938" dirty="0">
                <a:latin typeface="Helvetica" panose="020B0604020202020204" pitchFamily="34" charset="0"/>
                <a:cs typeface="Helvetica" panose="020B0604020202020204" pitchFamily="34" charset="0"/>
              </a:rPr>
              <a:t> Bae</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Jennifer Richardson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Shaozheng</a:t>
            </a:r>
            <a:r>
              <a:rPr lang="en-US" sz="3938" dirty="0">
                <a:latin typeface="Helvetica" panose="020B0604020202020204" pitchFamily="34" charset="0"/>
                <a:cs typeface="Helvetica" panose="020B0604020202020204" pitchFamily="34" charset="0"/>
              </a:rPr>
              <a:t> Qin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Teresa Iuculano</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&amp; Vinod Menon</a:t>
            </a:r>
            <a:r>
              <a:rPr lang="en-US" sz="3938" baseline="30000" dirty="0">
                <a:latin typeface="Helvetica" panose="020B0604020202020204" pitchFamily="34" charset="0"/>
                <a:cs typeface="Helvetica" panose="020B0604020202020204" pitchFamily="34" charset="0"/>
              </a:rPr>
              <a:t>1,2</a:t>
            </a:r>
          </a:p>
          <a:p>
            <a:pPr algn="ct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Department of Psychiatry &amp; Behavioral Sciences, </a:t>
            </a:r>
            <a:r>
              <a:rPr lang="en-US" sz="3938" baseline="30000" dirty="0">
                <a:latin typeface="Helvetica" panose="020B0604020202020204" pitchFamily="34" charset="0"/>
                <a:cs typeface="Helvetica" panose="020B0604020202020204" pitchFamily="34" charset="0"/>
              </a:rPr>
              <a:t>2</a:t>
            </a:r>
            <a:r>
              <a:rPr lang="en-US" sz="3938" dirty="0">
                <a:latin typeface="Helvetica" panose="020B0604020202020204" pitchFamily="34" charset="0"/>
                <a:cs typeface="Helvetica" panose="020B0604020202020204" pitchFamily="34" charset="0"/>
              </a:rPr>
              <a:t>Stanford Neuroscience Institute, </a:t>
            </a:r>
          </a:p>
          <a:p>
            <a:pPr algn="ctr"/>
            <a:r>
              <a:rPr lang="en-US" sz="3938" dirty="0">
                <a:latin typeface="Helvetica" panose="020B0604020202020204" pitchFamily="34" charset="0"/>
                <a:cs typeface="Helvetica" panose="020B0604020202020204" pitchFamily="34" charset="0"/>
              </a:rPr>
              <a:t>Stanford University School of Medicine, Stanford, CA 94304</a:t>
            </a:r>
          </a:p>
          <a:p>
            <a:pPr algn="ctr"/>
            <a:r>
              <a:rPr lang="en-US" sz="3938" baseline="30000" dirty="0">
                <a:latin typeface="Helvetica" panose="020B0604020202020204" pitchFamily="34" charset="0"/>
                <a:cs typeface="Helvetica" panose="020B0604020202020204" pitchFamily="34" charset="0"/>
              </a:rPr>
              <a:t>3</a:t>
            </a:r>
            <a:r>
              <a:rPr lang="en-US" sz="3938" dirty="0">
                <a:latin typeface="Helvetica" panose="020B0604020202020204" pitchFamily="34" charset="0"/>
                <a:cs typeface="Helvetica" panose="020B0604020202020204" pitchFamily="34" charset="0"/>
              </a:rPr>
              <a:t>Education and Child Studies, Leiden University, </a:t>
            </a:r>
            <a:r>
              <a:rPr lang="en-US" sz="3938" dirty="0" err="1">
                <a:latin typeface="Helvetica" panose="020B0604020202020204" pitchFamily="34" charset="0"/>
                <a:cs typeface="Helvetica" panose="020B0604020202020204" pitchFamily="34" charset="0"/>
              </a:rPr>
              <a:t>Wassenaarseweg</a:t>
            </a:r>
            <a:r>
              <a:rPr lang="en-US" sz="3938" dirty="0">
                <a:latin typeface="Helvetica" panose="020B0604020202020204" pitchFamily="34" charset="0"/>
                <a:cs typeface="Helvetica" panose="020B0604020202020204" pitchFamily="34" charset="0"/>
              </a:rPr>
              <a:t> 52, 2333 AK Leiden, The Netherlands</a:t>
            </a:r>
          </a:p>
          <a:p>
            <a:pPr algn="ctr" eaLnBrk="1" hangingPunct="1">
              <a:defRPr/>
            </a:pPr>
            <a:endParaRPr lang="en-US" sz="3938" dirty="0">
              <a:ln w="57150" cmpd="sng">
                <a:solidFill>
                  <a:schemeClr val="tx1"/>
                </a:solidFill>
              </a:ln>
              <a:solidFill>
                <a:schemeClr val="accent6"/>
              </a:solidFill>
              <a:latin typeface="Helvetica"/>
              <a:ea typeface="Calibri" charset="0"/>
              <a:cs typeface="Helvetica"/>
            </a:endParaRPr>
          </a:p>
        </p:txBody>
      </p:sp>
      <p:pic>
        <p:nvPicPr>
          <p:cNvPr id="23" name="Picture 2" descr="https://upload.wikimedia.org/wikipedia/en/thumb/b/b7/Stanford_University_seal_2003.svg/1024px-Stanford_University_seal_2003.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753" y="2300120"/>
            <a:ext cx="2069552" cy="20695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escription: sumc_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91597" y="2301109"/>
            <a:ext cx="1925233" cy="21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0729361" y="12229752"/>
            <a:ext cx="9278384" cy="791618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latin typeface="Helvetica" panose="020B0604020202020204" pitchFamily="34" charset="0"/>
                <a:cs typeface="Helvetica" panose="020B0604020202020204" pitchFamily="34" charset="0"/>
              </a:rPr>
              <a:t>Time </a:t>
            </a:r>
            <a:r>
              <a:rPr lang="en-US" sz="6600" dirty="0" smtClean="0">
                <a:latin typeface="Helvetica" panose="020B0604020202020204" pitchFamily="34" charset="0"/>
                <a:cs typeface="Helvetica" panose="020B0604020202020204" pitchFamily="34" charset="0"/>
              </a:rPr>
              <a:t>2</a:t>
            </a:r>
            <a:endParaRPr lang="en-US" sz="6600" dirty="0">
              <a:latin typeface="Helvetica" panose="020B0604020202020204" pitchFamily="34" charset="0"/>
              <a:cs typeface="Helvetica" panose="020B0604020202020204" pitchFamily="34" charset="0"/>
            </a:endParaRPr>
          </a:p>
          <a:p>
            <a:pPr algn="ctr"/>
            <a:r>
              <a:rPr lang="en-US" sz="6600" dirty="0">
                <a:latin typeface="Helvetica" panose="020B0604020202020204" pitchFamily="34" charset="0"/>
                <a:cs typeface="Helvetica" panose="020B0604020202020204" pitchFamily="34" charset="0"/>
              </a:rPr>
              <a:t>MRI Scan</a:t>
            </a:r>
          </a:p>
          <a:p>
            <a:pPr algn="ctr"/>
            <a:r>
              <a:rPr lang="en-US" sz="6600" dirty="0">
                <a:latin typeface="Helvetica" panose="020B0604020202020204" pitchFamily="34" charset="0"/>
                <a:cs typeface="Helvetica" panose="020B0604020202020204" pitchFamily="34" charset="0"/>
              </a:rPr>
              <a:t>Strategy Assessment</a:t>
            </a:r>
          </a:p>
        </p:txBody>
      </p:sp>
      <p:sp>
        <p:nvSpPr>
          <p:cNvPr id="9" name="Rectangle 8"/>
          <p:cNvSpPr/>
          <p:nvPr/>
        </p:nvSpPr>
        <p:spPr>
          <a:xfrm>
            <a:off x="28547409" y="7084808"/>
            <a:ext cx="9278384" cy="7916187"/>
          </a:xfrm>
          <a:prstGeom prst="rect">
            <a:avLst/>
          </a:prstGeom>
          <a:solidFill>
            <a:srgbClr val="00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u="sng" dirty="0" smtClean="0">
                <a:latin typeface="Helvetica" panose="020B0604020202020204" pitchFamily="34" charset="0"/>
                <a:cs typeface="Helvetica" panose="020B0604020202020204" pitchFamily="34" charset="0"/>
              </a:rPr>
              <a:t>Training Group</a:t>
            </a:r>
          </a:p>
          <a:p>
            <a:pPr algn="ctr"/>
            <a:r>
              <a:rPr lang="en-US" sz="6600" dirty="0" smtClean="0">
                <a:latin typeface="Helvetica" panose="020B0604020202020204" pitchFamily="34" charset="0"/>
                <a:cs typeface="Helvetica" panose="020B0604020202020204" pitchFamily="34" charset="0"/>
              </a:rPr>
              <a:t>8-weeks training</a:t>
            </a:r>
          </a:p>
          <a:p>
            <a:pPr algn="ctr"/>
            <a:r>
              <a:rPr lang="en-US" sz="6600" dirty="0" smtClean="0">
                <a:latin typeface="Helvetica" panose="020B0604020202020204" pitchFamily="34" charset="0"/>
                <a:cs typeface="Helvetica" panose="020B0604020202020204" pitchFamily="34" charset="0"/>
              </a:rPr>
              <a:t>N=19</a:t>
            </a:r>
            <a:endParaRPr lang="en-US" sz="6600" dirty="0">
              <a:latin typeface="Helvetica" panose="020B0604020202020204" pitchFamily="34" charset="0"/>
              <a:cs typeface="Helvetica" panose="020B0604020202020204" pitchFamily="34" charset="0"/>
            </a:endParaRPr>
          </a:p>
        </p:txBody>
      </p:sp>
      <p:sp>
        <p:nvSpPr>
          <p:cNvPr id="10" name="Rectangle 9"/>
          <p:cNvSpPr/>
          <p:nvPr/>
        </p:nvSpPr>
        <p:spPr>
          <a:xfrm>
            <a:off x="28547409" y="16954056"/>
            <a:ext cx="9278384" cy="791618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u="sng" dirty="0" smtClean="0">
                <a:latin typeface="Helvetica" panose="020B0604020202020204" pitchFamily="34" charset="0"/>
                <a:cs typeface="Helvetica" panose="020B0604020202020204" pitchFamily="34" charset="0"/>
              </a:rPr>
              <a:t>Control Group</a:t>
            </a:r>
          </a:p>
          <a:p>
            <a:pPr algn="ctr"/>
            <a:r>
              <a:rPr lang="en-US" sz="6600" dirty="0" smtClean="0">
                <a:latin typeface="Helvetica" panose="020B0604020202020204" pitchFamily="34" charset="0"/>
                <a:cs typeface="Helvetica" panose="020B0604020202020204" pitchFamily="34" charset="0"/>
              </a:rPr>
              <a:t>No training</a:t>
            </a:r>
          </a:p>
          <a:p>
            <a:pPr algn="ctr"/>
            <a:r>
              <a:rPr lang="en-US" sz="6600" smtClean="0">
                <a:latin typeface="Helvetica" panose="020B0604020202020204" pitchFamily="34" charset="0"/>
                <a:cs typeface="Helvetica" panose="020B0604020202020204" pitchFamily="34" charset="0"/>
              </a:rPr>
              <a:t>N=15</a:t>
            </a:r>
            <a:endParaRPr lang="en-US" sz="6600" dirty="0">
              <a:latin typeface="Helvetica" panose="020B0604020202020204" pitchFamily="34" charset="0"/>
              <a:cs typeface="Helvetica" panose="020B0604020202020204" pitchFamily="34" charset="0"/>
            </a:endParaRPr>
          </a:p>
        </p:txBody>
      </p:sp>
      <p:sp>
        <p:nvSpPr>
          <p:cNvPr id="11" name="Right Arrow 10"/>
          <p:cNvSpPr/>
          <p:nvPr/>
        </p:nvSpPr>
        <p:spPr>
          <a:xfrm>
            <a:off x="13356732" y="15690406"/>
            <a:ext cx="2834640" cy="85725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9500000">
            <a:off x="25403987" y="10763844"/>
            <a:ext cx="3383280" cy="85725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2100000">
            <a:off x="25403985" y="20848728"/>
            <a:ext cx="3383280" cy="85725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6365457" y="12229752"/>
            <a:ext cx="9278384" cy="791618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smtClean="0">
                <a:latin typeface="Helvetica" panose="020B0604020202020204" pitchFamily="34" charset="0"/>
                <a:cs typeface="Helvetica" panose="020B0604020202020204" pitchFamily="34" charset="0"/>
              </a:rPr>
              <a:t>Time 1</a:t>
            </a:r>
          </a:p>
          <a:p>
            <a:pPr algn="ctr"/>
            <a:r>
              <a:rPr lang="en-US" sz="6600" dirty="0" smtClean="0">
                <a:latin typeface="Helvetica" panose="020B0604020202020204" pitchFamily="34" charset="0"/>
                <a:cs typeface="Helvetica" panose="020B0604020202020204" pitchFamily="34" charset="0"/>
              </a:rPr>
              <a:t>MRI Scan</a:t>
            </a:r>
          </a:p>
          <a:p>
            <a:pPr algn="ctr"/>
            <a:r>
              <a:rPr lang="en-US" sz="6600" dirty="0" smtClean="0">
                <a:latin typeface="Helvetica" panose="020B0604020202020204" pitchFamily="34" charset="0"/>
                <a:cs typeface="Helvetica" panose="020B0604020202020204" pitchFamily="34" charset="0"/>
              </a:rPr>
              <a:t>Strategy Assessment</a:t>
            </a:r>
            <a:endParaRPr lang="en-US" sz="6600" dirty="0">
              <a:latin typeface="Helvetica" panose="020B0604020202020204" pitchFamily="34" charset="0"/>
              <a:cs typeface="Helvetica" panose="020B0604020202020204" pitchFamily="34" charset="0"/>
            </a:endParaRPr>
          </a:p>
        </p:txBody>
      </p:sp>
      <p:sp>
        <p:nvSpPr>
          <p:cNvPr id="2" name="Rectangle 1"/>
          <p:cNvSpPr/>
          <p:nvPr/>
        </p:nvSpPr>
        <p:spPr>
          <a:xfrm>
            <a:off x="3865285" y="12229752"/>
            <a:ext cx="9278384" cy="791618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dirty="0" smtClean="0">
                <a:latin typeface="Helvetica" panose="020B0604020202020204" pitchFamily="34" charset="0"/>
                <a:cs typeface="Helvetica" panose="020B0604020202020204" pitchFamily="34" charset="0"/>
              </a:rPr>
              <a:t>Neuropsychological </a:t>
            </a:r>
          </a:p>
          <a:p>
            <a:pPr algn="ctr"/>
            <a:r>
              <a:rPr lang="en-US" sz="7200" dirty="0" smtClean="0">
                <a:latin typeface="Helvetica" panose="020B0604020202020204" pitchFamily="34" charset="0"/>
                <a:cs typeface="Helvetica" panose="020B0604020202020204" pitchFamily="34" charset="0"/>
              </a:rPr>
              <a:t>Assessment</a:t>
            </a:r>
            <a:endParaRPr lang="en-US" sz="7200" dirty="0">
              <a:latin typeface="Helvetica" panose="020B0604020202020204" pitchFamily="34" charset="0"/>
              <a:cs typeface="Helvetica" panose="020B0604020202020204" pitchFamily="34" charset="0"/>
            </a:endParaRPr>
          </a:p>
        </p:txBody>
      </p:sp>
      <p:sp>
        <p:nvSpPr>
          <p:cNvPr id="17" name="Right Arrow 16"/>
          <p:cNvSpPr/>
          <p:nvPr/>
        </p:nvSpPr>
        <p:spPr>
          <a:xfrm rot="19500000">
            <a:off x="37712395" y="20874952"/>
            <a:ext cx="3291840" cy="85725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2100000">
            <a:off x="37712395" y="10737620"/>
            <a:ext cx="3291840" cy="85725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6"/>
          <a:srcRect l="10023" t="60057" r="4273" b="9627"/>
          <a:stretch/>
        </p:blipFill>
        <p:spPr>
          <a:xfrm>
            <a:off x="2660085" y="21704893"/>
            <a:ext cx="24227933" cy="6856088"/>
          </a:xfrm>
          <a:prstGeom prst="rect">
            <a:avLst/>
          </a:prstGeom>
        </p:spPr>
      </p:pic>
    </p:spTree>
    <p:extLst>
      <p:ext uri="{BB962C8B-B14F-4D97-AF65-F5344CB8AC3E}">
        <p14:creationId xmlns:p14="http://schemas.microsoft.com/office/powerpoint/2010/main" val="254218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animBg="1"/>
      <p:bldP spid="16" grpId="0" animBg="1"/>
      <p:bldP spid="7" grpId="0" animBg="1"/>
      <p:bldP spid="2"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99376"/>
            <a:ext cx="51206400" cy="223042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376" name="Rectangle 180">
            <a:hlinkClick r:id="rId3" action="ppaction://hlinksldjump"/>
          </p:cNvPr>
          <p:cNvSpPr>
            <a:spLocks noChangeArrowheads="1"/>
          </p:cNvSpPr>
          <p:nvPr/>
        </p:nvSpPr>
        <p:spPr bwMode="auto">
          <a:xfrm>
            <a:off x="1266720" y="495488"/>
            <a:ext cx="48741025" cy="6003888"/>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r>
              <a:rPr lang="en-US" sz="8050" b="1" dirty="0">
                <a:latin typeface="Helvetica" panose="020B0604020202020204" pitchFamily="34" charset="0"/>
                <a:cs typeface="Helvetica" panose="020B0604020202020204" pitchFamily="34" charset="0"/>
              </a:rPr>
              <a:t>Short-term intensive training recapitulates long-term hippocampal-neocortical functional reorganization during arithmetic learning</a:t>
            </a:r>
          </a:p>
          <a:p>
            <a:pPr algn="ctr"/>
            <a:endParaRPr lang="en-US" sz="2625" dirty="0">
              <a:latin typeface="Helvetica" panose="020B0604020202020204" pitchFamily="34" charset="0"/>
              <a:cs typeface="Helvetica" panose="020B0604020202020204" pitchFamily="34" charset="0"/>
            </a:endParaRPr>
          </a:p>
          <a:p>
            <a:pPr algn="ctr"/>
            <a:r>
              <a:rPr lang="en-US" sz="3938" dirty="0">
                <a:latin typeface="Helvetica" panose="020B0604020202020204" pitchFamily="34" charset="0"/>
                <a:cs typeface="Helvetica" panose="020B0604020202020204" pitchFamily="34" charset="0"/>
              </a:rPr>
              <a:t>Miriam Rosenberg-Lee</a:t>
            </a:r>
            <a:r>
              <a:rPr lang="en-US" sz="3938" baseline="30000" dirty="0">
                <a:latin typeface="Helvetica" panose="020B0604020202020204" pitchFamily="34" charset="0"/>
                <a:cs typeface="Helvetica" panose="020B0604020202020204" pitchFamily="34" charset="0"/>
              </a:rPr>
              <a:t>1,2</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Dietsje</a:t>
            </a:r>
            <a:r>
              <a:rPr lang="en-US" sz="3938" dirty="0">
                <a:latin typeface="Helvetica" panose="020B0604020202020204" pitchFamily="34" charset="0"/>
                <a:cs typeface="Helvetica" panose="020B0604020202020204" pitchFamily="34" charset="0"/>
              </a:rPr>
              <a:t> Jolles</a:t>
            </a:r>
            <a:r>
              <a:rPr lang="en-US" sz="3938" baseline="30000" dirty="0">
                <a:latin typeface="Helvetica" panose="020B0604020202020204" pitchFamily="34" charset="0"/>
                <a:cs typeface="Helvetica" panose="020B0604020202020204" pitchFamily="34" charset="0"/>
              </a:rPr>
              <a:t>1,3</a:t>
            </a:r>
            <a:r>
              <a:rPr lang="en-US" sz="3938" dirty="0" smtClean="0">
                <a:latin typeface="Helvetica" panose="020B0604020202020204" pitchFamily="34" charset="0"/>
                <a:cs typeface="Helvetica" panose="020B0604020202020204" pitchFamily="34" charset="0"/>
              </a:rPr>
              <a:t>, </a:t>
            </a:r>
            <a:r>
              <a:rPr lang="en-US" sz="3938" dirty="0">
                <a:latin typeface="Helvetica" panose="020B0604020202020204" pitchFamily="34" charset="0"/>
                <a:cs typeface="Helvetica" panose="020B0604020202020204" pitchFamily="34" charset="0"/>
              </a:rPr>
              <a:t>Se </a:t>
            </a:r>
            <a:r>
              <a:rPr lang="en-US" sz="3938" dirty="0" err="1">
                <a:latin typeface="Helvetica" panose="020B0604020202020204" pitchFamily="34" charset="0"/>
                <a:cs typeface="Helvetica" panose="020B0604020202020204" pitchFamily="34" charset="0"/>
              </a:rPr>
              <a:t>Ri</a:t>
            </a:r>
            <a:r>
              <a:rPr lang="en-US" sz="3938" dirty="0">
                <a:latin typeface="Helvetica" panose="020B0604020202020204" pitchFamily="34" charset="0"/>
                <a:cs typeface="Helvetica" panose="020B0604020202020204" pitchFamily="34" charset="0"/>
              </a:rPr>
              <a:t> Bae</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Jennifer Richardson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Shaozheng</a:t>
            </a:r>
            <a:r>
              <a:rPr lang="en-US" sz="3938" dirty="0">
                <a:latin typeface="Helvetica" panose="020B0604020202020204" pitchFamily="34" charset="0"/>
                <a:cs typeface="Helvetica" panose="020B0604020202020204" pitchFamily="34" charset="0"/>
              </a:rPr>
              <a:t> Qin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Teresa Iuculano</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&amp; Vinod Menon</a:t>
            </a:r>
            <a:r>
              <a:rPr lang="en-US" sz="3938" baseline="30000" dirty="0">
                <a:latin typeface="Helvetica" panose="020B0604020202020204" pitchFamily="34" charset="0"/>
                <a:cs typeface="Helvetica" panose="020B0604020202020204" pitchFamily="34" charset="0"/>
              </a:rPr>
              <a:t>1,2</a:t>
            </a:r>
          </a:p>
          <a:p>
            <a:pPr algn="ct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Department of Psychiatry &amp; Behavioral Sciences, </a:t>
            </a:r>
            <a:r>
              <a:rPr lang="en-US" sz="3938" baseline="30000" dirty="0">
                <a:latin typeface="Helvetica" panose="020B0604020202020204" pitchFamily="34" charset="0"/>
                <a:cs typeface="Helvetica" panose="020B0604020202020204" pitchFamily="34" charset="0"/>
              </a:rPr>
              <a:t>2</a:t>
            </a:r>
            <a:r>
              <a:rPr lang="en-US" sz="3938" dirty="0">
                <a:latin typeface="Helvetica" panose="020B0604020202020204" pitchFamily="34" charset="0"/>
                <a:cs typeface="Helvetica" panose="020B0604020202020204" pitchFamily="34" charset="0"/>
              </a:rPr>
              <a:t>Stanford Neuroscience Institute, </a:t>
            </a:r>
          </a:p>
          <a:p>
            <a:pPr algn="ctr"/>
            <a:r>
              <a:rPr lang="en-US" sz="3938" dirty="0">
                <a:latin typeface="Helvetica" panose="020B0604020202020204" pitchFamily="34" charset="0"/>
                <a:cs typeface="Helvetica" panose="020B0604020202020204" pitchFamily="34" charset="0"/>
              </a:rPr>
              <a:t>Stanford University School of Medicine, Stanford, CA 94304</a:t>
            </a:r>
          </a:p>
          <a:p>
            <a:pPr algn="ctr"/>
            <a:r>
              <a:rPr lang="en-US" sz="3938" baseline="30000" dirty="0">
                <a:latin typeface="Helvetica" panose="020B0604020202020204" pitchFamily="34" charset="0"/>
                <a:cs typeface="Helvetica" panose="020B0604020202020204" pitchFamily="34" charset="0"/>
              </a:rPr>
              <a:t>3</a:t>
            </a:r>
            <a:r>
              <a:rPr lang="en-US" sz="3938" dirty="0">
                <a:latin typeface="Helvetica" panose="020B0604020202020204" pitchFamily="34" charset="0"/>
                <a:cs typeface="Helvetica" panose="020B0604020202020204" pitchFamily="34" charset="0"/>
              </a:rPr>
              <a:t>Education and Child Studies, Leiden University, </a:t>
            </a:r>
            <a:r>
              <a:rPr lang="en-US" sz="3938" dirty="0" err="1">
                <a:latin typeface="Helvetica" panose="020B0604020202020204" pitchFamily="34" charset="0"/>
                <a:cs typeface="Helvetica" panose="020B0604020202020204" pitchFamily="34" charset="0"/>
              </a:rPr>
              <a:t>Wassenaarseweg</a:t>
            </a:r>
            <a:r>
              <a:rPr lang="en-US" sz="3938" dirty="0">
                <a:latin typeface="Helvetica" panose="020B0604020202020204" pitchFamily="34" charset="0"/>
                <a:cs typeface="Helvetica" panose="020B0604020202020204" pitchFamily="34" charset="0"/>
              </a:rPr>
              <a:t> 52, 2333 AK Leiden, The Netherlands</a:t>
            </a:r>
          </a:p>
          <a:p>
            <a:pPr algn="ctr" eaLnBrk="1" hangingPunct="1">
              <a:defRPr/>
            </a:pPr>
            <a:endParaRPr lang="en-US" sz="3938" dirty="0">
              <a:ln w="57150" cmpd="sng">
                <a:solidFill>
                  <a:schemeClr val="tx1"/>
                </a:solidFill>
              </a:ln>
              <a:solidFill>
                <a:schemeClr val="accent6"/>
              </a:solidFill>
              <a:latin typeface="Helvetica"/>
              <a:ea typeface="Calibri" charset="0"/>
              <a:cs typeface="Helvetica"/>
            </a:endParaRPr>
          </a:p>
        </p:txBody>
      </p:sp>
      <p:pic>
        <p:nvPicPr>
          <p:cNvPr id="23" name="Picture 2" descr="https://upload.wikimedia.org/wikipedia/en/thumb/b/b7/Stanford_University_seal_2003.svg/1024px-Stanford_University_seal_2003.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753" y="2300120"/>
            <a:ext cx="2069552" cy="20695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escription: sumc_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91597" y="2301109"/>
            <a:ext cx="1925233" cy="21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4474063" y="7083504"/>
            <a:ext cx="4750018" cy="1107996"/>
          </a:xfrm>
          <a:prstGeom prst="rect">
            <a:avLst/>
          </a:prstGeom>
          <a:noFill/>
        </p:spPr>
        <p:txBody>
          <a:bodyPr wrap="none" rtlCol="0">
            <a:spAutoFit/>
          </a:bodyPr>
          <a:lstStyle/>
          <a:p>
            <a:r>
              <a:rPr lang="en-US" sz="6600" dirty="0">
                <a:solidFill>
                  <a:schemeClr val="bg1"/>
                </a:solidFill>
              </a:rPr>
              <a:t>Flash Cards</a:t>
            </a:r>
          </a:p>
        </p:txBody>
      </p:sp>
      <p:sp>
        <p:nvSpPr>
          <p:cNvPr id="15" name="TextBox 14"/>
          <p:cNvSpPr txBox="1"/>
          <p:nvPr/>
        </p:nvSpPr>
        <p:spPr>
          <a:xfrm>
            <a:off x="32052041" y="7083504"/>
            <a:ext cx="4247317" cy="1107996"/>
          </a:xfrm>
          <a:prstGeom prst="rect">
            <a:avLst/>
          </a:prstGeom>
          <a:noFill/>
        </p:spPr>
        <p:txBody>
          <a:bodyPr wrap="none" rtlCol="0">
            <a:spAutoFit/>
          </a:bodyPr>
          <a:lstStyle/>
          <a:p>
            <a:r>
              <a:rPr lang="en-US" sz="6600" dirty="0">
                <a:solidFill>
                  <a:schemeClr val="bg1"/>
                </a:solidFill>
              </a:rPr>
              <a:t>Math Wars</a:t>
            </a:r>
          </a:p>
        </p:txBody>
      </p:sp>
    </p:spTree>
    <p:extLst>
      <p:ext uri="{BB962C8B-B14F-4D97-AF65-F5344CB8AC3E}">
        <p14:creationId xmlns:p14="http://schemas.microsoft.com/office/powerpoint/2010/main" val="3416920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180">
            <a:hlinkClick r:id="rId3" action="ppaction://hlinksldjump"/>
          </p:cNvPr>
          <p:cNvSpPr>
            <a:spLocks noChangeArrowheads="1"/>
          </p:cNvSpPr>
          <p:nvPr/>
        </p:nvSpPr>
        <p:spPr bwMode="auto">
          <a:xfrm>
            <a:off x="1266720" y="495488"/>
            <a:ext cx="48741025" cy="6003888"/>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r>
              <a:rPr lang="en-US" sz="8050" b="1" dirty="0">
                <a:latin typeface="Helvetica" panose="020B0604020202020204" pitchFamily="34" charset="0"/>
                <a:cs typeface="Helvetica" panose="020B0604020202020204" pitchFamily="34" charset="0"/>
              </a:rPr>
              <a:t>Short-term intensive training recapitulates long-term hippocampal-neocortical functional reorganization during arithmetic learning</a:t>
            </a:r>
          </a:p>
          <a:p>
            <a:pPr algn="ctr"/>
            <a:endParaRPr lang="en-US" sz="2625" dirty="0">
              <a:latin typeface="Helvetica" panose="020B0604020202020204" pitchFamily="34" charset="0"/>
              <a:cs typeface="Helvetica" panose="020B0604020202020204" pitchFamily="34" charset="0"/>
            </a:endParaRPr>
          </a:p>
          <a:p>
            <a:pPr algn="ctr"/>
            <a:r>
              <a:rPr lang="en-US" sz="3938" dirty="0">
                <a:latin typeface="Helvetica" panose="020B0604020202020204" pitchFamily="34" charset="0"/>
                <a:cs typeface="Helvetica" panose="020B0604020202020204" pitchFamily="34" charset="0"/>
              </a:rPr>
              <a:t>Miriam Rosenberg-Lee</a:t>
            </a:r>
            <a:r>
              <a:rPr lang="en-US" sz="3938" baseline="30000" dirty="0">
                <a:latin typeface="Helvetica" panose="020B0604020202020204" pitchFamily="34" charset="0"/>
                <a:cs typeface="Helvetica" panose="020B0604020202020204" pitchFamily="34" charset="0"/>
              </a:rPr>
              <a:t>1,2</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Dietsje</a:t>
            </a:r>
            <a:r>
              <a:rPr lang="en-US" sz="3938" dirty="0">
                <a:latin typeface="Helvetica" panose="020B0604020202020204" pitchFamily="34" charset="0"/>
                <a:cs typeface="Helvetica" panose="020B0604020202020204" pitchFamily="34" charset="0"/>
              </a:rPr>
              <a:t> Jolles</a:t>
            </a:r>
            <a:r>
              <a:rPr lang="en-US" sz="3938" baseline="30000" dirty="0">
                <a:latin typeface="Helvetica" panose="020B0604020202020204" pitchFamily="34" charset="0"/>
                <a:cs typeface="Helvetica" panose="020B0604020202020204" pitchFamily="34" charset="0"/>
              </a:rPr>
              <a:t>1,3</a:t>
            </a:r>
            <a:r>
              <a:rPr lang="en-US" sz="3938" dirty="0" smtClean="0">
                <a:latin typeface="Helvetica" panose="020B0604020202020204" pitchFamily="34" charset="0"/>
                <a:cs typeface="Helvetica" panose="020B0604020202020204" pitchFamily="34" charset="0"/>
              </a:rPr>
              <a:t>, </a:t>
            </a:r>
            <a:r>
              <a:rPr lang="en-US" sz="3938" dirty="0">
                <a:latin typeface="Helvetica" panose="020B0604020202020204" pitchFamily="34" charset="0"/>
                <a:cs typeface="Helvetica" panose="020B0604020202020204" pitchFamily="34" charset="0"/>
              </a:rPr>
              <a:t>Se </a:t>
            </a:r>
            <a:r>
              <a:rPr lang="en-US" sz="3938" dirty="0" err="1">
                <a:latin typeface="Helvetica" panose="020B0604020202020204" pitchFamily="34" charset="0"/>
                <a:cs typeface="Helvetica" panose="020B0604020202020204" pitchFamily="34" charset="0"/>
              </a:rPr>
              <a:t>Ri</a:t>
            </a:r>
            <a:r>
              <a:rPr lang="en-US" sz="3938" dirty="0">
                <a:latin typeface="Helvetica" panose="020B0604020202020204" pitchFamily="34" charset="0"/>
                <a:cs typeface="Helvetica" panose="020B0604020202020204" pitchFamily="34" charset="0"/>
              </a:rPr>
              <a:t> Bae</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Jennifer Richardson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Shaozheng</a:t>
            </a:r>
            <a:r>
              <a:rPr lang="en-US" sz="3938" dirty="0">
                <a:latin typeface="Helvetica" panose="020B0604020202020204" pitchFamily="34" charset="0"/>
                <a:cs typeface="Helvetica" panose="020B0604020202020204" pitchFamily="34" charset="0"/>
              </a:rPr>
              <a:t> Qin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Teresa Iuculano</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&amp; Vinod Menon</a:t>
            </a:r>
            <a:r>
              <a:rPr lang="en-US" sz="3938" baseline="30000" dirty="0">
                <a:latin typeface="Helvetica" panose="020B0604020202020204" pitchFamily="34" charset="0"/>
                <a:cs typeface="Helvetica" panose="020B0604020202020204" pitchFamily="34" charset="0"/>
              </a:rPr>
              <a:t>1,2</a:t>
            </a:r>
          </a:p>
          <a:p>
            <a:pPr algn="ct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Department of Psychiatry &amp; Behavioral Sciences, </a:t>
            </a:r>
            <a:r>
              <a:rPr lang="en-US" sz="3938" baseline="30000" dirty="0">
                <a:latin typeface="Helvetica" panose="020B0604020202020204" pitchFamily="34" charset="0"/>
                <a:cs typeface="Helvetica" panose="020B0604020202020204" pitchFamily="34" charset="0"/>
              </a:rPr>
              <a:t>2</a:t>
            </a:r>
            <a:r>
              <a:rPr lang="en-US" sz="3938" dirty="0">
                <a:latin typeface="Helvetica" panose="020B0604020202020204" pitchFamily="34" charset="0"/>
                <a:cs typeface="Helvetica" panose="020B0604020202020204" pitchFamily="34" charset="0"/>
              </a:rPr>
              <a:t>Stanford Neuroscience Institute, </a:t>
            </a:r>
          </a:p>
          <a:p>
            <a:pPr algn="ctr"/>
            <a:r>
              <a:rPr lang="en-US" sz="3938" dirty="0">
                <a:latin typeface="Helvetica" panose="020B0604020202020204" pitchFamily="34" charset="0"/>
                <a:cs typeface="Helvetica" panose="020B0604020202020204" pitchFamily="34" charset="0"/>
              </a:rPr>
              <a:t>Stanford University School of Medicine, Stanford, CA 94304</a:t>
            </a:r>
          </a:p>
          <a:p>
            <a:pPr algn="ctr"/>
            <a:r>
              <a:rPr lang="en-US" sz="3938" baseline="30000" dirty="0">
                <a:latin typeface="Helvetica" panose="020B0604020202020204" pitchFamily="34" charset="0"/>
                <a:cs typeface="Helvetica" panose="020B0604020202020204" pitchFamily="34" charset="0"/>
              </a:rPr>
              <a:t>3</a:t>
            </a:r>
            <a:r>
              <a:rPr lang="en-US" sz="3938" dirty="0">
                <a:latin typeface="Helvetica" panose="020B0604020202020204" pitchFamily="34" charset="0"/>
                <a:cs typeface="Helvetica" panose="020B0604020202020204" pitchFamily="34" charset="0"/>
              </a:rPr>
              <a:t>Education and Child Studies, Leiden University, </a:t>
            </a:r>
            <a:r>
              <a:rPr lang="en-US" sz="3938" dirty="0" err="1">
                <a:latin typeface="Helvetica" panose="020B0604020202020204" pitchFamily="34" charset="0"/>
                <a:cs typeface="Helvetica" panose="020B0604020202020204" pitchFamily="34" charset="0"/>
              </a:rPr>
              <a:t>Wassenaarseweg</a:t>
            </a:r>
            <a:r>
              <a:rPr lang="en-US" sz="3938" dirty="0">
                <a:latin typeface="Helvetica" panose="020B0604020202020204" pitchFamily="34" charset="0"/>
                <a:cs typeface="Helvetica" panose="020B0604020202020204" pitchFamily="34" charset="0"/>
              </a:rPr>
              <a:t> 52, 2333 AK Leiden, The Netherlands</a:t>
            </a:r>
          </a:p>
          <a:p>
            <a:pPr algn="ctr" eaLnBrk="1" hangingPunct="1">
              <a:defRPr/>
            </a:pPr>
            <a:endParaRPr lang="en-US" sz="3938" dirty="0">
              <a:ln w="57150" cmpd="sng">
                <a:solidFill>
                  <a:schemeClr val="tx1"/>
                </a:solidFill>
              </a:ln>
              <a:solidFill>
                <a:schemeClr val="accent6"/>
              </a:solidFill>
              <a:latin typeface="Helvetica"/>
              <a:ea typeface="Calibri" charset="0"/>
              <a:cs typeface="Helvetica"/>
            </a:endParaRPr>
          </a:p>
        </p:txBody>
      </p:sp>
      <p:pic>
        <p:nvPicPr>
          <p:cNvPr id="23" name="Picture 2" descr="https://upload.wikimedia.org/wikipedia/en/thumb/b/b7/Stanford_University_seal_2003.svg/1024px-Stanford_University_seal_2003.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753" y="2300120"/>
            <a:ext cx="2069552" cy="20695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escription: sumc_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91597" y="2301109"/>
            <a:ext cx="1925233" cy="21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17726" y="9062232"/>
            <a:ext cx="12347171" cy="8531213"/>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49112" y="19536652"/>
            <a:ext cx="19747104" cy="8015475"/>
          </a:xfrm>
          <a:prstGeom prst="rect">
            <a:avLst/>
          </a:prstGeom>
        </p:spPr>
      </p:pic>
      <p:pic>
        <p:nvPicPr>
          <p:cNvPr id="7" name="Content Placeholder 3"/>
          <p:cNvPicPr>
            <a:picLocks noChangeAspect="1"/>
          </p:cNvPicPr>
          <p:nvPr/>
        </p:nvPicPr>
        <p:blipFill rotWithShape="1">
          <a:blip r:embed="rId8"/>
          <a:srcRect l="36023" t="28317"/>
          <a:stretch/>
        </p:blipFill>
        <p:spPr>
          <a:xfrm>
            <a:off x="2988380" y="8304008"/>
            <a:ext cx="13185846" cy="6938351"/>
          </a:xfrm>
          <a:prstGeom prst="rect">
            <a:avLst/>
          </a:prstGeom>
        </p:spPr>
      </p:pic>
      <p:sp>
        <p:nvSpPr>
          <p:cNvPr id="8" name="TextBox 7"/>
          <p:cNvSpPr txBox="1"/>
          <p:nvPr/>
        </p:nvSpPr>
        <p:spPr>
          <a:xfrm>
            <a:off x="1929286" y="6822780"/>
            <a:ext cx="11734303" cy="769441"/>
          </a:xfrm>
          <a:prstGeom prst="rect">
            <a:avLst/>
          </a:prstGeom>
          <a:noFill/>
        </p:spPr>
        <p:txBody>
          <a:bodyPr wrap="none" rtlCol="0">
            <a:spAutoFit/>
          </a:bodyPr>
          <a:lstStyle/>
          <a:p>
            <a:r>
              <a:rPr lang="en-US" sz="4400" b="1" dirty="0" smtClean="0"/>
              <a:t>Qin (2014) Result 1: Increased retrieval use</a:t>
            </a:r>
            <a:endParaRPr lang="en-US" sz="4400" b="1" dirty="0"/>
          </a:p>
        </p:txBody>
      </p:sp>
      <p:sp>
        <p:nvSpPr>
          <p:cNvPr id="9" name="TextBox 8"/>
          <p:cNvSpPr txBox="1"/>
          <p:nvPr/>
        </p:nvSpPr>
        <p:spPr>
          <a:xfrm>
            <a:off x="16905304" y="7865612"/>
            <a:ext cx="18535843" cy="769441"/>
          </a:xfrm>
          <a:prstGeom prst="rect">
            <a:avLst/>
          </a:prstGeom>
          <a:noFill/>
        </p:spPr>
        <p:txBody>
          <a:bodyPr wrap="none" rtlCol="0">
            <a:spAutoFit/>
          </a:bodyPr>
          <a:lstStyle/>
          <a:p>
            <a:r>
              <a:rPr lang="en-US" sz="4400" b="1" dirty="0" smtClean="0"/>
              <a:t>Accuracy and reaction time improvements in the training group only</a:t>
            </a:r>
            <a:endParaRPr lang="en-US" sz="4400" b="1" dirty="0"/>
          </a:p>
        </p:txBody>
      </p:sp>
      <p:sp>
        <p:nvSpPr>
          <p:cNvPr id="10" name="TextBox 9"/>
          <p:cNvSpPr txBox="1"/>
          <p:nvPr/>
        </p:nvSpPr>
        <p:spPr>
          <a:xfrm>
            <a:off x="26402812" y="18399195"/>
            <a:ext cx="24439704" cy="769441"/>
          </a:xfrm>
          <a:prstGeom prst="rect">
            <a:avLst/>
          </a:prstGeom>
          <a:noFill/>
        </p:spPr>
        <p:txBody>
          <a:bodyPr wrap="none" rtlCol="0">
            <a:spAutoFit/>
          </a:bodyPr>
          <a:lstStyle/>
          <a:p>
            <a:r>
              <a:rPr lang="en-US" sz="4400" b="1" dirty="0" smtClean="0"/>
              <a:t>No increase in retrieval strategy use but correlates in initial level in the training group only</a:t>
            </a:r>
            <a:endParaRPr lang="en-US" sz="4400" b="1" dirty="0"/>
          </a:p>
        </p:txBody>
      </p:sp>
    </p:spTree>
    <p:extLst>
      <p:ext uri="{BB962C8B-B14F-4D97-AF65-F5344CB8AC3E}">
        <p14:creationId xmlns:p14="http://schemas.microsoft.com/office/powerpoint/2010/main" val="406454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180">
            <a:hlinkClick r:id="rId3" action="ppaction://hlinksldjump"/>
          </p:cNvPr>
          <p:cNvSpPr>
            <a:spLocks noChangeArrowheads="1"/>
          </p:cNvSpPr>
          <p:nvPr/>
        </p:nvSpPr>
        <p:spPr bwMode="auto">
          <a:xfrm>
            <a:off x="1266720" y="495488"/>
            <a:ext cx="48741025" cy="6003888"/>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r>
              <a:rPr lang="en-US" sz="8050" b="1" dirty="0">
                <a:latin typeface="Helvetica" panose="020B0604020202020204" pitchFamily="34" charset="0"/>
                <a:cs typeface="Helvetica" panose="020B0604020202020204" pitchFamily="34" charset="0"/>
              </a:rPr>
              <a:t>Short-term intensive training recapitulates long-term hippocampal-neocortical functional reorganization during arithmetic learning</a:t>
            </a:r>
          </a:p>
          <a:p>
            <a:pPr algn="ctr"/>
            <a:endParaRPr lang="en-US" sz="2625" dirty="0">
              <a:latin typeface="Helvetica" panose="020B0604020202020204" pitchFamily="34" charset="0"/>
              <a:cs typeface="Helvetica" panose="020B0604020202020204" pitchFamily="34" charset="0"/>
            </a:endParaRPr>
          </a:p>
          <a:p>
            <a:pPr algn="ctr"/>
            <a:r>
              <a:rPr lang="en-US" sz="3938" dirty="0">
                <a:latin typeface="Helvetica" panose="020B0604020202020204" pitchFamily="34" charset="0"/>
                <a:cs typeface="Helvetica" panose="020B0604020202020204" pitchFamily="34" charset="0"/>
              </a:rPr>
              <a:t>Miriam Rosenberg-Lee</a:t>
            </a:r>
            <a:r>
              <a:rPr lang="en-US" sz="3938" baseline="30000" dirty="0">
                <a:latin typeface="Helvetica" panose="020B0604020202020204" pitchFamily="34" charset="0"/>
                <a:cs typeface="Helvetica" panose="020B0604020202020204" pitchFamily="34" charset="0"/>
              </a:rPr>
              <a:t>1,2</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Dietsje</a:t>
            </a:r>
            <a:r>
              <a:rPr lang="en-US" sz="3938" dirty="0">
                <a:latin typeface="Helvetica" panose="020B0604020202020204" pitchFamily="34" charset="0"/>
                <a:cs typeface="Helvetica" panose="020B0604020202020204" pitchFamily="34" charset="0"/>
              </a:rPr>
              <a:t> Jolles</a:t>
            </a:r>
            <a:r>
              <a:rPr lang="en-US" sz="3938" baseline="30000" dirty="0">
                <a:latin typeface="Helvetica" panose="020B0604020202020204" pitchFamily="34" charset="0"/>
                <a:cs typeface="Helvetica" panose="020B0604020202020204" pitchFamily="34" charset="0"/>
              </a:rPr>
              <a:t>1,3</a:t>
            </a:r>
            <a:r>
              <a:rPr lang="en-US" sz="3938" dirty="0" smtClean="0">
                <a:latin typeface="Helvetica" panose="020B0604020202020204" pitchFamily="34" charset="0"/>
                <a:cs typeface="Helvetica" panose="020B0604020202020204" pitchFamily="34" charset="0"/>
              </a:rPr>
              <a:t>, </a:t>
            </a:r>
            <a:r>
              <a:rPr lang="en-US" sz="3938" dirty="0">
                <a:latin typeface="Helvetica" panose="020B0604020202020204" pitchFamily="34" charset="0"/>
                <a:cs typeface="Helvetica" panose="020B0604020202020204" pitchFamily="34" charset="0"/>
              </a:rPr>
              <a:t>Se </a:t>
            </a:r>
            <a:r>
              <a:rPr lang="en-US" sz="3938" dirty="0" err="1">
                <a:latin typeface="Helvetica" panose="020B0604020202020204" pitchFamily="34" charset="0"/>
                <a:cs typeface="Helvetica" panose="020B0604020202020204" pitchFamily="34" charset="0"/>
              </a:rPr>
              <a:t>Ri</a:t>
            </a:r>
            <a:r>
              <a:rPr lang="en-US" sz="3938" dirty="0">
                <a:latin typeface="Helvetica" panose="020B0604020202020204" pitchFamily="34" charset="0"/>
                <a:cs typeface="Helvetica" panose="020B0604020202020204" pitchFamily="34" charset="0"/>
              </a:rPr>
              <a:t> Bae</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Jennifer Richardson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Shaozheng</a:t>
            </a:r>
            <a:r>
              <a:rPr lang="en-US" sz="3938" dirty="0">
                <a:latin typeface="Helvetica" panose="020B0604020202020204" pitchFamily="34" charset="0"/>
                <a:cs typeface="Helvetica" panose="020B0604020202020204" pitchFamily="34" charset="0"/>
              </a:rPr>
              <a:t> Qin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Teresa Iuculano</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&amp; Vinod Menon</a:t>
            </a:r>
            <a:r>
              <a:rPr lang="en-US" sz="3938" baseline="30000" dirty="0">
                <a:latin typeface="Helvetica" panose="020B0604020202020204" pitchFamily="34" charset="0"/>
                <a:cs typeface="Helvetica" panose="020B0604020202020204" pitchFamily="34" charset="0"/>
              </a:rPr>
              <a:t>1,2</a:t>
            </a:r>
          </a:p>
          <a:p>
            <a:pPr algn="ct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Department of Psychiatry &amp; Behavioral Sciences, </a:t>
            </a:r>
            <a:r>
              <a:rPr lang="en-US" sz="3938" baseline="30000" dirty="0">
                <a:latin typeface="Helvetica" panose="020B0604020202020204" pitchFamily="34" charset="0"/>
                <a:cs typeface="Helvetica" panose="020B0604020202020204" pitchFamily="34" charset="0"/>
              </a:rPr>
              <a:t>2</a:t>
            </a:r>
            <a:r>
              <a:rPr lang="en-US" sz="3938" dirty="0">
                <a:latin typeface="Helvetica" panose="020B0604020202020204" pitchFamily="34" charset="0"/>
                <a:cs typeface="Helvetica" panose="020B0604020202020204" pitchFamily="34" charset="0"/>
              </a:rPr>
              <a:t>Stanford Neuroscience Institute, </a:t>
            </a:r>
          </a:p>
          <a:p>
            <a:pPr algn="ctr"/>
            <a:r>
              <a:rPr lang="en-US" sz="3938" dirty="0">
                <a:latin typeface="Helvetica" panose="020B0604020202020204" pitchFamily="34" charset="0"/>
                <a:cs typeface="Helvetica" panose="020B0604020202020204" pitchFamily="34" charset="0"/>
              </a:rPr>
              <a:t>Stanford University School of Medicine, Stanford, CA 94304</a:t>
            </a:r>
          </a:p>
          <a:p>
            <a:pPr algn="ctr"/>
            <a:r>
              <a:rPr lang="en-US" sz="3938" baseline="30000" dirty="0">
                <a:latin typeface="Helvetica" panose="020B0604020202020204" pitchFamily="34" charset="0"/>
                <a:cs typeface="Helvetica" panose="020B0604020202020204" pitchFamily="34" charset="0"/>
              </a:rPr>
              <a:t>3</a:t>
            </a:r>
            <a:r>
              <a:rPr lang="en-US" sz="3938" dirty="0">
                <a:latin typeface="Helvetica" panose="020B0604020202020204" pitchFamily="34" charset="0"/>
                <a:cs typeface="Helvetica" panose="020B0604020202020204" pitchFamily="34" charset="0"/>
              </a:rPr>
              <a:t>Education and Child Studies, Leiden University, </a:t>
            </a:r>
            <a:r>
              <a:rPr lang="en-US" sz="3938" dirty="0" err="1">
                <a:latin typeface="Helvetica" panose="020B0604020202020204" pitchFamily="34" charset="0"/>
                <a:cs typeface="Helvetica" panose="020B0604020202020204" pitchFamily="34" charset="0"/>
              </a:rPr>
              <a:t>Wassenaarseweg</a:t>
            </a:r>
            <a:r>
              <a:rPr lang="en-US" sz="3938" dirty="0">
                <a:latin typeface="Helvetica" panose="020B0604020202020204" pitchFamily="34" charset="0"/>
                <a:cs typeface="Helvetica" panose="020B0604020202020204" pitchFamily="34" charset="0"/>
              </a:rPr>
              <a:t> 52, 2333 AK Leiden, The Netherlands</a:t>
            </a:r>
          </a:p>
          <a:p>
            <a:pPr algn="ctr" eaLnBrk="1" hangingPunct="1">
              <a:defRPr/>
            </a:pPr>
            <a:endParaRPr lang="en-US" sz="3938" dirty="0">
              <a:ln w="57150" cmpd="sng">
                <a:solidFill>
                  <a:schemeClr val="tx1"/>
                </a:solidFill>
              </a:ln>
              <a:solidFill>
                <a:schemeClr val="accent6"/>
              </a:solidFill>
              <a:latin typeface="Helvetica"/>
              <a:ea typeface="Calibri" charset="0"/>
              <a:cs typeface="Helvetica"/>
            </a:endParaRPr>
          </a:p>
        </p:txBody>
      </p:sp>
      <p:pic>
        <p:nvPicPr>
          <p:cNvPr id="23" name="Picture 2" descr="https://upload.wikimedia.org/wikipedia/en/thumb/b/b7/Stanford_University_seal_2003.svg/1024px-Stanford_University_seal_2003.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753" y="2300120"/>
            <a:ext cx="2069552" cy="20695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escription: sumc_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91597" y="2301109"/>
            <a:ext cx="1925233" cy="21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51450" y="11691687"/>
            <a:ext cx="23139536" cy="12082713"/>
          </a:xfrm>
          <a:prstGeom prst="rect">
            <a:avLst/>
          </a:prstGeom>
        </p:spPr>
      </p:pic>
      <p:pic>
        <p:nvPicPr>
          <p:cNvPr id="6" name="Content Placeholder 6"/>
          <p:cNvPicPr>
            <a:picLocks noChangeAspect="1"/>
          </p:cNvPicPr>
          <p:nvPr/>
        </p:nvPicPr>
        <p:blipFill rotWithShape="1">
          <a:blip r:embed="rId7"/>
          <a:srcRect b="50143"/>
          <a:stretch/>
        </p:blipFill>
        <p:spPr>
          <a:xfrm>
            <a:off x="4088672" y="8944088"/>
            <a:ext cx="14560621" cy="7057912"/>
          </a:xfrm>
          <a:prstGeom prst="rect">
            <a:avLst/>
          </a:prstGeom>
        </p:spPr>
      </p:pic>
      <p:sp>
        <p:nvSpPr>
          <p:cNvPr id="7" name="TextBox 6"/>
          <p:cNvSpPr txBox="1"/>
          <p:nvPr/>
        </p:nvSpPr>
        <p:spPr>
          <a:xfrm>
            <a:off x="3156149" y="7044446"/>
            <a:ext cx="14090586" cy="769441"/>
          </a:xfrm>
          <a:prstGeom prst="rect">
            <a:avLst/>
          </a:prstGeom>
          <a:noFill/>
        </p:spPr>
        <p:txBody>
          <a:bodyPr wrap="square" rtlCol="0">
            <a:spAutoFit/>
          </a:bodyPr>
          <a:lstStyle/>
          <a:p>
            <a:r>
              <a:rPr lang="en-US" sz="4400" b="1" dirty="0" smtClean="0"/>
              <a:t>Qin (2014) Result 2: Increased hippocampal activity</a:t>
            </a:r>
            <a:endParaRPr lang="en-US" sz="4400" b="1" dirty="0"/>
          </a:p>
        </p:txBody>
      </p:sp>
      <p:sp>
        <p:nvSpPr>
          <p:cNvPr id="8" name="TextBox 7"/>
          <p:cNvSpPr txBox="1"/>
          <p:nvPr/>
        </p:nvSpPr>
        <p:spPr>
          <a:xfrm>
            <a:off x="23034258" y="10793493"/>
            <a:ext cx="18754571" cy="898194"/>
          </a:xfrm>
          <a:prstGeom prst="rect">
            <a:avLst/>
          </a:prstGeom>
          <a:noFill/>
        </p:spPr>
        <p:txBody>
          <a:bodyPr wrap="square" rtlCol="0">
            <a:spAutoFit/>
          </a:bodyPr>
          <a:lstStyle/>
          <a:p>
            <a:r>
              <a:rPr lang="en-US" sz="4400" b="1" dirty="0" smtClean="0"/>
              <a:t>Increased hippocampal activity in the Training Group only</a:t>
            </a:r>
            <a:endParaRPr lang="en-US" sz="4400" b="1" dirty="0"/>
          </a:p>
        </p:txBody>
      </p:sp>
    </p:spTree>
    <p:extLst>
      <p:ext uri="{BB962C8B-B14F-4D97-AF65-F5344CB8AC3E}">
        <p14:creationId xmlns:p14="http://schemas.microsoft.com/office/powerpoint/2010/main" val="1600549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180">
            <a:hlinkClick r:id="rId3" action="ppaction://hlinksldjump"/>
          </p:cNvPr>
          <p:cNvSpPr>
            <a:spLocks noChangeArrowheads="1"/>
          </p:cNvSpPr>
          <p:nvPr/>
        </p:nvSpPr>
        <p:spPr bwMode="auto">
          <a:xfrm>
            <a:off x="1266720" y="495488"/>
            <a:ext cx="48741025" cy="6003888"/>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r>
              <a:rPr lang="en-US" sz="8050" b="1" dirty="0">
                <a:latin typeface="Helvetica" panose="020B0604020202020204" pitchFamily="34" charset="0"/>
                <a:cs typeface="Helvetica" panose="020B0604020202020204" pitchFamily="34" charset="0"/>
              </a:rPr>
              <a:t>Short-term intensive training recapitulates long-term hippocampal-neocortical functional reorganization during arithmetic learning</a:t>
            </a:r>
          </a:p>
          <a:p>
            <a:pPr algn="ctr"/>
            <a:endParaRPr lang="en-US" sz="2625" dirty="0">
              <a:latin typeface="Helvetica" panose="020B0604020202020204" pitchFamily="34" charset="0"/>
              <a:cs typeface="Helvetica" panose="020B0604020202020204" pitchFamily="34" charset="0"/>
            </a:endParaRPr>
          </a:p>
          <a:p>
            <a:pPr algn="ctr"/>
            <a:r>
              <a:rPr lang="en-US" sz="3938" dirty="0">
                <a:latin typeface="Helvetica" panose="020B0604020202020204" pitchFamily="34" charset="0"/>
                <a:cs typeface="Helvetica" panose="020B0604020202020204" pitchFamily="34" charset="0"/>
              </a:rPr>
              <a:t>Miriam Rosenberg-Lee</a:t>
            </a:r>
            <a:r>
              <a:rPr lang="en-US" sz="3938" baseline="30000" dirty="0">
                <a:latin typeface="Helvetica" panose="020B0604020202020204" pitchFamily="34" charset="0"/>
                <a:cs typeface="Helvetica" panose="020B0604020202020204" pitchFamily="34" charset="0"/>
              </a:rPr>
              <a:t>1,2</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Dietsje</a:t>
            </a:r>
            <a:r>
              <a:rPr lang="en-US" sz="3938" dirty="0">
                <a:latin typeface="Helvetica" panose="020B0604020202020204" pitchFamily="34" charset="0"/>
                <a:cs typeface="Helvetica" panose="020B0604020202020204" pitchFamily="34" charset="0"/>
              </a:rPr>
              <a:t> Jolles</a:t>
            </a:r>
            <a:r>
              <a:rPr lang="en-US" sz="3938" baseline="30000" dirty="0">
                <a:latin typeface="Helvetica" panose="020B0604020202020204" pitchFamily="34" charset="0"/>
                <a:cs typeface="Helvetica" panose="020B0604020202020204" pitchFamily="34" charset="0"/>
              </a:rPr>
              <a:t>1,3</a:t>
            </a:r>
            <a:r>
              <a:rPr lang="en-US" sz="3938" dirty="0" smtClean="0">
                <a:latin typeface="Helvetica" panose="020B0604020202020204" pitchFamily="34" charset="0"/>
                <a:cs typeface="Helvetica" panose="020B0604020202020204" pitchFamily="34" charset="0"/>
              </a:rPr>
              <a:t>, </a:t>
            </a:r>
            <a:r>
              <a:rPr lang="en-US" sz="3938" dirty="0">
                <a:latin typeface="Helvetica" panose="020B0604020202020204" pitchFamily="34" charset="0"/>
                <a:cs typeface="Helvetica" panose="020B0604020202020204" pitchFamily="34" charset="0"/>
              </a:rPr>
              <a:t>Se </a:t>
            </a:r>
            <a:r>
              <a:rPr lang="en-US" sz="3938" dirty="0" err="1">
                <a:latin typeface="Helvetica" panose="020B0604020202020204" pitchFamily="34" charset="0"/>
                <a:cs typeface="Helvetica" panose="020B0604020202020204" pitchFamily="34" charset="0"/>
              </a:rPr>
              <a:t>Ri</a:t>
            </a:r>
            <a:r>
              <a:rPr lang="en-US" sz="3938" dirty="0">
                <a:latin typeface="Helvetica" panose="020B0604020202020204" pitchFamily="34" charset="0"/>
                <a:cs typeface="Helvetica" panose="020B0604020202020204" pitchFamily="34" charset="0"/>
              </a:rPr>
              <a:t> Bae</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Jennifer Richardson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Shaozheng</a:t>
            </a:r>
            <a:r>
              <a:rPr lang="en-US" sz="3938" dirty="0">
                <a:latin typeface="Helvetica" panose="020B0604020202020204" pitchFamily="34" charset="0"/>
                <a:cs typeface="Helvetica" panose="020B0604020202020204" pitchFamily="34" charset="0"/>
              </a:rPr>
              <a:t> Qin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Teresa Iuculano</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&amp; Vinod Menon</a:t>
            </a:r>
            <a:r>
              <a:rPr lang="en-US" sz="3938" baseline="30000" dirty="0">
                <a:latin typeface="Helvetica" panose="020B0604020202020204" pitchFamily="34" charset="0"/>
                <a:cs typeface="Helvetica" panose="020B0604020202020204" pitchFamily="34" charset="0"/>
              </a:rPr>
              <a:t>1,2</a:t>
            </a:r>
          </a:p>
          <a:p>
            <a:pPr algn="ct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Department of Psychiatry &amp; Behavioral Sciences, </a:t>
            </a:r>
            <a:r>
              <a:rPr lang="en-US" sz="3938" baseline="30000" dirty="0">
                <a:latin typeface="Helvetica" panose="020B0604020202020204" pitchFamily="34" charset="0"/>
                <a:cs typeface="Helvetica" panose="020B0604020202020204" pitchFamily="34" charset="0"/>
              </a:rPr>
              <a:t>2</a:t>
            </a:r>
            <a:r>
              <a:rPr lang="en-US" sz="3938" dirty="0">
                <a:latin typeface="Helvetica" panose="020B0604020202020204" pitchFamily="34" charset="0"/>
                <a:cs typeface="Helvetica" panose="020B0604020202020204" pitchFamily="34" charset="0"/>
              </a:rPr>
              <a:t>Stanford Neuroscience Institute, </a:t>
            </a:r>
          </a:p>
          <a:p>
            <a:pPr algn="ctr"/>
            <a:r>
              <a:rPr lang="en-US" sz="3938" dirty="0">
                <a:latin typeface="Helvetica" panose="020B0604020202020204" pitchFamily="34" charset="0"/>
                <a:cs typeface="Helvetica" panose="020B0604020202020204" pitchFamily="34" charset="0"/>
              </a:rPr>
              <a:t>Stanford University School of Medicine, Stanford, CA 94304</a:t>
            </a:r>
          </a:p>
          <a:p>
            <a:pPr algn="ctr"/>
            <a:r>
              <a:rPr lang="en-US" sz="3938" baseline="30000" dirty="0">
                <a:latin typeface="Helvetica" panose="020B0604020202020204" pitchFamily="34" charset="0"/>
                <a:cs typeface="Helvetica" panose="020B0604020202020204" pitchFamily="34" charset="0"/>
              </a:rPr>
              <a:t>3</a:t>
            </a:r>
            <a:r>
              <a:rPr lang="en-US" sz="3938" dirty="0">
                <a:latin typeface="Helvetica" panose="020B0604020202020204" pitchFamily="34" charset="0"/>
                <a:cs typeface="Helvetica" panose="020B0604020202020204" pitchFamily="34" charset="0"/>
              </a:rPr>
              <a:t>Education and Child Studies, Leiden University, </a:t>
            </a:r>
            <a:r>
              <a:rPr lang="en-US" sz="3938" dirty="0" err="1">
                <a:latin typeface="Helvetica" panose="020B0604020202020204" pitchFamily="34" charset="0"/>
                <a:cs typeface="Helvetica" panose="020B0604020202020204" pitchFamily="34" charset="0"/>
              </a:rPr>
              <a:t>Wassenaarseweg</a:t>
            </a:r>
            <a:r>
              <a:rPr lang="en-US" sz="3938" dirty="0">
                <a:latin typeface="Helvetica" panose="020B0604020202020204" pitchFamily="34" charset="0"/>
                <a:cs typeface="Helvetica" panose="020B0604020202020204" pitchFamily="34" charset="0"/>
              </a:rPr>
              <a:t> 52, 2333 AK Leiden, The Netherlands</a:t>
            </a:r>
          </a:p>
          <a:p>
            <a:pPr algn="ctr" eaLnBrk="1" hangingPunct="1">
              <a:defRPr/>
            </a:pPr>
            <a:endParaRPr lang="en-US" sz="3938" dirty="0">
              <a:ln w="57150" cmpd="sng">
                <a:solidFill>
                  <a:schemeClr val="tx1"/>
                </a:solidFill>
              </a:ln>
              <a:solidFill>
                <a:schemeClr val="accent6"/>
              </a:solidFill>
              <a:latin typeface="Helvetica"/>
              <a:ea typeface="Calibri" charset="0"/>
              <a:cs typeface="Helvetica"/>
            </a:endParaRPr>
          </a:p>
        </p:txBody>
      </p:sp>
      <p:pic>
        <p:nvPicPr>
          <p:cNvPr id="23" name="Picture 2" descr="https://upload.wikimedia.org/wikipedia/en/thumb/b/b7/Stanford_University_seal_2003.svg/1024px-Stanford_University_seal_2003.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753" y="2300120"/>
            <a:ext cx="2069552" cy="20695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escription: sumc_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91597" y="2301109"/>
            <a:ext cx="1925233" cy="21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77590" y="10978626"/>
            <a:ext cx="16970234" cy="16994454"/>
          </a:xfrm>
          <a:prstGeom prst="rect">
            <a:avLst/>
          </a:prstGeom>
        </p:spPr>
      </p:pic>
      <p:pic>
        <p:nvPicPr>
          <p:cNvPr id="6" name="Picture 2" descr="Longitudinal changes in task-related activation in the prefrontal cortex and the parietal cortex during addition problem solv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9561" y="8304008"/>
            <a:ext cx="15756039" cy="126747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48770" y="7091180"/>
            <a:ext cx="19257379" cy="769441"/>
          </a:xfrm>
          <a:prstGeom prst="rect">
            <a:avLst/>
          </a:prstGeom>
          <a:noFill/>
        </p:spPr>
        <p:txBody>
          <a:bodyPr wrap="square" rtlCol="0">
            <a:spAutoFit/>
          </a:bodyPr>
          <a:lstStyle/>
          <a:p>
            <a:r>
              <a:rPr lang="en-US" sz="4400" b="1" dirty="0" smtClean="0"/>
              <a:t>Qin 2014 Result 3: Decreased frontal and parietal activity</a:t>
            </a:r>
            <a:endParaRPr lang="en-US" sz="4400" b="1" dirty="0"/>
          </a:p>
        </p:txBody>
      </p:sp>
      <p:sp>
        <p:nvSpPr>
          <p:cNvPr id="8" name="TextBox 7"/>
          <p:cNvSpPr txBox="1"/>
          <p:nvPr/>
        </p:nvSpPr>
        <p:spPr>
          <a:xfrm>
            <a:off x="23034018" y="9017726"/>
            <a:ext cx="19257379" cy="1446550"/>
          </a:xfrm>
          <a:prstGeom prst="rect">
            <a:avLst/>
          </a:prstGeom>
          <a:noFill/>
        </p:spPr>
        <p:txBody>
          <a:bodyPr wrap="square" rtlCol="0">
            <a:spAutoFit/>
          </a:bodyPr>
          <a:lstStyle/>
          <a:p>
            <a:r>
              <a:rPr lang="en-US" sz="4400" b="1" dirty="0" smtClean="0"/>
              <a:t>Decreased frontal and parietal activity correlates with change in retrieval use, but only in the Training Group.</a:t>
            </a:r>
            <a:endParaRPr lang="en-US" sz="4400" b="1" dirty="0"/>
          </a:p>
        </p:txBody>
      </p:sp>
    </p:spTree>
    <p:extLst>
      <p:ext uri="{BB962C8B-B14F-4D97-AF65-F5344CB8AC3E}">
        <p14:creationId xmlns:p14="http://schemas.microsoft.com/office/powerpoint/2010/main" val="1278819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180">
            <a:hlinkClick r:id="rId3" action="ppaction://hlinksldjump"/>
          </p:cNvPr>
          <p:cNvSpPr>
            <a:spLocks noChangeArrowheads="1"/>
          </p:cNvSpPr>
          <p:nvPr/>
        </p:nvSpPr>
        <p:spPr bwMode="auto">
          <a:xfrm>
            <a:off x="1266720" y="495488"/>
            <a:ext cx="48741025" cy="6003888"/>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r>
              <a:rPr lang="en-US" sz="8050" b="1" dirty="0">
                <a:latin typeface="Helvetica" panose="020B0604020202020204" pitchFamily="34" charset="0"/>
                <a:cs typeface="Helvetica" panose="020B0604020202020204" pitchFamily="34" charset="0"/>
              </a:rPr>
              <a:t>Short-term intensive training recapitulates long-term hippocampal-neocortical functional reorganization during arithmetic learning</a:t>
            </a:r>
          </a:p>
          <a:p>
            <a:pPr algn="ctr"/>
            <a:endParaRPr lang="en-US" sz="2625" dirty="0">
              <a:latin typeface="Helvetica" panose="020B0604020202020204" pitchFamily="34" charset="0"/>
              <a:cs typeface="Helvetica" panose="020B0604020202020204" pitchFamily="34" charset="0"/>
            </a:endParaRPr>
          </a:p>
          <a:p>
            <a:pPr algn="ctr"/>
            <a:r>
              <a:rPr lang="en-US" sz="3938" dirty="0">
                <a:latin typeface="Helvetica" panose="020B0604020202020204" pitchFamily="34" charset="0"/>
                <a:cs typeface="Helvetica" panose="020B0604020202020204" pitchFamily="34" charset="0"/>
              </a:rPr>
              <a:t>Miriam Rosenberg-Lee</a:t>
            </a:r>
            <a:r>
              <a:rPr lang="en-US" sz="3938" baseline="30000" dirty="0">
                <a:latin typeface="Helvetica" panose="020B0604020202020204" pitchFamily="34" charset="0"/>
                <a:cs typeface="Helvetica" panose="020B0604020202020204" pitchFamily="34" charset="0"/>
              </a:rPr>
              <a:t>1,2</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Dietsje</a:t>
            </a:r>
            <a:r>
              <a:rPr lang="en-US" sz="3938" dirty="0">
                <a:latin typeface="Helvetica" panose="020B0604020202020204" pitchFamily="34" charset="0"/>
                <a:cs typeface="Helvetica" panose="020B0604020202020204" pitchFamily="34" charset="0"/>
              </a:rPr>
              <a:t> Jolles</a:t>
            </a:r>
            <a:r>
              <a:rPr lang="en-US" sz="3938" baseline="30000" dirty="0">
                <a:latin typeface="Helvetica" panose="020B0604020202020204" pitchFamily="34" charset="0"/>
                <a:cs typeface="Helvetica" panose="020B0604020202020204" pitchFamily="34" charset="0"/>
              </a:rPr>
              <a:t>1,3</a:t>
            </a:r>
            <a:r>
              <a:rPr lang="en-US" sz="3938" dirty="0" smtClean="0">
                <a:latin typeface="Helvetica" panose="020B0604020202020204" pitchFamily="34" charset="0"/>
                <a:cs typeface="Helvetica" panose="020B0604020202020204" pitchFamily="34" charset="0"/>
              </a:rPr>
              <a:t>, </a:t>
            </a:r>
            <a:r>
              <a:rPr lang="en-US" sz="3938" dirty="0">
                <a:latin typeface="Helvetica" panose="020B0604020202020204" pitchFamily="34" charset="0"/>
                <a:cs typeface="Helvetica" panose="020B0604020202020204" pitchFamily="34" charset="0"/>
              </a:rPr>
              <a:t>Se </a:t>
            </a:r>
            <a:r>
              <a:rPr lang="en-US" sz="3938" dirty="0" err="1">
                <a:latin typeface="Helvetica" panose="020B0604020202020204" pitchFamily="34" charset="0"/>
                <a:cs typeface="Helvetica" panose="020B0604020202020204" pitchFamily="34" charset="0"/>
              </a:rPr>
              <a:t>Ri</a:t>
            </a:r>
            <a:r>
              <a:rPr lang="en-US" sz="3938" dirty="0">
                <a:latin typeface="Helvetica" panose="020B0604020202020204" pitchFamily="34" charset="0"/>
                <a:cs typeface="Helvetica" panose="020B0604020202020204" pitchFamily="34" charset="0"/>
              </a:rPr>
              <a:t> Bae</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Jennifer Richardson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Shaozheng</a:t>
            </a:r>
            <a:r>
              <a:rPr lang="en-US" sz="3938" dirty="0">
                <a:latin typeface="Helvetica" panose="020B0604020202020204" pitchFamily="34" charset="0"/>
                <a:cs typeface="Helvetica" panose="020B0604020202020204" pitchFamily="34" charset="0"/>
              </a:rPr>
              <a:t> Qin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Teresa Iuculano</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&amp; Vinod Menon</a:t>
            </a:r>
            <a:r>
              <a:rPr lang="en-US" sz="3938" baseline="30000" dirty="0">
                <a:latin typeface="Helvetica" panose="020B0604020202020204" pitchFamily="34" charset="0"/>
                <a:cs typeface="Helvetica" panose="020B0604020202020204" pitchFamily="34" charset="0"/>
              </a:rPr>
              <a:t>1,2</a:t>
            </a:r>
          </a:p>
          <a:p>
            <a:pPr algn="ct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Department of Psychiatry &amp; Behavioral Sciences, </a:t>
            </a:r>
            <a:r>
              <a:rPr lang="en-US" sz="3938" baseline="30000" dirty="0">
                <a:latin typeface="Helvetica" panose="020B0604020202020204" pitchFamily="34" charset="0"/>
                <a:cs typeface="Helvetica" panose="020B0604020202020204" pitchFamily="34" charset="0"/>
              </a:rPr>
              <a:t>2</a:t>
            </a:r>
            <a:r>
              <a:rPr lang="en-US" sz="3938" dirty="0">
                <a:latin typeface="Helvetica" panose="020B0604020202020204" pitchFamily="34" charset="0"/>
                <a:cs typeface="Helvetica" panose="020B0604020202020204" pitchFamily="34" charset="0"/>
              </a:rPr>
              <a:t>Stanford Neuroscience Institute, </a:t>
            </a:r>
          </a:p>
          <a:p>
            <a:pPr algn="ctr"/>
            <a:r>
              <a:rPr lang="en-US" sz="3938" dirty="0">
                <a:latin typeface="Helvetica" panose="020B0604020202020204" pitchFamily="34" charset="0"/>
                <a:cs typeface="Helvetica" panose="020B0604020202020204" pitchFamily="34" charset="0"/>
              </a:rPr>
              <a:t>Stanford University School of Medicine, Stanford, CA 94304</a:t>
            </a:r>
          </a:p>
          <a:p>
            <a:pPr algn="ctr"/>
            <a:r>
              <a:rPr lang="en-US" sz="3938" baseline="30000" dirty="0">
                <a:latin typeface="Helvetica" panose="020B0604020202020204" pitchFamily="34" charset="0"/>
                <a:cs typeface="Helvetica" panose="020B0604020202020204" pitchFamily="34" charset="0"/>
              </a:rPr>
              <a:t>3</a:t>
            </a:r>
            <a:r>
              <a:rPr lang="en-US" sz="3938" dirty="0">
                <a:latin typeface="Helvetica" panose="020B0604020202020204" pitchFamily="34" charset="0"/>
                <a:cs typeface="Helvetica" panose="020B0604020202020204" pitchFamily="34" charset="0"/>
              </a:rPr>
              <a:t>Education and Child Studies, Leiden University, </a:t>
            </a:r>
            <a:r>
              <a:rPr lang="en-US" sz="3938" dirty="0" err="1">
                <a:latin typeface="Helvetica" panose="020B0604020202020204" pitchFamily="34" charset="0"/>
                <a:cs typeface="Helvetica" panose="020B0604020202020204" pitchFamily="34" charset="0"/>
              </a:rPr>
              <a:t>Wassenaarseweg</a:t>
            </a:r>
            <a:r>
              <a:rPr lang="en-US" sz="3938" dirty="0">
                <a:latin typeface="Helvetica" panose="020B0604020202020204" pitchFamily="34" charset="0"/>
                <a:cs typeface="Helvetica" panose="020B0604020202020204" pitchFamily="34" charset="0"/>
              </a:rPr>
              <a:t> 52, 2333 AK Leiden, The Netherlands</a:t>
            </a:r>
          </a:p>
          <a:p>
            <a:pPr algn="ctr" eaLnBrk="1" hangingPunct="1">
              <a:defRPr/>
            </a:pPr>
            <a:endParaRPr lang="en-US" sz="3938" dirty="0">
              <a:ln w="57150" cmpd="sng">
                <a:solidFill>
                  <a:schemeClr val="tx1"/>
                </a:solidFill>
              </a:ln>
              <a:solidFill>
                <a:schemeClr val="accent6"/>
              </a:solidFill>
              <a:latin typeface="Helvetica"/>
              <a:ea typeface="Calibri" charset="0"/>
              <a:cs typeface="Helvetica"/>
            </a:endParaRPr>
          </a:p>
        </p:txBody>
      </p:sp>
      <p:pic>
        <p:nvPicPr>
          <p:cNvPr id="23" name="Picture 2" descr="https://upload.wikimedia.org/wikipedia/en/thumb/b/b7/Stanford_University_seal_2003.svg/1024px-Stanford_University_seal_2003.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753" y="2300120"/>
            <a:ext cx="2069552" cy="20695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escription: sumc_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91597" y="2301109"/>
            <a:ext cx="1925233" cy="21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93254" y="10882820"/>
            <a:ext cx="29723576" cy="14720380"/>
          </a:xfrm>
          <a:prstGeom prst="rect">
            <a:avLst/>
          </a:prstGeom>
        </p:spPr>
      </p:pic>
      <p:pic>
        <p:nvPicPr>
          <p:cNvPr id="6" name="Content Placeholder 7"/>
          <p:cNvPicPr>
            <a:picLocks noChangeAspect="1"/>
          </p:cNvPicPr>
          <p:nvPr/>
        </p:nvPicPr>
        <p:blipFill>
          <a:blip r:embed="rId7"/>
          <a:stretch>
            <a:fillRect/>
          </a:stretch>
        </p:blipFill>
        <p:spPr>
          <a:xfrm>
            <a:off x="3418102" y="9199868"/>
            <a:ext cx="9593047" cy="9725596"/>
          </a:xfrm>
          <a:prstGeom prst="rect">
            <a:avLst/>
          </a:prstGeom>
        </p:spPr>
      </p:pic>
      <p:sp>
        <p:nvSpPr>
          <p:cNvPr id="7" name="TextBox 6"/>
          <p:cNvSpPr txBox="1"/>
          <p:nvPr/>
        </p:nvSpPr>
        <p:spPr>
          <a:xfrm>
            <a:off x="2711510" y="7130666"/>
            <a:ext cx="12433240" cy="2123658"/>
          </a:xfrm>
          <a:prstGeom prst="rect">
            <a:avLst/>
          </a:prstGeom>
          <a:noFill/>
        </p:spPr>
        <p:txBody>
          <a:bodyPr wrap="square" rtlCol="0">
            <a:spAutoFit/>
          </a:bodyPr>
          <a:lstStyle/>
          <a:p>
            <a:r>
              <a:rPr lang="en-US" sz="4400" b="1" dirty="0" smtClean="0"/>
              <a:t>Qin (2014) Result 4: Increased hippocampal to frontal and parietal connectivity correlated with changes in retrieval</a:t>
            </a:r>
            <a:endParaRPr lang="en-US" sz="4400" b="1" dirty="0"/>
          </a:p>
        </p:txBody>
      </p:sp>
      <p:sp>
        <p:nvSpPr>
          <p:cNvPr id="8" name="TextBox 7"/>
          <p:cNvSpPr txBox="1"/>
          <p:nvPr/>
        </p:nvSpPr>
        <p:spPr>
          <a:xfrm>
            <a:off x="19494560" y="7121436"/>
            <a:ext cx="23882290" cy="2132887"/>
          </a:xfrm>
          <a:prstGeom prst="rect">
            <a:avLst/>
          </a:prstGeom>
          <a:noFill/>
        </p:spPr>
        <p:txBody>
          <a:bodyPr wrap="square" rtlCol="0">
            <a:spAutoFit/>
          </a:bodyPr>
          <a:lstStyle/>
          <a:p>
            <a:r>
              <a:rPr lang="en-US" sz="6600" b="1" dirty="0" smtClean="0"/>
              <a:t>Increased hippocampal to parietal connectivity correlated with changes in retrieval, in Training Group only.</a:t>
            </a:r>
            <a:endParaRPr lang="en-US" sz="6600" b="1" dirty="0"/>
          </a:p>
        </p:txBody>
      </p:sp>
    </p:spTree>
    <p:extLst>
      <p:ext uri="{BB962C8B-B14F-4D97-AF65-F5344CB8AC3E}">
        <p14:creationId xmlns:p14="http://schemas.microsoft.com/office/powerpoint/2010/main" val="2870310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180">
            <a:hlinkClick r:id="rId3" action="ppaction://hlinksldjump"/>
          </p:cNvPr>
          <p:cNvSpPr>
            <a:spLocks noChangeArrowheads="1"/>
          </p:cNvSpPr>
          <p:nvPr/>
        </p:nvSpPr>
        <p:spPr bwMode="auto">
          <a:xfrm>
            <a:off x="1266720" y="495488"/>
            <a:ext cx="48741025" cy="6003888"/>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r>
              <a:rPr lang="en-US" sz="8050" b="1" dirty="0">
                <a:latin typeface="Helvetica" panose="020B0604020202020204" pitchFamily="34" charset="0"/>
                <a:cs typeface="Helvetica" panose="020B0604020202020204" pitchFamily="34" charset="0"/>
              </a:rPr>
              <a:t>Short-term intensive training recapitulates long-term hippocampal-neocortical functional reorganization during arithmetic learning</a:t>
            </a:r>
          </a:p>
          <a:p>
            <a:pPr algn="ctr"/>
            <a:endParaRPr lang="en-US" sz="2625" dirty="0">
              <a:latin typeface="Helvetica" panose="020B0604020202020204" pitchFamily="34" charset="0"/>
              <a:cs typeface="Helvetica" panose="020B0604020202020204" pitchFamily="34" charset="0"/>
            </a:endParaRPr>
          </a:p>
          <a:p>
            <a:pPr algn="ctr"/>
            <a:r>
              <a:rPr lang="en-US" sz="3938" dirty="0">
                <a:latin typeface="Helvetica" panose="020B0604020202020204" pitchFamily="34" charset="0"/>
                <a:cs typeface="Helvetica" panose="020B0604020202020204" pitchFamily="34" charset="0"/>
              </a:rPr>
              <a:t>Miriam Rosenberg-Lee</a:t>
            </a:r>
            <a:r>
              <a:rPr lang="en-US" sz="3938" baseline="30000" dirty="0">
                <a:latin typeface="Helvetica" panose="020B0604020202020204" pitchFamily="34" charset="0"/>
                <a:cs typeface="Helvetica" panose="020B0604020202020204" pitchFamily="34" charset="0"/>
              </a:rPr>
              <a:t>1,2</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Dietsje</a:t>
            </a:r>
            <a:r>
              <a:rPr lang="en-US" sz="3938" dirty="0">
                <a:latin typeface="Helvetica" panose="020B0604020202020204" pitchFamily="34" charset="0"/>
                <a:cs typeface="Helvetica" panose="020B0604020202020204" pitchFamily="34" charset="0"/>
              </a:rPr>
              <a:t> Jolles</a:t>
            </a:r>
            <a:r>
              <a:rPr lang="en-US" sz="3938" baseline="30000" dirty="0">
                <a:latin typeface="Helvetica" panose="020B0604020202020204" pitchFamily="34" charset="0"/>
                <a:cs typeface="Helvetica" panose="020B0604020202020204" pitchFamily="34" charset="0"/>
              </a:rPr>
              <a:t>1,3</a:t>
            </a:r>
            <a:r>
              <a:rPr lang="en-US" sz="3938" dirty="0" smtClean="0">
                <a:latin typeface="Helvetica" panose="020B0604020202020204" pitchFamily="34" charset="0"/>
                <a:cs typeface="Helvetica" panose="020B0604020202020204" pitchFamily="34" charset="0"/>
              </a:rPr>
              <a:t>, </a:t>
            </a:r>
            <a:r>
              <a:rPr lang="en-US" sz="3938" dirty="0">
                <a:latin typeface="Helvetica" panose="020B0604020202020204" pitchFamily="34" charset="0"/>
                <a:cs typeface="Helvetica" panose="020B0604020202020204" pitchFamily="34" charset="0"/>
              </a:rPr>
              <a:t>Se </a:t>
            </a:r>
            <a:r>
              <a:rPr lang="en-US" sz="3938" dirty="0" err="1">
                <a:latin typeface="Helvetica" panose="020B0604020202020204" pitchFamily="34" charset="0"/>
                <a:cs typeface="Helvetica" panose="020B0604020202020204" pitchFamily="34" charset="0"/>
              </a:rPr>
              <a:t>Ri</a:t>
            </a:r>
            <a:r>
              <a:rPr lang="en-US" sz="3938" dirty="0">
                <a:latin typeface="Helvetica" panose="020B0604020202020204" pitchFamily="34" charset="0"/>
                <a:cs typeface="Helvetica" panose="020B0604020202020204" pitchFamily="34" charset="0"/>
              </a:rPr>
              <a:t> Bae</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Jennifer Richardson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t>
            </a:r>
            <a:r>
              <a:rPr lang="en-US" sz="3938" dirty="0" err="1">
                <a:latin typeface="Helvetica" panose="020B0604020202020204" pitchFamily="34" charset="0"/>
                <a:cs typeface="Helvetica" panose="020B0604020202020204" pitchFamily="34" charset="0"/>
              </a:rPr>
              <a:t>Shaozheng</a:t>
            </a:r>
            <a:r>
              <a:rPr lang="en-US" sz="3938" dirty="0">
                <a:latin typeface="Helvetica" panose="020B0604020202020204" pitchFamily="34" charset="0"/>
                <a:cs typeface="Helvetica" panose="020B0604020202020204" pitchFamily="34" charset="0"/>
              </a:rPr>
              <a:t> Qin</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Teresa Iuculano</a:t>
            </a: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 &amp; Vinod Menon</a:t>
            </a:r>
            <a:r>
              <a:rPr lang="en-US" sz="3938" baseline="30000" dirty="0">
                <a:latin typeface="Helvetica" panose="020B0604020202020204" pitchFamily="34" charset="0"/>
                <a:cs typeface="Helvetica" panose="020B0604020202020204" pitchFamily="34" charset="0"/>
              </a:rPr>
              <a:t>1,2</a:t>
            </a:r>
          </a:p>
          <a:p>
            <a:pPr algn="ctr"/>
            <a:r>
              <a:rPr lang="en-US" sz="3938" baseline="30000" dirty="0">
                <a:latin typeface="Helvetica" panose="020B0604020202020204" pitchFamily="34" charset="0"/>
                <a:cs typeface="Helvetica" panose="020B0604020202020204" pitchFamily="34" charset="0"/>
              </a:rPr>
              <a:t>1</a:t>
            </a:r>
            <a:r>
              <a:rPr lang="en-US" sz="3938" dirty="0">
                <a:latin typeface="Helvetica" panose="020B0604020202020204" pitchFamily="34" charset="0"/>
                <a:cs typeface="Helvetica" panose="020B0604020202020204" pitchFamily="34" charset="0"/>
              </a:rPr>
              <a:t>Department of Psychiatry &amp; Behavioral Sciences, </a:t>
            </a:r>
            <a:r>
              <a:rPr lang="en-US" sz="3938" baseline="30000" dirty="0">
                <a:latin typeface="Helvetica" panose="020B0604020202020204" pitchFamily="34" charset="0"/>
                <a:cs typeface="Helvetica" panose="020B0604020202020204" pitchFamily="34" charset="0"/>
              </a:rPr>
              <a:t>2</a:t>
            </a:r>
            <a:r>
              <a:rPr lang="en-US" sz="3938" dirty="0">
                <a:latin typeface="Helvetica" panose="020B0604020202020204" pitchFamily="34" charset="0"/>
                <a:cs typeface="Helvetica" panose="020B0604020202020204" pitchFamily="34" charset="0"/>
              </a:rPr>
              <a:t>Stanford Neuroscience Institute, </a:t>
            </a:r>
          </a:p>
          <a:p>
            <a:pPr algn="ctr"/>
            <a:r>
              <a:rPr lang="en-US" sz="3938" dirty="0">
                <a:latin typeface="Helvetica" panose="020B0604020202020204" pitchFamily="34" charset="0"/>
                <a:cs typeface="Helvetica" panose="020B0604020202020204" pitchFamily="34" charset="0"/>
              </a:rPr>
              <a:t>Stanford University School of Medicine, Stanford, CA 94304</a:t>
            </a:r>
          </a:p>
          <a:p>
            <a:pPr algn="ctr"/>
            <a:r>
              <a:rPr lang="en-US" sz="3938" baseline="30000" dirty="0">
                <a:latin typeface="Helvetica" panose="020B0604020202020204" pitchFamily="34" charset="0"/>
                <a:cs typeface="Helvetica" panose="020B0604020202020204" pitchFamily="34" charset="0"/>
              </a:rPr>
              <a:t>3</a:t>
            </a:r>
            <a:r>
              <a:rPr lang="en-US" sz="3938" dirty="0">
                <a:latin typeface="Helvetica" panose="020B0604020202020204" pitchFamily="34" charset="0"/>
                <a:cs typeface="Helvetica" panose="020B0604020202020204" pitchFamily="34" charset="0"/>
              </a:rPr>
              <a:t>Education and Child Studies, Leiden University, </a:t>
            </a:r>
            <a:r>
              <a:rPr lang="en-US" sz="3938" dirty="0" err="1">
                <a:latin typeface="Helvetica" panose="020B0604020202020204" pitchFamily="34" charset="0"/>
                <a:cs typeface="Helvetica" panose="020B0604020202020204" pitchFamily="34" charset="0"/>
              </a:rPr>
              <a:t>Wassenaarseweg</a:t>
            </a:r>
            <a:r>
              <a:rPr lang="en-US" sz="3938" dirty="0">
                <a:latin typeface="Helvetica" panose="020B0604020202020204" pitchFamily="34" charset="0"/>
                <a:cs typeface="Helvetica" panose="020B0604020202020204" pitchFamily="34" charset="0"/>
              </a:rPr>
              <a:t> 52, 2333 AK Leiden, The Netherlands</a:t>
            </a:r>
          </a:p>
          <a:p>
            <a:pPr algn="ctr" eaLnBrk="1" hangingPunct="1">
              <a:defRPr/>
            </a:pPr>
            <a:endParaRPr lang="en-US" sz="3938" dirty="0">
              <a:ln w="57150" cmpd="sng">
                <a:solidFill>
                  <a:schemeClr val="tx1"/>
                </a:solidFill>
              </a:ln>
              <a:solidFill>
                <a:schemeClr val="accent6"/>
              </a:solidFill>
              <a:latin typeface="Helvetica"/>
              <a:ea typeface="Calibri" charset="0"/>
              <a:cs typeface="Helvetica"/>
            </a:endParaRPr>
          </a:p>
        </p:txBody>
      </p:sp>
      <p:pic>
        <p:nvPicPr>
          <p:cNvPr id="23" name="Picture 2" descr="https://upload.wikimedia.org/wikipedia/en/thumb/b/b7/Stanford_University_seal_2003.svg/1024px-Stanford_University_seal_2003.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753" y="2300120"/>
            <a:ext cx="2069552" cy="20695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escription: sumc_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91597" y="2301109"/>
            <a:ext cx="1925233" cy="21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6"/>
          <p:cNvGraphicFramePr>
            <a:graphicFrameLocks/>
          </p:cNvGraphicFramePr>
          <p:nvPr>
            <p:extLst>
              <p:ext uri="{D42A27DB-BD31-4B8C-83A1-F6EECF244321}">
                <p14:modId xmlns:p14="http://schemas.microsoft.com/office/powerpoint/2010/main" val="2748332311"/>
              </p:ext>
            </p:extLst>
          </p:nvPr>
        </p:nvGraphicFramePr>
        <p:xfrm>
          <a:off x="9561922" y="8058470"/>
          <a:ext cx="32387300" cy="14191930"/>
        </p:xfrm>
        <a:graphic>
          <a:graphicData uri="http://schemas.openxmlformats.org/drawingml/2006/table">
            <a:tbl>
              <a:tblPr firstRow="1" bandRow="1"/>
              <a:tblGrid>
                <a:gridCol w="9987799"/>
                <a:gridCol w="7440768"/>
                <a:gridCol w="6380704"/>
                <a:gridCol w="8578029"/>
              </a:tblGrid>
              <a:tr h="2103749">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6200" dirty="0" smtClean="0"/>
                        <a:t>Result</a:t>
                      </a:r>
                      <a:endParaRPr lang="en-US" sz="6200" dirty="0"/>
                    </a:p>
                  </a:txBody>
                  <a:tcPr marL="202830" marR="202830" marT="101415" marB="1014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D1036"/>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6200" u="sng" dirty="0" smtClean="0"/>
                        <a:t>Longitudinal</a:t>
                      </a:r>
                      <a:r>
                        <a:rPr lang="en-US" sz="6200" u="sng" baseline="0" dirty="0" smtClean="0"/>
                        <a:t> Group</a:t>
                      </a:r>
                      <a:endParaRPr lang="en-US" sz="6200" u="sng" dirty="0" smtClean="0"/>
                    </a:p>
                    <a:p>
                      <a:r>
                        <a:rPr lang="en-US" sz="6200" dirty="0" smtClean="0"/>
                        <a:t>1.2</a:t>
                      </a:r>
                      <a:r>
                        <a:rPr lang="en-US" sz="6200" baseline="0" dirty="0" smtClean="0"/>
                        <a:t> Years No Contact</a:t>
                      </a:r>
                      <a:endParaRPr lang="en-US" sz="6200" dirty="0"/>
                    </a:p>
                  </a:txBody>
                  <a:tcPr marL="202830" marR="202830" marT="101415" marB="1014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D1036"/>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6200" u="sng" dirty="0" smtClean="0"/>
                        <a:t>Training Group</a:t>
                      </a:r>
                    </a:p>
                    <a:p>
                      <a:r>
                        <a:rPr lang="en-US" sz="6200" dirty="0" smtClean="0"/>
                        <a:t>8 weeks Tutoring</a:t>
                      </a:r>
                      <a:endParaRPr lang="en-US" sz="6200" dirty="0"/>
                    </a:p>
                  </a:txBody>
                  <a:tcPr marL="202830" marR="202830" marT="101415" marB="1014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D1036"/>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6200" u="sng" dirty="0" smtClean="0"/>
                        <a:t>Control</a:t>
                      </a:r>
                      <a:r>
                        <a:rPr lang="en-US" sz="6200" u="sng" baseline="0" dirty="0" smtClean="0"/>
                        <a:t> Group</a:t>
                      </a:r>
                      <a:endParaRPr lang="en-US" sz="6200" u="sng" dirty="0" smtClean="0"/>
                    </a:p>
                    <a:p>
                      <a:r>
                        <a:rPr lang="en-US" sz="6200" dirty="0" smtClean="0"/>
                        <a:t>8-weeks No Contact</a:t>
                      </a:r>
                      <a:endParaRPr lang="en-US" sz="6200" dirty="0"/>
                    </a:p>
                  </a:txBody>
                  <a:tcPr marL="202830" marR="202830" marT="101415" marB="1014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D1036"/>
                    </a:solidFill>
                  </a:tcPr>
                </a:tc>
              </a:tr>
              <a:tr h="210374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6200" dirty="0" smtClean="0"/>
                        <a:t>Increased retrieval use</a:t>
                      </a:r>
                      <a:endParaRPr lang="en-US" sz="6200" dirty="0"/>
                    </a:p>
                  </a:txBody>
                  <a:tcPr marL="202830" marR="202830" marT="101415" marB="101415">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6200" dirty="0" smtClean="0"/>
                        <a:t>Yes</a:t>
                      </a:r>
                      <a:endParaRPr lang="en-US" sz="6200" dirty="0"/>
                    </a:p>
                  </a:txBody>
                  <a:tcPr marL="202830" marR="202830" marT="101415" marB="101415">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6200" dirty="0" smtClean="0">
                          <a:solidFill>
                            <a:schemeClr val="tx1"/>
                          </a:solidFill>
                        </a:rPr>
                        <a:t>No (correlate with initial retrieval) </a:t>
                      </a:r>
                      <a:endParaRPr lang="en-US" sz="6200" dirty="0">
                        <a:solidFill>
                          <a:schemeClr val="tx1"/>
                        </a:solidFill>
                      </a:endParaRPr>
                    </a:p>
                  </a:txBody>
                  <a:tcPr marL="202830" marR="202830" marT="101415" marB="101415">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6200" dirty="0" smtClean="0">
                          <a:solidFill>
                            <a:schemeClr val="tx1"/>
                          </a:solidFill>
                        </a:rPr>
                        <a:t>No</a:t>
                      </a:r>
                      <a:endParaRPr lang="en-US" sz="6200" dirty="0">
                        <a:solidFill>
                          <a:schemeClr val="tx1"/>
                        </a:solidFill>
                      </a:endParaRPr>
                    </a:p>
                  </a:txBody>
                  <a:tcPr marL="202830" marR="202830" marT="101415" marB="101415">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98988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6200" dirty="0" smtClean="0"/>
                        <a:t>Increase</a:t>
                      </a:r>
                      <a:r>
                        <a:rPr lang="en-US" sz="6200" baseline="0" dirty="0" smtClean="0"/>
                        <a:t>d hippocampal activity</a:t>
                      </a:r>
                      <a:endParaRPr lang="en-US" sz="6200" dirty="0"/>
                    </a:p>
                  </a:txBody>
                  <a:tcPr marL="202830" marR="202830" marT="101415" marB="101415">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6200" dirty="0" smtClean="0"/>
                        <a:t>Yes</a:t>
                      </a:r>
                      <a:endParaRPr lang="en-US" sz="6200" dirty="0"/>
                    </a:p>
                  </a:txBody>
                  <a:tcPr marL="202830" marR="202830" marT="101415" marB="101415">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6200" dirty="0" smtClean="0">
                          <a:solidFill>
                            <a:schemeClr val="tx1"/>
                          </a:solidFill>
                        </a:rPr>
                        <a:t>Yes</a:t>
                      </a:r>
                      <a:endParaRPr lang="en-US" sz="6200" dirty="0">
                        <a:solidFill>
                          <a:schemeClr val="tx1"/>
                        </a:solidFill>
                      </a:endParaRPr>
                    </a:p>
                  </a:txBody>
                  <a:tcPr marL="202830" marR="202830" marT="101415" marB="101415">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6200" dirty="0" smtClean="0">
                          <a:solidFill>
                            <a:schemeClr val="tx1"/>
                          </a:solidFill>
                        </a:rPr>
                        <a:t>No</a:t>
                      </a:r>
                      <a:endParaRPr lang="en-US" sz="6200" dirty="0">
                        <a:solidFill>
                          <a:schemeClr val="tx1"/>
                        </a:solidFill>
                      </a:endParaRPr>
                    </a:p>
                  </a:txBody>
                  <a:tcPr marL="202830" marR="202830" marT="101415" marB="101415">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98988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6200" dirty="0" smtClean="0"/>
                        <a:t>Decreased frontal and parietal activity</a:t>
                      </a:r>
                      <a:endParaRPr lang="en-US" sz="6200" dirty="0"/>
                    </a:p>
                  </a:txBody>
                  <a:tcPr marL="202830" marR="202830" marT="101415" marB="101415">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6200" dirty="0" smtClean="0"/>
                        <a:t>Yes</a:t>
                      </a:r>
                      <a:endParaRPr lang="en-US" sz="6200" dirty="0"/>
                    </a:p>
                  </a:txBody>
                  <a:tcPr marL="202830" marR="202830" marT="101415" marB="101415">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6200" dirty="0" smtClean="0">
                          <a:solidFill>
                            <a:schemeClr val="tx1"/>
                          </a:solidFill>
                        </a:rPr>
                        <a:t>Correlate with change in retrieval</a:t>
                      </a:r>
                      <a:endParaRPr lang="en-US" sz="6200" dirty="0">
                        <a:solidFill>
                          <a:schemeClr val="tx1"/>
                        </a:solidFill>
                      </a:endParaRPr>
                    </a:p>
                  </a:txBody>
                  <a:tcPr marL="202830" marR="202830" marT="101415" marB="101415">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6200" dirty="0" smtClean="0">
                          <a:solidFill>
                            <a:schemeClr val="tx1"/>
                          </a:solidFill>
                        </a:rPr>
                        <a:t>No</a:t>
                      </a:r>
                      <a:endParaRPr lang="en-US" sz="6200" dirty="0">
                        <a:solidFill>
                          <a:schemeClr val="tx1"/>
                        </a:solidFill>
                      </a:endParaRPr>
                    </a:p>
                  </a:txBody>
                  <a:tcPr marL="202830" marR="202830" marT="101415" marB="101415">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00466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6200" b="0" dirty="0" smtClean="0"/>
                        <a:t>Increased hippocampal to frontal and parietal connectivity correlated with changes in retrieval</a:t>
                      </a:r>
                      <a:endParaRPr lang="en-US" sz="6200" b="0" dirty="0"/>
                    </a:p>
                  </a:txBody>
                  <a:tcPr marL="202830" marR="202830" marT="101415" marB="101415">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6200" dirty="0" smtClean="0"/>
                        <a:t>Yes</a:t>
                      </a:r>
                      <a:endParaRPr lang="en-US" sz="6200" dirty="0"/>
                    </a:p>
                  </a:txBody>
                  <a:tcPr marL="202830" marR="202830" marT="101415" marB="101415">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6200" dirty="0" smtClean="0">
                          <a:solidFill>
                            <a:schemeClr val="tx1"/>
                          </a:solidFill>
                        </a:rPr>
                        <a:t>Yes (to parietal)</a:t>
                      </a:r>
                      <a:endParaRPr lang="en-US" sz="6200" dirty="0">
                        <a:solidFill>
                          <a:schemeClr val="tx1"/>
                        </a:solidFill>
                      </a:endParaRPr>
                    </a:p>
                  </a:txBody>
                  <a:tcPr marL="202830" marR="202830" marT="101415" marB="101415">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6200" dirty="0" smtClean="0">
                          <a:solidFill>
                            <a:schemeClr val="tx1"/>
                          </a:solidFill>
                        </a:rPr>
                        <a:t>No</a:t>
                      </a:r>
                      <a:endParaRPr lang="en-US" sz="6200" dirty="0">
                        <a:solidFill>
                          <a:schemeClr val="tx1"/>
                        </a:solidFill>
                      </a:endParaRPr>
                    </a:p>
                  </a:txBody>
                  <a:tcPr marL="202830" marR="202830" marT="101415" marB="101415">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val="3913175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9340</TotalTime>
  <Words>1427</Words>
  <Application>Microsoft Office PowerPoint</Application>
  <PresentationFormat>Custom</PresentationFormat>
  <Paragraphs>215</Paragraphs>
  <Slides>9</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MS PGothic</vt:lpstr>
      <vt:lpstr>MS PGothic</vt:lpstr>
      <vt:lpstr>Calibri</vt:lpstr>
      <vt:lpstr>Calibri Light</vt:lpstr>
      <vt:lpstr>Helvetica</vt:lpstr>
      <vt:lpstr>Times New Roman</vt:lpstr>
      <vt:lpstr>Default Design</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Swarthmore College</Company>
  <LinksUpToDate>false</LinksUpToDate>
  <SharedDoc>false</SharedDoc>
  <HyperlinkBase>http://www.swarthmore.edu/NatSci/cpurrin1/posteradvice.htm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creator>Colin Purrington</dc:creator>
  <dc:description>Suggestions and gripes to: cpurrin1@swarthmore.edu</dc:description>
  <cp:lastModifiedBy>Janel Johnson</cp:lastModifiedBy>
  <cp:revision>562</cp:revision>
  <cp:lastPrinted>2010-02-25T14:58:49Z</cp:lastPrinted>
  <dcterms:created xsi:type="dcterms:W3CDTF">2014-04-07T18:23:16Z</dcterms:created>
  <dcterms:modified xsi:type="dcterms:W3CDTF">2017-08-08T17:24:54Z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