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0"/>
  </p:notesMasterIdLst>
  <p:handoutMasterIdLst>
    <p:handoutMasterId r:id="rId41"/>
  </p:handoutMasterIdLst>
  <p:sldIdLst>
    <p:sldId id="256" r:id="rId6"/>
    <p:sldId id="301" r:id="rId7"/>
    <p:sldId id="319" r:id="rId8"/>
    <p:sldId id="318" r:id="rId9"/>
    <p:sldId id="302" r:id="rId10"/>
    <p:sldId id="304" r:id="rId11"/>
    <p:sldId id="303" r:id="rId12"/>
    <p:sldId id="305" r:id="rId13"/>
    <p:sldId id="313" r:id="rId14"/>
    <p:sldId id="314" r:id="rId15"/>
    <p:sldId id="315" r:id="rId16"/>
    <p:sldId id="316" r:id="rId17"/>
    <p:sldId id="307" r:id="rId18"/>
    <p:sldId id="308" r:id="rId19"/>
    <p:sldId id="271" r:id="rId20"/>
    <p:sldId id="270" r:id="rId21"/>
    <p:sldId id="272" r:id="rId22"/>
    <p:sldId id="273" r:id="rId23"/>
    <p:sldId id="274" r:id="rId24"/>
    <p:sldId id="275" r:id="rId25"/>
    <p:sldId id="276" r:id="rId26"/>
    <p:sldId id="282" r:id="rId27"/>
    <p:sldId id="285" r:id="rId28"/>
    <p:sldId id="284" r:id="rId29"/>
    <p:sldId id="286" r:id="rId30"/>
    <p:sldId id="289" r:id="rId31"/>
    <p:sldId id="290" r:id="rId32"/>
    <p:sldId id="320" r:id="rId33"/>
    <p:sldId id="292" r:id="rId34"/>
    <p:sldId id="321" r:id="rId35"/>
    <p:sldId id="322" r:id="rId36"/>
    <p:sldId id="323" r:id="rId37"/>
    <p:sldId id="297" r:id="rId38"/>
    <p:sldId id="309"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
          <p15:clr>
            <a:srgbClr val="A4A3A4"/>
          </p15:clr>
        </p15:guide>
        <p15:guide id="2" pos="431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nnie Wildeman" initials="CW" lastIdx="7" clrIdx="0"/>
  <p:cmAuthor id="1" name="Kelsey King" initials="KK"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327"/>
    <a:srgbClr val="104B7D"/>
    <a:srgbClr val="8C8D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0" autoAdjust="0"/>
    <p:restoredTop sz="71716" autoAdjust="0"/>
  </p:normalViewPr>
  <p:slideViewPr>
    <p:cSldViewPr showGuides="1">
      <p:cViewPr varScale="1">
        <p:scale>
          <a:sx n="83" d="100"/>
          <a:sy n="83" d="100"/>
        </p:scale>
        <p:origin x="420" y="84"/>
      </p:cViewPr>
      <p:guideLst>
        <p:guide orient="horz" pos="432"/>
        <p:guide pos="4318"/>
      </p:guideLst>
    </p:cSldViewPr>
  </p:slideViewPr>
  <p:outlineViewPr>
    <p:cViewPr>
      <p:scale>
        <a:sx n="33" d="100"/>
        <a:sy n="33" d="100"/>
      </p:scale>
      <p:origin x="0" y="0"/>
    </p:cViewPr>
  </p:outlineViewPr>
  <p:notesTextViewPr>
    <p:cViewPr>
      <p:scale>
        <a:sx n="1" d="1"/>
        <a:sy n="1" d="1"/>
      </p:scale>
      <p:origin x="0" y="0"/>
    </p:cViewPr>
  </p:notesTextViewPr>
  <p:sorterViewPr>
    <p:cViewPr>
      <p:scale>
        <a:sx n="85" d="100"/>
        <a:sy n="85" d="100"/>
      </p:scale>
      <p:origin x="0" y="0"/>
    </p:cViewPr>
  </p:sorterViewPr>
  <p:notesViewPr>
    <p:cSldViewPr showGuides="1">
      <p:cViewPr varScale="1">
        <p:scale>
          <a:sx n="87" d="100"/>
          <a:sy n="87" d="100"/>
        </p:scale>
        <p:origin x="380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king\Desktop\Worksheet%20in%20Recruitment_Draft(7-9).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1400" b="1" i="0" u="none" strike="noStrike" kern="1200" spc="0" baseline="0">
                <a:solidFill>
                  <a:schemeClr val="tx1">
                    <a:lumMod val="65000"/>
                    <a:lumOff val="35000"/>
                  </a:schemeClr>
                </a:solidFill>
                <a:latin typeface="+mn-lt"/>
                <a:ea typeface="+mn-ea"/>
                <a:cs typeface="+mn-cs"/>
              </a:defRPr>
            </a:pPr>
            <a:r>
              <a:rPr lang="en-US" b="1" smtClean="0"/>
              <a:t>2011 CNDP </a:t>
            </a:r>
            <a:r>
              <a:rPr lang="en-US" sz="1400" b="1" i="0" u="none" strike="noStrike" baseline="0" smtClean="0">
                <a:effectLst/>
              </a:rPr>
              <a:t>Survey </a:t>
            </a:r>
            <a:r>
              <a:rPr lang="en-US" sz="1400" b="1" i="0" u="none" strike="noStrike" baseline="0" dirty="0" smtClean="0">
                <a:effectLst/>
              </a:rPr>
              <a:t>of Neuroscience Graduate, </a:t>
            </a:r>
            <a:br>
              <a:rPr lang="en-US" sz="1400" b="1" i="0" u="none" strike="noStrike" baseline="0" dirty="0" smtClean="0">
                <a:effectLst/>
              </a:rPr>
            </a:br>
            <a:r>
              <a:rPr lang="en-US" sz="1400" b="1" i="0" u="none" strike="noStrike" baseline="0" dirty="0" smtClean="0">
                <a:effectLst/>
              </a:rPr>
              <a:t>Postdoctoral, &amp; Undergraduate Programs </a:t>
            </a:r>
            <a:r>
              <a:rPr lang="en-US" b="1" dirty="0" smtClean="0"/>
              <a:t> </a:t>
            </a:r>
            <a:endParaRPr lang="en-US" b="1" dirty="0"/>
          </a:p>
        </c:rich>
      </c:tx>
      <c:layout>
        <c:manualLayout>
          <c:xMode val="edge"/>
          <c:yMode val="edge"/>
          <c:x val="0.54149532710280379"/>
          <c:y val="3.3898305084745763E-2"/>
        </c:manualLayout>
      </c:layout>
      <c:overlay val="0"/>
      <c:spPr>
        <a:noFill/>
        <a:ln>
          <a:noFill/>
        </a:ln>
        <a:effectLst/>
      </c:spPr>
      <c:txPr>
        <a:bodyPr rot="0" spcFirstLastPara="1" vertOverflow="ellipsis" vert="horz" wrap="square" anchor="ctr" anchorCtr="1"/>
        <a:lstStyle/>
        <a:p>
          <a:pPr algn="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867613510927956E-2"/>
          <c:y val="0.17033898305084744"/>
          <c:w val="0.93263227610567367"/>
          <c:h val="0.74497175141242933"/>
        </c:manualLayout>
      </c:layout>
      <c:barChart>
        <c:barDir val="col"/>
        <c:grouping val="clustered"/>
        <c:varyColors val="0"/>
        <c:ser>
          <c:idx val="0"/>
          <c:order val="0"/>
          <c:tx>
            <c:strRef>
              <c:f>Sheet1!$B$1</c:f>
              <c:strCache>
                <c:ptCount val="1"/>
                <c:pt idx="0">
                  <c:v>Percentage of Women Active in the Field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Graduate Students</c:v>
                </c:pt>
                <c:pt idx="1">
                  <c:v>Postdocs</c:v>
                </c:pt>
                <c:pt idx="2">
                  <c:v>Non-Tenure Track Faculty</c:v>
                </c:pt>
                <c:pt idx="3">
                  <c:v>Tenure Track Faculty</c:v>
                </c:pt>
                <c:pt idx="4">
                  <c:v>Full Professors</c:v>
                </c:pt>
              </c:strCache>
            </c:strRef>
          </c:cat>
          <c:val>
            <c:numRef>
              <c:f>Sheet1!$B$2:$B$6</c:f>
              <c:numCache>
                <c:formatCode>0%</c:formatCode>
                <c:ptCount val="5"/>
                <c:pt idx="0">
                  <c:v>0.52</c:v>
                </c:pt>
                <c:pt idx="1">
                  <c:v>0.38</c:v>
                </c:pt>
                <c:pt idx="2">
                  <c:v>0.4</c:v>
                </c:pt>
                <c:pt idx="3">
                  <c:v>0.28999999999999998</c:v>
                </c:pt>
                <c:pt idx="4">
                  <c:v>0.23</c:v>
                </c:pt>
              </c:numCache>
            </c:numRef>
          </c:val>
        </c:ser>
        <c:dLbls>
          <c:showLegendKey val="0"/>
          <c:showVal val="0"/>
          <c:showCatName val="0"/>
          <c:showSerName val="0"/>
          <c:showPercent val="0"/>
          <c:showBubbleSize val="0"/>
        </c:dLbls>
        <c:gapWidth val="219"/>
        <c:overlap val="-27"/>
        <c:axId val="287424504"/>
        <c:axId val="287423328"/>
      </c:barChart>
      <c:catAx>
        <c:axId val="287424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7423328"/>
        <c:crosses val="autoZero"/>
        <c:auto val="1"/>
        <c:lblAlgn val="ctr"/>
        <c:lblOffset val="100"/>
        <c:noMultiLvlLbl val="0"/>
      </c:catAx>
      <c:valAx>
        <c:axId val="287423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7424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D53AC1-BC5D-4638-B7FE-2C1FE0B3F7BA}" type="datetimeFigureOut">
              <a:rPr lang="en-US" smtClean="0"/>
              <a:t>12/4/2015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52E3F0A-5BD5-4C18-9EBD-E5974577C4D7}" type="slidenum">
              <a:rPr lang="en-US" smtClean="0"/>
              <a:t>‹#›</a:t>
            </a:fld>
            <a:endParaRPr lang="en-US"/>
          </a:p>
        </p:txBody>
      </p:sp>
    </p:spTree>
    <p:extLst>
      <p:ext uri="{BB962C8B-B14F-4D97-AF65-F5344CB8AC3E}">
        <p14:creationId xmlns:p14="http://schemas.microsoft.com/office/powerpoint/2010/main" val="1102786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035E9F6-EC72-4C97-B1B4-D3FFB176A7EA}" type="datetimeFigureOut">
              <a:rPr lang="en-US" smtClean="0"/>
              <a:t>12/4/2015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5F3BEC-1E83-438A-A7D2-8B2518611CCB}" type="slidenum">
              <a:rPr lang="en-US" smtClean="0"/>
              <a:t>‹#›</a:t>
            </a:fld>
            <a:endParaRPr lang="en-US"/>
          </a:p>
        </p:txBody>
      </p:sp>
    </p:spTree>
    <p:extLst>
      <p:ext uri="{BB962C8B-B14F-4D97-AF65-F5344CB8AC3E}">
        <p14:creationId xmlns:p14="http://schemas.microsoft.com/office/powerpoint/2010/main" val="247369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1" i="0" baseline="0" dirty="0" smtClean="0"/>
              <a:t>This presentation should take approximately 30 minutes to complete. </a:t>
            </a:r>
            <a:endParaRPr lang="en-US" b="1" i="0" dirty="0" smtClean="0"/>
          </a:p>
          <a:p>
            <a:pPr marL="171450" indent="-171450">
              <a:buFontTx/>
              <a:buChar char="-"/>
            </a:pPr>
            <a:r>
              <a:rPr lang="en-US" i="0" dirty="0" smtClean="0"/>
              <a:t>Module Objective:</a:t>
            </a:r>
            <a:r>
              <a:rPr lang="en-US" i="0" baseline="0" dirty="0" smtClean="0"/>
              <a:t>  By the end of this presentation, the audience will have a greater awareness of the problems and challenges women face in the recruitment and evaluation process in academia.  They will also have strategies to avoid and remediate common mistakes in hiring as they pertain to gender bias.  </a:t>
            </a:r>
          </a:p>
          <a:p>
            <a:pPr marL="171450" indent="-171450">
              <a:buFontTx/>
              <a:buChar char="-"/>
            </a:pPr>
            <a:r>
              <a:rPr lang="en-US" i="0" baseline="0" dirty="0" smtClean="0"/>
              <a:t>Information provided in this presentation – and the supplemental materials – is an extension of the grant funded, </a:t>
            </a:r>
            <a:r>
              <a:rPr lang="en-US" i="1" baseline="0" dirty="0" smtClean="0"/>
              <a:t>Department Chair Training to Increase Women in Neuroscience </a:t>
            </a:r>
            <a:r>
              <a:rPr lang="en-US" i="0" baseline="0" dirty="0" smtClean="0"/>
              <a:t>project.</a:t>
            </a:r>
          </a:p>
        </p:txBody>
      </p:sp>
      <p:sp>
        <p:nvSpPr>
          <p:cNvPr id="4" name="Slide Number Placeholder 3"/>
          <p:cNvSpPr>
            <a:spLocks noGrp="1"/>
          </p:cNvSpPr>
          <p:nvPr>
            <p:ph type="sldNum" sz="quarter" idx="10"/>
          </p:nvPr>
        </p:nvSpPr>
        <p:spPr/>
        <p:txBody>
          <a:bodyPr/>
          <a:lstStyle/>
          <a:p>
            <a:fld id="{A65F3BEC-1E83-438A-A7D2-8B2518611CCB}" type="slidenum">
              <a:rPr lang="en-US" smtClean="0"/>
              <a:t>1</a:t>
            </a:fld>
            <a:endParaRPr lang="en-US"/>
          </a:p>
        </p:txBody>
      </p:sp>
    </p:spTree>
    <p:extLst>
      <p:ext uri="{BB962C8B-B14F-4D97-AF65-F5344CB8AC3E}">
        <p14:creationId xmlns:p14="http://schemas.microsoft.com/office/powerpoint/2010/main" val="3865586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i="1" baseline="0" dirty="0" smtClean="0"/>
          </a:p>
          <a:p>
            <a:pPr marL="0" indent="0">
              <a:buFontTx/>
              <a:buNone/>
            </a:pPr>
            <a:r>
              <a:rPr lang="en-US" sz="1200" b="1" kern="1200" dirty="0" smtClean="0">
                <a:solidFill>
                  <a:schemeClr val="tx1"/>
                </a:solidFill>
                <a:effectLst/>
                <a:latin typeface="+mn-lt"/>
                <a:ea typeface="+mn-ea"/>
                <a:cs typeface="+mn-cs"/>
              </a:rPr>
              <a:t>Presenter Note: </a:t>
            </a:r>
            <a:r>
              <a:rPr lang="en-US" sz="1200" kern="1200" dirty="0" smtClean="0">
                <a:solidFill>
                  <a:schemeClr val="tx1"/>
                </a:solidFill>
                <a:effectLst/>
                <a:latin typeface="+mn-lt"/>
                <a:ea typeface="+mn-ea"/>
                <a:cs typeface="+mn-cs"/>
              </a:rPr>
              <a:t>An</a:t>
            </a:r>
            <a:r>
              <a:rPr lang="en-US" sz="1200" kern="1200" baseline="0" dirty="0" smtClean="0">
                <a:solidFill>
                  <a:schemeClr val="tx1"/>
                </a:solidFill>
                <a:effectLst/>
                <a:latin typeface="+mn-lt"/>
                <a:ea typeface="+mn-ea"/>
                <a:cs typeface="+mn-cs"/>
              </a:rPr>
              <a:t> example</a:t>
            </a:r>
            <a:r>
              <a:rPr lang="en-US" sz="1200" kern="1200" dirty="0" smtClean="0">
                <a:solidFill>
                  <a:schemeClr val="tx1"/>
                </a:solidFill>
                <a:effectLst/>
                <a:latin typeface="+mn-lt"/>
                <a:ea typeface="+mn-ea"/>
                <a:cs typeface="+mn-cs"/>
              </a:rPr>
              <a:t> of an open search description might simply, indicate “a behavioral neuroscientist” or “a neuroscientist interested in neural mechanisms of behavior, broadly defined”. </a:t>
            </a:r>
            <a:r>
              <a:rPr lang="en-US" sz="1200" kern="1200" smtClean="0">
                <a:solidFill>
                  <a:schemeClr val="tx1"/>
                </a:solidFill>
                <a:effectLst/>
                <a:latin typeface="+mn-lt"/>
                <a:ea typeface="+mn-ea"/>
                <a:cs typeface="+mn-cs"/>
              </a:rPr>
              <a:t>Women </a:t>
            </a:r>
            <a:r>
              <a:rPr lang="en-US" sz="1200" kern="1200" dirty="0" smtClean="0">
                <a:solidFill>
                  <a:schemeClr val="tx1"/>
                </a:solidFill>
                <a:effectLst/>
                <a:latin typeface="+mn-lt"/>
                <a:ea typeface="+mn-ea"/>
                <a:cs typeface="+mn-cs"/>
              </a:rPr>
              <a:t>and URMs are less likely to respond to a narrowly defined job description than white males, and that white males are more likely to respond even if the description does not precisely match their background. </a:t>
            </a:r>
            <a:endParaRPr lang="en-US" i="1" dirty="0"/>
          </a:p>
        </p:txBody>
      </p:sp>
      <p:sp>
        <p:nvSpPr>
          <p:cNvPr id="4" name="Slide Number Placeholder 3"/>
          <p:cNvSpPr>
            <a:spLocks noGrp="1"/>
          </p:cNvSpPr>
          <p:nvPr>
            <p:ph type="sldNum" sz="quarter" idx="10"/>
          </p:nvPr>
        </p:nvSpPr>
        <p:spPr/>
        <p:txBody>
          <a:bodyPr/>
          <a:lstStyle/>
          <a:p>
            <a:fld id="{A65F3BEC-1E83-438A-A7D2-8B2518611CCB}" type="slidenum">
              <a:rPr lang="en-US" smtClean="0"/>
              <a:t>10</a:t>
            </a:fld>
            <a:endParaRPr lang="en-US"/>
          </a:p>
        </p:txBody>
      </p:sp>
    </p:spTree>
    <p:extLst>
      <p:ext uri="{BB962C8B-B14F-4D97-AF65-F5344CB8AC3E}">
        <p14:creationId xmlns:p14="http://schemas.microsoft.com/office/powerpoint/2010/main" val="2261071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 Data and graph</a:t>
            </a:r>
            <a:r>
              <a:rPr lang="en-US" i="0" baseline="0" dirty="0" smtClean="0"/>
              <a:t> </a:t>
            </a:r>
            <a:r>
              <a:rPr lang="en-US" sz="1200" kern="1200" dirty="0" smtClean="0">
                <a:solidFill>
                  <a:schemeClr val="tx1"/>
                </a:solidFill>
                <a:effectLst/>
                <a:latin typeface="+mn-lt"/>
                <a:ea typeface="+mn-ea"/>
                <a:cs typeface="+mn-cs"/>
              </a:rPr>
              <a:t>courtesy of the University</a:t>
            </a:r>
            <a:r>
              <a:rPr lang="en-US" sz="1200" kern="1200" baseline="0" dirty="0" smtClean="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Michigan STRIDE / ADVANCE program. </a:t>
            </a:r>
            <a:endParaRPr lang="en-US" i="0" dirty="0"/>
          </a:p>
        </p:txBody>
      </p:sp>
      <p:sp>
        <p:nvSpPr>
          <p:cNvPr id="4" name="Slide Number Placeholder 3"/>
          <p:cNvSpPr>
            <a:spLocks noGrp="1"/>
          </p:cNvSpPr>
          <p:nvPr>
            <p:ph type="sldNum" sz="quarter" idx="10"/>
          </p:nvPr>
        </p:nvSpPr>
        <p:spPr/>
        <p:txBody>
          <a:bodyPr/>
          <a:lstStyle/>
          <a:p>
            <a:fld id="{A65F3BEC-1E83-438A-A7D2-8B2518611CCB}" type="slidenum">
              <a:rPr lang="en-US" smtClean="0"/>
              <a:t>11</a:t>
            </a:fld>
            <a:endParaRPr lang="en-US"/>
          </a:p>
        </p:txBody>
      </p:sp>
    </p:spTree>
    <p:extLst>
      <p:ext uri="{BB962C8B-B14F-4D97-AF65-F5344CB8AC3E}">
        <p14:creationId xmlns:p14="http://schemas.microsoft.com/office/powerpoint/2010/main" val="3146322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E5E5C4D-5BD8-4B88-8CB2-A9E83032006D}" type="slidenum">
              <a:rPr lang="en-US" altLang="en-US" sz="1200">
                <a:cs typeface="Arial" pitchFamily="34" charset="0"/>
              </a:rPr>
              <a:pPr eaLnBrk="1" hangingPunct="1"/>
              <a:t>12</a:t>
            </a:fld>
            <a:endParaRPr lang="en-US" altLang="en-US" sz="1200">
              <a:cs typeface="Arial" pitchFamily="34" charset="0"/>
            </a:endParaRPr>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US" altLang="en-US" dirty="0" smtClean="0">
                <a:latin typeface="Arial" pitchFamily="34" charset="0"/>
                <a:ea typeface="ＭＳ Ｐゴシック" pitchFamily="34" charset="-128"/>
                <a:cs typeface="Arial" pitchFamily="34" charset="0"/>
              </a:rPr>
              <a:t>University</a:t>
            </a:r>
            <a:r>
              <a:rPr lang="en-US" altLang="en-US" baseline="0" dirty="0" smtClean="0">
                <a:latin typeface="Arial" pitchFamily="34" charset="0"/>
                <a:ea typeface="ＭＳ Ｐゴシック" pitchFamily="34" charset="-128"/>
                <a:cs typeface="Arial" pitchFamily="34" charset="0"/>
              </a:rPr>
              <a:t> of Michigan</a:t>
            </a:r>
            <a:r>
              <a:rPr lang="en-US" altLang="en-US" dirty="0" smtClean="0">
                <a:latin typeface="Arial" pitchFamily="34" charset="0"/>
                <a:ea typeface="ＭＳ Ｐゴシック" pitchFamily="34" charset="-128"/>
                <a:cs typeface="Arial" pitchFamily="34" charset="0"/>
              </a:rPr>
              <a:t> Faculty Experience with Open Searches Has Been Positive</a:t>
            </a:r>
          </a:p>
        </p:txBody>
      </p:sp>
    </p:spTree>
    <p:extLst>
      <p:ext uri="{BB962C8B-B14F-4D97-AF65-F5344CB8AC3E}">
        <p14:creationId xmlns:p14="http://schemas.microsoft.com/office/powerpoint/2010/main" val="204942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i="1" baseline="0" dirty="0" smtClean="0"/>
          </a:p>
        </p:txBody>
      </p:sp>
      <p:sp>
        <p:nvSpPr>
          <p:cNvPr id="4" name="Slide Number Placeholder 3"/>
          <p:cNvSpPr>
            <a:spLocks noGrp="1"/>
          </p:cNvSpPr>
          <p:nvPr>
            <p:ph type="sldNum" sz="quarter" idx="10"/>
          </p:nvPr>
        </p:nvSpPr>
        <p:spPr/>
        <p:txBody>
          <a:bodyPr/>
          <a:lstStyle/>
          <a:p>
            <a:fld id="{A65F3BEC-1E83-438A-A7D2-8B2518611CCB}" type="slidenum">
              <a:rPr lang="en-US" smtClean="0"/>
              <a:t>14</a:t>
            </a:fld>
            <a:endParaRPr lang="en-US"/>
          </a:p>
        </p:txBody>
      </p:sp>
    </p:spTree>
    <p:extLst>
      <p:ext uri="{BB962C8B-B14F-4D97-AF65-F5344CB8AC3E}">
        <p14:creationId xmlns:p14="http://schemas.microsoft.com/office/powerpoint/2010/main" val="221514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21E262F-043E-49B2-8797-9D922A497D5B}" type="slidenum">
              <a:rPr lang="en-US" altLang="en-US" sz="1200">
                <a:cs typeface="Arial" pitchFamily="34" charset="0"/>
              </a:rPr>
              <a:pPr eaLnBrk="1" hangingPunct="1"/>
              <a:t>15</a:t>
            </a:fld>
            <a:endParaRPr lang="en-US" altLang="en-US" sz="1200">
              <a:cs typeface="Arial" pitchFamily="34" charset="0"/>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pitchFamily="34" charset="-128"/>
            </a:endParaRPr>
          </a:p>
        </p:txBody>
      </p:sp>
    </p:spTree>
    <p:extLst>
      <p:ext uri="{BB962C8B-B14F-4D97-AF65-F5344CB8AC3E}">
        <p14:creationId xmlns:p14="http://schemas.microsoft.com/office/powerpoint/2010/main" val="2750888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1A765A3-83FF-4D9A-BAB7-36B8F526BFED}" type="slidenum">
              <a:rPr lang="en-US" altLang="en-US" sz="1200">
                <a:cs typeface="Arial" pitchFamily="34" charset="0"/>
              </a:rPr>
              <a:pPr eaLnBrk="1" hangingPunct="1"/>
              <a:t>16</a:t>
            </a:fld>
            <a:endParaRPr lang="en-US" altLang="en-US" sz="1200">
              <a:cs typeface="Arial" pitchFamily="34" charset="0"/>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Tx/>
              <a:buNone/>
            </a:pPr>
            <a:endParaRPr lang="en-US" altLang="en-US" i="1" dirty="0" smtClean="0">
              <a:ea typeface="ＭＳ Ｐゴシック" pitchFamily="34" charset="-128"/>
            </a:endParaRPr>
          </a:p>
        </p:txBody>
      </p:sp>
    </p:spTree>
    <p:extLst>
      <p:ext uri="{BB962C8B-B14F-4D97-AF65-F5344CB8AC3E}">
        <p14:creationId xmlns:p14="http://schemas.microsoft.com/office/powerpoint/2010/main" val="3277819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D6398A8-E7E6-4238-8EE3-DA4A75E90B2D}" type="slidenum">
              <a:rPr lang="en-US" altLang="en-US" sz="1200">
                <a:cs typeface="Arial" pitchFamily="34" charset="0"/>
              </a:rPr>
              <a:pPr eaLnBrk="1" hangingPunct="1"/>
              <a:t>17</a:t>
            </a:fld>
            <a:endParaRPr lang="en-US" altLang="en-US" sz="1200">
              <a:cs typeface="Arial" pitchFamily="34" charset="0"/>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Tx/>
              <a:buNone/>
            </a:pPr>
            <a:endParaRPr lang="en-US" altLang="en-US" i="1" baseline="0" dirty="0" smtClean="0">
              <a:ea typeface="ＭＳ Ｐゴシック" pitchFamily="34" charset="-128"/>
            </a:endParaRPr>
          </a:p>
        </p:txBody>
      </p:sp>
    </p:spTree>
    <p:extLst>
      <p:ext uri="{BB962C8B-B14F-4D97-AF65-F5344CB8AC3E}">
        <p14:creationId xmlns:p14="http://schemas.microsoft.com/office/powerpoint/2010/main" val="3220290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1A5567E-A299-4722-A5D0-0137E6A63F74}" type="slidenum">
              <a:rPr lang="en-US" altLang="en-US" sz="1200">
                <a:cs typeface="Arial" pitchFamily="34" charset="0"/>
              </a:rPr>
              <a:pPr eaLnBrk="1" hangingPunct="1"/>
              <a:t>18</a:t>
            </a:fld>
            <a:endParaRPr lang="en-US" altLang="en-US" sz="1200">
              <a:cs typeface="Arial" pitchFamily="34"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indent="-171450" algn="l" defTabSz="914400" rtl="0" eaLnBrk="1" fontAlgn="auto" latinLnBrk="0" hangingPunct="1">
              <a:lnSpc>
                <a:spcPct val="100000"/>
              </a:lnSpc>
              <a:spcBef>
                <a:spcPct val="0"/>
              </a:spcBef>
              <a:spcAft>
                <a:spcPts val="0"/>
              </a:spcAft>
              <a:buClrTx/>
              <a:buSzTx/>
              <a:buFontTx/>
              <a:buChar char="-"/>
              <a:tabLst/>
              <a:defRPr/>
            </a:pPr>
            <a:r>
              <a:rPr lang="en-US" altLang="en-US" dirty="0" smtClean="0">
                <a:latin typeface="Calibri" panose="020F0502020204030204" pitchFamily="34" charset="0"/>
                <a:ea typeface="+mn-ea"/>
                <a:cs typeface="Arial" pitchFamily="34" charset="0"/>
              </a:rPr>
              <a:t>Women applying for a post- doctoral fellowship had to be 2.5 times more productive to receive the same reviewer rating as the average male applicant.</a:t>
            </a:r>
          </a:p>
          <a:p>
            <a:pPr marL="171450" marR="0" indent="-171450" algn="l" defTabSz="914400" rtl="0" eaLnBrk="1" fontAlgn="auto" latinLnBrk="0" hangingPunct="1">
              <a:lnSpc>
                <a:spcPct val="100000"/>
              </a:lnSpc>
              <a:spcBef>
                <a:spcPct val="0"/>
              </a:spcBef>
              <a:spcAft>
                <a:spcPts val="0"/>
              </a:spcAft>
              <a:buClrTx/>
              <a:buSzTx/>
              <a:buFontTx/>
              <a:buChar char="-"/>
              <a:tabLst/>
              <a:defRPr/>
            </a:pPr>
            <a:r>
              <a:rPr lang="en-US" altLang="en-US" sz="1200" dirty="0" smtClean="0">
                <a:solidFill>
                  <a:srgbClr val="000090"/>
                </a:solidFill>
                <a:cs typeface="Arial" pitchFamily="34" charset="0"/>
              </a:rPr>
              <a:t>Similar findings: USA/GAO report on </a:t>
            </a:r>
            <a:r>
              <a:rPr lang="en-US" altLang="en-US" sz="1200" i="1" dirty="0" smtClean="0">
                <a:solidFill>
                  <a:srgbClr val="000090"/>
                </a:solidFill>
                <a:cs typeface="Arial" pitchFamily="34" charset="0"/>
              </a:rPr>
              <a:t>Peer Review in Federal</a:t>
            </a:r>
            <a:r>
              <a:rPr lang="en-US" altLang="en-US" sz="1200" dirty="0" smtClean="0">
                <a:solidFill>
                  <a:srgbClr val="000090"/>
                </a:solidFill>
                <a:cs typeface="Arial" pitchFamily="34" charset="0"/>
              </a:rPr>
              <a:t> Agency Grant Selection (1994); </a:t>
            </a:r>
            <a:r>
              <a:rPr lang="en-US" altLang="en-US" sz="1200" i="1" dirty="0" smtClean="0">
                <a:solidFill>
                  <a:srgbClr val="000090"/>
                </a:solidFill>
                <a:cs typeface="Arial" pitchFamily="34" charset="0"/>
              </a:rPr>
              <a:t>European Molecular Biology Organization Reports</a:t>
            </a:r>
            <a:r>
              <a:rPr lang="en-US" altLang="en-US" sz="1200" dirty="0" smtClean="0">
                <a:solidFill>
                  <a:srgbClr val="000090"/>
                </a:solidFill>
                <a:cs typeface="Arial" pitchFamily="34" charset="0"/>
              </a:rPr>
              <a:t> (2001); NIH Pioneer Awards: Journal of Women</a:t>
            </a:r>
            <a:r>
              <a:rPr lang="ja-JP" altLang="en-US" sz="1200" dirty="0" smtClean="0">
                <a:solidFill>
                  <a:srgbClr val="000090"/>
                </a:solidFill>
                <a:cs typeface="Arial" pitchFamily="34" charset="0"/>
              </a:rPr>
              <a:t>’</a:t>
            </a:r>
            <a:r>
              <a:rPr lang="en-US" altLang="ja-JP" sz="1200" dirty="0" smtClean="0">
                <a:solidFill>
                  <a:srgbClr val="000090"/>
                </a:solidFill>
                <a:cs typeface="Arial" pitchFamily="34" charset="0"/>
              </a:rPr>
              <a:t>s Health (2005) &amp; Nature (August 2006)</a:t>
            </a:r>
          </a:p>
        </p:txBody>
      </p:sp>
    </p:spTree>
    <p:extLst>
      <p:ext uri="{BB962C8B-B14F-4D97-AF65-F5344CB8AC3E}">
        <p14:creationId xmlns:p14="http://schemas.microsoft.com/office/powerpoint/2010/main" val="2930956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4B29D30-965F-403D-B036-007E830B0D6A}" type="slidenum">
              <a:rPr lang="en-US" altLang="en-US" sz="1200">
                <a:cs typeface="Arial" pitchFamily="34" charset="0"/>
              </a:rPr>
              <a:pPr eaLnBrk="1" hangingPunct="1"/>
              <a:t>19</a:t>
            </a:fld>
            <a:endParaRPr lang="en-US" altLang="en-US" sz="1200">
              <a:cs typeface="Arial" pitchFamily="34"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pitchFamily="34" charset="-128"/>
            </a:endParaRPr>
          </a:p>
        </p:txBody>
      </p:sp>
    </p:spTree>
    <p:extLst>
      <p:ext uri="{BB962C8B-B14F-4D97-AF65-F5344CB8AC3E}">
        <p14:creationId xmlns:p14="http://schemas.microsoft.com/office/powerpoint/2010/main" val="3141981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txBox="1">
            <a:spLocks noGrp="1" noChangeArrowheads="1"/>
          </p:cNvSpPr>
          <p:nvPr/>
        </p:nvSpPr>
        <p:spPr bwMode="auto">
          <a:xfrm>
            <a:off x="3971081" y="8830312"/>
            <a:ext cx="3037735" cy="464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86" tIns="45643" rIns="91286" bIns="45643" anchor="b"/>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fld id="{22E43A66-C592-4078-A17A-FC115914466C}" type="slidenum">
              <a:rPr lang="en-US" altLang="en-US" sz="1200">
                <a:cs typeface="Arial" pitchFamily="34" charset="0"/>
              </a:rPr>
              <a:pPr algn="r" eaLnBrk="1" hangingPunct="1"/>
              <a:t>20</a:t>
            </a:fld>
            <a:endParaRPr lang="en-US" altLang="en-US" sz="1200">
              <a:cs typeface="Arial" pitchFamily="34" charset="0"/>
            </a:endParaRPr>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Tx/>
              <a:buNone/>
            </a:pPr>
            <a:endParaRPr lang="en-US" altLang="en-US" dirty="0" smtClean="0">
              <a:ea typeface="ＭＳ Ｐゴシック" pitchFamily="34" charset="-128"/>
            </a:endParaRPr>
          </a:p>
        </p:txBody>
      </p:sp>
    </p:spTree>
    <p:extLst>
      <p:ext uri="{BB962C8B-B14F-4D97-AF65-F5344CB8AC3E}">
        <p14:creationId xmlns:p14="http://schemas.microsoft.com/office/powerpoint/2010/main" val="3754229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marR="0" indent="-174708" algn="l" defTabSz="914400" rtl="0" eaLnBrk="1" fontAlgn="auto" latinLnBrk="0" hangingPunct="1">
              <a:lnSpc>
                <a:spcPct val="100000"/>
              </a:lnSpc>
              <a:spcBef>
                <a:spcPts val="0"/>
              </a:spcBef>
              <a:spcAft>
                <a:spcPts val="0"/>
              </a:spcAft>
              <a:buClrTx/>
              <a:buSzTx/>
              <a:buFontTx/>
              <a:buChar char="-"/>
              <a:tabLst/>
              <a:defRPr/>
            </a:pPr>
            <a:r>
              <a:rPr lang="en-US" b="1" baseline="0" dirty="0" smtClean="0"/>
              <a:t>This data was obtained from a 2011 </a:t>
            </a:r>
            <a:r>
              <a:rPr lang="en-US" sz="1200" b="1" dirty="0" smtClean="0">
                <a:latin typeface="Calibri" panose="020F0502020204030204" pitchFamily="34" charset="0"/>
              </a:rPr>
              <a:t>Neuroscience Training Survey of Graduate, Postdoctoral, &amp; Undergraduate Programs </a:t>
            </a:r>
            <a:r>
              <a:rPr lang="en-US" sz="1200" b="1" kern="1200" dirty="0" smtClean="0">
                <a:solidFill>
                  <a:schemeClr val="tx1"/>
                </a:solidFill>
                <a:effectLst/>
                <a:latin typeface="+mn-lt"/>
                <a:ea typeface="+mn-ea"/>
                <a:cs typeface="+mn-cs"/>
              </a:rPr>
              <a:t>organized by the Society for Neuroscience’s Committee on</a:t>
            </a:r>
            <a:r>
              <a:rPr lang="en-US" sz="1200" b="1" kern="1200" baseline="0" dirty="0" smtClean="0">
                <a:solidFill>
                  <a:schemeClr val="tx1"/>
                </a:solidFill>
                <a:effectLst/>
                <a:latin typeface="+mn-lt"/>
                <a:ea typeface="+mn-ea"/>
                <a:cs typeface="+mn-cs"/>
              </a:rPr>
              <a:t> Neuroscience Departments and Programs</a:t>
            </a:r>
            <a:r>
              <a:rPr lang="en-US" b="1" baseline="0" dirty="0" smtClean="0"/>
              <a:t>. The full survey can be found on the sfn.org website.</a:t>
            </a:r>
          </a:p>
          <a:p>
            <a:pPr marL="174708" indent="-174708">
              <a:buFontTx/>
              <a:buChar char="-"/>
            </a:pPr>
            <a:r>
              <a:rPr lang="en-US" dirty="0" smtClean="0"/>
              <a:t>The phrase ”leaky pipeline” is often used to describe</a:t>
            </a:r>
            <a:r>
              <a:rPr lang="en-US" baseline="0" dirty="0" smtClean="0"/>
              <a:t> gender retention issues of women in high ranking positions within academia. So what does this look like? </a:t>
            </a:r>
            <a:endParaRPr lang="en-US" dirty="0" smtClean="0"/>
          </a:p>
          <a:p>
            <a:pPr marL="174708" indent="-174708">
              <a:buFontTx/>
              <a:buChar char="-"/>
            </a:pPr>
            <a:r>
              <a:rPr lang="en-US" dirty="0" smtClean="0"/>
              <a:t>This chart</a:t>
            </a:r>
            <a:r>
              <a:rPr lang="en-US" baseline="0" dirty="0" smtClean="0"/>
              <a:t> illustrates the percentage of women in neuroscience, at a particular career stage and the “leak” (in most cases) of women that is present as they transition from one career level to the next.  This is particularly prevalent in the transition to tenure track faculty. </a:t>
            </a:r>
          </a:p>
        </p:txBody>
      </p:sp>
      <p:sp>
        <p:nvSpPr>
          <p:cNvPr id="4" name="Slide Number Placeholder 3"/>
          <p:cNvSpPr>
            <a:spLocks noGrp="1"/>
          </p:cNvSpPr>
          <p:nvPr>
            <p:ph type="sldNum" sz="quarter" idx="10"/>
          </p:nvPr>
        </p:nvSpPr>
        <p:spPr/>
        <p:txBody>
          <a:bodyPr/>
          <a:lstStyle/>
          <a:p>
            <a:fld id="{A65F3BEC-1E83-438A-A7D2-8B2518611CCB}" type="slidenum">
              <a:rPr lang="en-US" smtClean="0"/>
              <a:t>2</a:t>
            </a:fld>
            <a:endParaRPr lang="en-US"/>
          </a:p>
        </p:txBody>
      </p:sp>
    </p:spTree>
    <p:extLst>
      <p:ext uri="{BB962C8B-B14F-4D97-AF65-F5344CB8AC3E}">
        <p14:creationId xmlns:p14="http://schemas.microsoft.com/office/powerpoint/2010/main" val="252493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850110B-67C4-49D5-BD2B-BA0DFEC04952}" type="slidenum">
              <a:rPr lang="en-US" altLang="en-US" sz="1200">
                <a:cs typeface="Arial" pitchFamily="34" charset="0"/>
              </a:rPr>
              <a:pPr eaLnBrk="1" hangingPunct="1"/>
              <a:t>21</a:t>
            </a:fld>
            <a:endParaRPr lang="en-US" altLang="en-US" sz="1200">
              <a:cs typeface="Arial" pitchFamily="34" charset="0"/>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smtClean="0">
              <a:ea typeface="ＭＳ Ｐゴシック" pitchFamily="34" charset="-128"/>
            </a:endParaRPr>
          </a:p>
        </p:txBody>
      </p:sp>
    </p:spTree>
    <p:extLst>
      <p:ext uri="{BB962C8B-B14F-4D97-AF65-F5344CB8AC3E}">
        <p14:creationId xmlns:p14="http://schemas.microsoft.com/office/powerpoint/2010/main" val="125873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5406E49-88E0-4AF1-928E-B00F9444714E}" type="slidenum">
              <a:rPr lang="en-US" altLang="en-US" sz="1200">
                <a:cs typeface="Arial" pitchFamily="34" charset="0"/>
              </a:rPr>
              <a:pPr eaLnBrk="1" hangingPunct="1"/>
              <a:t>22</a:t>
            </a:fld>
            <a:endParaRPr lang="en-US" altLang="en-US" sz="1200">
              <a:cs typeface="Arial" pitchFamily="34" charset="0"/>
            </a:endParaRPr>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8407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2226" name="Rectangle 3"/>
          <p:cNvSpPr>
            <a:spLocks noGrp="1" noChangeArrowheads="1"/>
          </p:cNvSpPr>
          <p:nvPr>
            <p:ph type="body" idx="1"/>
          </p:nvPr>
        </p:nvSpPr>
        <p:spPr bwMode="auto">
          <a:xfrm>
            <a:off x="934932" y="4416742"/>
            <a:ext cx="5140538" cy="4182112"/>
          </a:xfrm>
          <a:solidFill>
            <a:srgbClr val="FFFFFF"/>
          </a:solidFill>
          <a:ln>
            <a:solidFill>
              <a:srgbClr val="000000"/>
            </a:solidFill>
            <a:miter lim="800000"/>
            <a:headEnd/>
            <a:tailEnd/>
          </a:ln>
        </p:spPr>
        <p:txBody>
          <a:bodyPr wrap="square" lIns="92153" tIns="46076" rIns="92153" bIns="46076" numCol="1" anchor="t" anchorCtr="0" compatLnSpc="1">
            <a:prstTxWarp prst="textNoShape">
              <a:avLst/>
            </a:prstTxWarp>
          </a:bodyPr>
          <a:lstStyle/>
          <a:p>
            <a:pPr marL="171450" marR="0" indent="-171450" algn="l" defTabSz="914400" rtl="0" eaLnBrk="1" fontAlgn="auto" latinLnBrk="0" hangingPunct="1">
              <a:lnSpc>
                <a:spcPct val="100000"/>
              </a:lnSpc>
              <a:spcBef>
                <a:spcPct val="0"/>
              </a:spcBef>
              <a:spcAft>
                <a:spcPts val="0"/>
              </a:spcAft>
              <a:buClrTx/>
              <a:buSzTx/>
              <a:buFontTx/>
              <a:buChar char="-"/>
              <a:tabLst/>
              <a:defRPr/>
            </a:pPr>
            <a:r>
              <a:rPr lang="en-US" altLang="en-US" b="1" dirty="0" smtClean="0">
                <a:ea typeface="ＭＳ Ｐゴシック" pitchFamily="34" charset="-128"/>
              </a:rPr>
              <a:t>Presenter</a:t>
            </a:r>
            <a:r>
              <a:rPr lang="en-US" altLang="en-US" b="1" baseline="0" dirty="0" smtClean="0">
                <a:ea typeface="ＭＳ Ｐゴシック" pitchFamily="34" charset="-128"/>
              </a:rPr>
              <a:t> Note: </a:t>
            </a:r>
            <a:r>
              <a:rPr lang="en-US" altLang="en-US" b="1" dirty="0" smtClean="0">
                <a:ea typeface="ＭＳ Ｐゴシック" pitchFamily="34" charset="-128"/>
              </a:rPr>
              <a:t>Forms are available from the University of Michigan ADVANCE program.</a:t>
            </a:r>
          </a:p>
          <a:p>
            <a:pPr marL="171450" indent="-171450" eaLnBrk="1" hangingPunct="1">
              <a:spcBef>
                <a:spcPct val="0"/>
              </a:spcBef>
              <a:buFontTx/>
              <a:buChar char="-"/>
            </a:pPr>
            <a:r>
              <a:rPr lang="en-US" altLang="en-US" dirty="0" smtClean="0">
                <a:ea typeface="ＭＳ Ｐゴシック" pitchFamily="34" charset="-128"/>
              </a:rPr>
              <a:t>Use an evaluation tool that has specific criteria and ask the evaluator to indicate the degree of their involvement with the candidate’s materials and the candidate.</a:t>
            </a:r>
          </a:p>
          <a:p>
            <a:pPr eaLnBrk="1" hangingPunct="1">
              <a:spcBef>
                <a:spcPct val="0"/>
              </a:spcBef>
            </a:pPr>
            <a:endParaRPr lang="en-US" altLang="en-US" dirty="0" smtClean="0">
              <a:ea typeface="ＭＳ Ｐゴシック" pitchFamily="34" charset="-128"/>
            </a:endParaRPr>
          </a:p>
        </p:txBody>
      </p:sp>
    </p:spTree>
    <p:extLst>
      <p:ext uri="{BB962C8B-B14F-4D97-AF65-F5344CB8AC3E}">
        <p14:creationId xmlns:p14="http://schemas.microsoft.com/office/powerpoint/2010/main" val="13146221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i="0" dirty="0" smtClean="0">
                <a:ea typeface="ＭＳ Ｐゴシック" pitchFamily="34" charset="-128"/>
              </a:rPr>
              <a:t>Be objective: Develop a tool for all members of the search committee to fill out about each candidate. An objective tool will help everyone stay on task and focus on each candidate's strengths and weaknesses. </a:t>
            </a:r>
            <a:r>
              <a:rPr lang="en-US" altLang="en-US" sz="1200" i="0" dirty="0" smtClean="0">
                <a:ea typeface="ＭＳ Ｐゴシック" pitchFamily="34" charset="-128"/>
              </a:rPr>
              <a:t>The most objective evaluations of application materials are those that are the most specific.</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i="0" dirty="0" smtClean="0">
                <a:ea typeface="ＭＳ Ｐゴシック" pitchFamily="34" charset="-128"/>
              </a:rPr>
              <a:t>Ranking criteria: Since implicit bias can creep into application materials, such as letters of recommendation, be sure to rank candidates on several different criteria, rather than using a single aggregate ranking.  </a:t>
            </a:r>
            <a:r>
              <a:rPr lang="en-US" altLang="en-US" sz="1200" i="0" dirty="0" smtClean="0">
                <a:ea typeface="ＭＳ Ｐゴシック" pitchFamily="34" charset="-128"/>
              </a:rPr>
              <a:t>Evaluation forms that contain a rubric for each scoring category also helps to mitigate bias. A glance at a publications list or curriculum vitae is not enough.</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i="0" dirty="0" smtClean="0">
                <a:ea typeface="ＭＳ Ｐゴシック" pitchFamily="34" charset="-128"/>
              </a:rPr>
              <a:t>Get input from institution leaders: Require search committees to submit their short lists for candidates to senior-level institution officials to further ensure that bias has been minimized.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i="0" dirty="0" smtClean="0">
                <a:ea typeface="ＭＳ Ｐゴシック" pitchFamily="34" charset="-128"/>
              </a:rPr>
              <a:t>Evaluate the interview process: Before candidates leave the campus after their interview, have someone not on the search committee conduct an exit interview with each candidate to see how it went and identify any problem areas.     </a:t>
            </a:r>
          </a:p>
          <a:p>
            <a:r>
              <a:rPr lang="en-US" altLang="en-US" dirty="0" smtClean="0">
                <a:ea typeface="ＭＳ Ｐゴシック" pitchFamily="34" charset="-128"/>
              </a:rPr>
              <a:t> </a:t>
            </a: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FA7EF68-9769-468B-9B23-BC34C7A6185B}" type="slidenum">
              <a:rPr lang="en-US" altLang="en-US" sz="1200"/>
              <a:pPr eaLnBrk="1" hangingPunct="1"/>
              <a:t>24</a:t>
            </a:fld>
            <a:endParaRPr lang="en-US" altLang="en-US" sz="1200"/>
          </a:p>
        </p:txBody>
      </p:sp>
    </p:spTree>
    <p:extLst>
      <p:ext uri="{BB962C8B-B14F-4D97-AF65-F5344CB8AC3E}">
        <p14:creationId xmlns:p14="http://schemas.microsoft.com/office/powerpoint/2010/main" val="25204145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6E9CED0-220A-4E63-8D4B-D42AEA110578}" type="slidenum">
              <a:rPr lang="en-US" altLang="en-US" sz="1200">
                <a:cs typeface="Arial" pitchFamily="34" charset="0"/>
              </a:rPr>
              <a:pPr eaLnBrk="1" hangingPunct="1"/>
              <a:t>25</a:t>
            </a:fld>
            <a:endParaRPr lang="en-US" altLang="en-US" sz="1200">
              <a:cs typeface="Arial" pitchFamily="34" charset="0"/>
            </a:endParaRPr>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buFontTx/>
              <a:buNone/>
            </a:pPr>
            <a:endParaRPr lang="en-US" altLang="en-US" dirty="0" smtClean="0">
              <a:ea typeface="ＭＳ Ｐゴシック" pitchFamily="34" charset="-128"/>
            </a:endParaRPr>
          </a:p>
        </p:txBody>
      </p:sp>
    </p:spTree>
    <p:extLst>
      <p:ext uri="{BB962C8B-B14F-4D97-AF65-F5344CB8AC3E}">
        <p14:creationId xmlns:p14="http://schemas.microsoft.com/office/powerpoint/2010/main" val="2098852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488D4C0-EDEF-4DCF-A335-C0A110F13213}" type="slidenum">
              <a:rPr lang="en-US" altLang="en-US" sz="1200">
                <a:cs typeface="Arial" pitchFamily="34" charset="0"/>
              </a:rPr>
              <a:pPr eaLnBrk="1" hangingPunct="1"/>
              <a:t>26</a:t>
            </a:fld>
            <a:endParaRPr lang="en-US" altLang="en-US" sz="1200">
              <a:cs typeface="Arial" pitchFamily="34" charset="0"/>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200" dirty="0" smtClean="0">
                <a:latin typeface="Arial" panose="020B0604020202020204" pitchFamily="34" charset="0"/>
                <a:cs typeface="Arial" panose="020B0604020202020204" pitchFamily="34" charset="0"/>
              </a:rPr>
              <a:t>- In addition</a:t>
            </a:r>
            <a:r>
              <a:rPr lang="en-US" altLang="en-US" sz="1200" baseline="0" dirty="0" smtClean="0">
                <a:latin typeface="Arial" panose="020B0604020202020204" pitchFamily="34" charset="0"/>
                <a:cs typeface="Arial" panose="020B0604020202020204" pitchFamily="34" charset="0"/>
              </a:rPr>
              <a:t> to being counterproductive, asking non-job related questions is a violation of </a:t>
            </a:r>
            <a:r>
              <a:rPr lang="en-US" altLang="en-US" sz="1200" dirty="0" smtClean="0">
                <a:latin typeface="Arial" panose="020B0604020202020204" pitchFamily="34" charset="0"/>
                <a:cs typeface="Arial" panose="020B0604020202020204" pitchFamily="34" charset="0"/>
              </a:rPr>
              <a:t>Federal Equal Employment Opportunity (EEO) laws and regulations, which prohibit discrimination against applicants on the basis of race, color, religion, sex, national origin, age, handicapping condition, marital status, or political affiliation. </a:t>
            </a:r>
          </a:p>
          <a:p>
            <a:pPr eaLnBrk="1" hangingPunct="1"/>
            <a:endParaRPr lang="en-US" altLang="en-US" i="1" dirty="0" smtClean="0">
              <a:ea typeface="ＭＳ Ｐゴシック" pitchFamily="34" charset="-128"/>
            </a:endParaRPr>
          </a:p>
        </p:txBody>
      </p:sp>
    </p:spTree>
    <p:extLst>
      <p:ext uri="{BB962C8B-B14F-4D97-AF65-F5344CB8AC3E}">
        <p14:creationId xmlns:p14="http://schemas.microsoft.com/office/powerpoint/2010/main" val="22825880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C660D36-3537-4370-A6B8-96941A518D9E}" type="slidenum">
              <a:rPr lang="en-US" altLang="en-US" sz="1200">
                <a:cs typeface="Arial" pitchFamily="34" charset="0"/>
              </a:rPr>
              <a:pPr eaLnBrk="1" hangingPunct="1"/>
              <a:t>27</a:t>
            </a:fld>
            <a:endParaRPr lang="en-US" altLang="en-US" sz="1200">
              <a:cs typeface="Arial" pitchFamily="34" charset="0"/>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i="1" dirty="0" smtClean="0">
              <a:ea typeface="ＭＳ Ｐゴシック" pitchFamily="34" charset="-128"/>
            </a:endParaRPr>
          </a:p>
        </p:txBody>
      </p:sp>
    </p:spTree>
    <p:extLst>
      <p:ext uri="{BB962C8B-B14F-4D97-AF65-F5344CB8AC3E}">
        <p14:creationId xmlns:p14="http://schemas.microsoft.com/office/powerpoint/2010/main" val="3401171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7923C20-0E69-400E-B2FC-B83F1BDFF887}" type="slidenum">
              <a:rPr lang="en-US" altLang="en-US" sz="1200">
                <a:cs typeface="Arial" pitchFamily="34" charset="0"/>
              </a:rPr>
              <a:pPr eaLnBrk="1" hangingPunct="1"/>
              <a:t>28</a:t>
            </a:fld>
            <a:endParaRPr lang="en-US" altLang="en-US" sz="1200">
              <a:cs typeface="Arial" pitchFamily="34" charset="0"/>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i="1" dirty="0" smtClean="0">
              <a:ea typeface="ＭＳ Ｐゴシック" pitchFamily="34" charset="-128"/>
            </a:endParaRPr>
          </a:p>
        </p:txBody>
      </p:sp>
    </p:spTree>
    <p:extLst>
      <p:ext uri="{BB962C8B-B14F-4D97-AF65-F5344CB8AC3E}">
        <p14:creationId xmlns:p14="http://schemas.microsoft.com/office/powerpoint/2010/main" val="3731719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A65F3BEC-1E83-438A-A7D2-8B2518611CCB}" type="slidenum">
              <a:rPr lang="en-US" smtClean="0"/>
              <a:t>29</a:t>
            </a:fld>
            <a:endParaRPr lang="en-US"/>
          </a:p>
        </p:txBody>
      </p:sp>
    </p:spTree>
    <p:extLst>
      <p:ext uri="{BB962C8B-B14F-4D97-AF65-F5344CB8AC3E}">
        <p14:creationId xmlns:p14="http://schemas.microsoft.com/office/powerpoint/2010/main" val="2047597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i="1" dirty="0"/>
          </a:p>
        </p:txBody>
      </p:sp>
      <p:sp>
        <p:nvSpPr>
          <p:cNvPr id="4" name="Slide Number Placeholder 3"/>
          <p:cNvSpPr>
            <a:spLocks noGrp="1"/>
          </p:cNvSpPr>
          <p:nvPr>
            <p:ph type="sldNum" sz="quarter" idx="10"/>
          </p:nvPr>
        </p:nvSpPr>
        <p:spPr/>
        <p:txBody>
          <a:bodyPr/>
          <a:lstStyle/>
          <a:p>
            <a:fld id="{A65F3BEC-1E83-438A-A7D2-8B2518611CCB}" type="slidenum">
              <a:rPr lang="en-US" smtClean="0"/>
              <a:t>30</a:t>
            </a:fld>
            <a:endParaRPr lang="en-US"/>
          </a:p>
        </p:txBody>
      </p:sp>
    </p:spTree>
    <p:extLst>
      <p:ext uri="{BB962C8B-B14F-4D97-AF65-F5344CB8AC3E}">
        <p14:creationId xmlns:p14="http://schemas.microsoft.com/office/powerpoint/2010/main" val="339523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1" baseline="0" dirty="0" smtClean="0"/>
              <a:t>This data was obtained from a 2011 </a:t>
            </a:r>
            <a:r>
              <a:rPr lang="en-US" sz="1200" b="1" dirty="0" smtClean="0">
                <a:latin typeface="Calibri" panose="020F0502020204030204" pitchFamily="34" charset="0"/>
              </a:rPr>
              <a:t>Neuroscience Training Survey of Graduate, Postdoctoral, &amp; Undergraduate Programs </a:t>
            </a:r>
            <a:r>
              <a:rPr lang="en-US" sz="1200" b="1" kern="1200" dirty="0" smtClean="0">
                <a:solidFill>
                  <a:schemeClr val="tx1"/>
                </a:solidFill>
                <a:effectLst/>
                <a:latin typeface="+mn-lt"/>
                <a:ea typeface="+mn-ea"/>
                <a:cs typeface="+mn-cs"/>
              </a:rPr>
              <a:t>, organized by the Society for Neuroscience’s Committee on</a:t>
            </a:r>
            <a:r>
              <a:rPr lang="en-US" sz="1200" b="1" kern="1200" baseline="0" dirty="0" smtClean="0">
                <a:solidFill>
                  <a:schemeClr val="tx1"/>
                </a:solidFill>
                <a:effectLst/>
                <a:latin typeface="+mn-lt"/>
                <a:ea typeface="+mn-ea"/>
                <a:cs typeface="+mn-cs"/>
              </a:rPr>
              <a:t> Neuroscience Departments and Programs</a:t>
            </a:r>
            <a:r>
              <a:rPr lang="en-US" b="1" baseline="0" dirty="0" smtClean="0"/>
              <a:t>. The full survey can be found on the sfn.org website.</a:t>
            </a:r>
            <a:endParaRPr lang="en-US" b="0"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0" baseline="0" dirty="0" smtClean="0"/>
              <a:t>A deeper look into the academic ranks shows little growth of the percentage of women in non-tenure tracks.  </a:t>
            </a:r>
            <a:endParaRPr lang="en-US" b="1" baseline="0" dirty="0" smtClean="0"/>
          </a:p>
          <a:p>
            <a:pPr marL="0" indent="0">
              <a:buFontTx/>
              <a:buNone/>
            </a:pPr>
            <a:endParaRPr lang="en-US" i="1" baseline="0" dirty="0" smtClean="0"/>
          </a:p>
        </p:txBody>
      </p:sp>
      <p:sp>
        <p:nvSpPr>
          <p:cNvPr id="4" name="Slide Number Placeholder 3"/>
          <p:cNvSpPr>
            <a:spLocks noGrp="1"/>
          </p:cNvSpPr>
          <p:nvPr>
            <p:ph type="sldNum" sz="quarter" idx="10"/>
          </p:nvPr>
        </p:nvSpPr>
        <p:spPr/>
        <p:txBody>
          <a:bodyPr/>
          <a:lstStyle/>
          <a:p>
            <a:fld id="{A65F3BEC-1E83-438A-A7D2-8B2518611CCB}" type="slidenum">
              <a:rPr lang="en-US" smtClean="0"/>
              <a:t>3</a:t>
            </a:fld>
            <a:endParaRPr lang="en-US"/>
          </a:p>
        </p:txBody>
      </p:sp>
    </p:spTree>
    <p:extLst>
      <p:ext uri="{BB962C8B-B14F-4D97-AF65-F5344CB8AC3E}">
        <p14:creationId xmlns:p14="http://schemas.microsoft.com/office/powerpoint/2010/main" val="40322814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a:p>
        </p:txBody>
      </p:sp>
      <p:sp>
        <p:nvSpPr>
          <p:cNvPr id="4" name="Slide Number Placeholder 3"/>
          <p:cNvSpPr>
            <a:spLocks noGrp="1"/>
          </p:cNvSpPr>
          <p:nvPr>
            <p:ph type="sldNum" sz="quarter" idx="10"/>
          </p:nvPr>
        </p:nvSpPr>
        <p:spPr/>
        <p:txBody>
          <a:bodyPr/>
          <a:lstStyle/>
          <a:p>
            <a:fld id="{A65F3BEC-1E83-438A-A7D2-8B2518611CCB}" type="slidenum">
              <a:rPr lang="en-US" smtClean="0"/>
              <a:t>31</a:t>
            </a:fld>
            <a:endParaRPr lang="en-US"/>
          </a:p>
        </p:txBody>
      </p:sp>
    </p:spTree>
    <p:extLst>
      <p:ext uri="{BB962C8B-B14F-4D97-AF65-F5344CB8AC3E}">
        <p14:creationId xmlns:p14="http://schemas.microsoft.com/office/powerpoint/2010/main" val="22277132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altLang="en-US" i="1" dirty="0" smtClean="0">
              <a:ea typeface="ＭＳ Ｐゴシック" pitchFamily="34" charset="-128"/>
            </a:endParaRPr>
          </a:p>
        </p:txBody>
      </p:sp>
      <p:sp>
        <p:nvSpPr>
          <p:cNvPr id="4" name="Slide Number Placeholder 3"/>
          <p:cNvSpPr>
            <a:spLocks noGrp="1"/>
          </p:cNvSpPr>
          <p:nvPr>
            <p:ph type="sldNum" sz="quarter" idx="10"/>
          </p:nvPr>
        </p:nvSpPr>
        <p:spPr/>
        <p:txBody>
          <a:bodyPr/>
          <a:lstStyle/>
          <a:p>
            <a:fld id="{A65F3BEC-1E83-438A-A7D2-8B2518611CCB}" type="slidenum">
              <a:rPr lang="en-US" smtClean="0"/>
              <a:t>32</a:t>
            </a:fld>
            <a:endParaRPr lang="en-US"/>
          </a:p>
        </p:txBody>
      </p:sp>
    </p:spTree>
    <p:extLst>
      <p:ext uri="{BB962C8B-B14F-4D97-AF65-F5344CB8AC3E}">
        <p14:creationId xmlns:p14="http://schemas.microsoft.com/office/powerpoint/2010/main" val="17401420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ltLang="en-US" sz="1200" dirty="0" smtClean="0"/>
              <a:t>The job will be even more appealing if the offer includes a reasonable salary and space and equipment for research. </a:t>
            </a:r>
          </a:p>
          <a:p>
            <a:pPr marL="171450" indent="-171450">
              <a:buFontTx/>
              <a:buChar char="-"/>
            </a:pPr>
            <a:r>
              <a:rPr lang="en-US" altLang="en-US" dirty="0" smtClean="0">
                <a:ea typeface="ＭＳ Ｐゴシック" pitchFamily="34" charset="-128"/>
              </a:rPr>
              <a:t>Paid leave / modified duties for the birth or adoption of a child; Extension of the tenure clock 1 </a:t>
            </a:r>
            <a:r>
              <a:rPr lang="en-US" altLang="en-US" dirty="0" err="1" smtClean="0">
                <a:ea typeface="ＭＳ Ｐゴシック" pitchFamily="34" charset="-128"/>
              </a:rPr>
              <a:t>yr</a:t>
            </a:r>
            <a:r>
              <a:rPr lang="en-US" altLang="en-US" dirty="0" smtClean="0">
                <a:ea typeface="ＭＳ Ｐゴシック" pitchFamily="34" charset="-128"/>
              </a:rPr>
              <a:t> for both parents if contributing 50% of care; Hold faculty meetings and seminars at times that don</a:t>
            </a:r>
            <a:r>
              <a:rPr lang="fr-FR" altLang="en-US" dirty="0" smtClean="0">
                <a:ea typeface="ＭＳ Ｐゴシック" pitchFamily="34" charset="-128"/>
              </a:rPr>
              <a:t>’</a:t>
            </a:r>
            <a:r>
              <a:rPr lang="en-US" altLang="ja-JP" dirty="0" smtClean="0">
                <a:ea typeface="ＭＳ Ｐゴシック" pitchFamily="34" charset="-128"/>
              </a:rPr>
              <a:t>t compete with parental responsibilities</a:t>
            </a:r>
          </a:p>
          <a:p>
            <a:pPr marL="171450" indent="-171450">
              <a:buFontTx/>
              <a:buChar char="-"/>
            </a:pPr>
            <a:r>
              <a:rPr lang="en-US" altLang="en-US" dirty="0" smtClean="0">
                <a:ea typeface="ＭＳ Ｐゴシック" pitchFamily="34" charset="-128"/>
              </a:rPr>
              <a:t>Best practices for promotion and tenure begin when a faculty member is hired;</a:t>
            </a:r>
            <a:r>
              <a:rPr lang="en-US" altLang="en-US" baseline="0" dirty="0" smtClean="0">
                <a:ea typeface="ＭＳ Ｐゴシック" pitchFamily="34" charset="-128"/>
              </a:rPr>
              <a:t> </a:t>
            </a:r>
            <a:r>
              <a:rPr lang="en-US" altLang="en-US" dirty="0" smtClean="0">
                <a:ea typeface="ＭＳ Ｐゴシック" pitchFamily="34" charset="-128"/>
              </a:rPr>
              <a:t>Look at procedures and process for promotion and tenure to insure fairness.</a:t>
            </a:r>
            <a:endParaRPr lang="en-US" altLang="en-US" sz="1200" dirty="0" smtClean="0"/>
          </a:p>
        </p:txBody>
      </p:sp>
      <p:sp>
        <p:nvSpPr>
          <p:cNvPr id="4" name="Slide Number Placeholder 3"/>
          <p:cNvSpPr>
            <a:spLocks noGrp="1"/>
          </p:cNvSpPr>
          <p:nvPr>
            <p:ph type="sldNum" sz="quarter" idx="10"/>
          </p:nvPr>
        </p:nvSpPr>
        <p:spPr/>
        <p:txBody>
          <a:bodyPr/>
          <a:lstStyle/>
          <a:p>
            <a:fld id="{A65F3BEC-1E83-438A-A7D2-8B2518611CCB}" type="slidenum">
              <a:rPr lang="en-US" smtClean="0"/>
              <a:t>33</a:t>
            </a:fld>
            <a:endParaRPr lang="en-US"/>
          </a:p>
        </p:txBody>
      </p:sp>
    </p:spTree>
    <p:extLst>
      <p:ext uri="{BB962C8B-B14F-4D97-AF65-F5344CB8AC3E}">
        <p14:creationId xmlns:p14="http://schemas.microsoft.com/office/powerpoint/2010/main" val="19992580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i="0" baseline="0" dirty="0" smtClean="0"/>
              <a:t>Better understanding the leaky pipeline and its causes is an important step to fixing the problem.</a:t>
            </a:r>
          </a:p>
          <a:p>
            <a:pPr marL="171450" indent="-171450">
              <a:buFontTx/>
              <a:buChar char="-"/>
            </a:pPr>
            <a:r>
              <a:rPr lang="en-US" i="0" baseline="0" dirty="0" smtClean="0"/>
              <a:t>Proven success strategies, that cast a wide recruitment net (such as open searches) provides can provide an increased pool of qualified candidates.   </a:t>
            </a:r>
          </a:p>
          <a:p>
            <a:pPr marL="171450" indent="-171450">
              <a:buFontTx/>
              <a:buChar char="-"/>
            </a:pPr>
            <a:r>
              <a:rPr lang="en-US" i="0" baseline="0" dirty="0" smtClean="0"/>
              <a:t>Further remediation includes creating explicit criteria that can help reduce cognitive errors during the evaluation process</a:t>
            </a:r>
            <a:endParaRPr lang="en-US" i="1" dirty="0"/>
          </a:p>
        </p:txBody>
      </p:sp>
      <p:sp>
        <p:nvSpPr>
          <p:cNvPr id="4" name="Slide Number Placeholder 3"/>
          <p:cNvSpPr>
            <a:spLocks noGrp="1"/>
          </p:cNvSpPr>
          <p:nvPr>
            <p:ph type="sldNum" sz="quarter" idx="10"/>
          </p:nvPr>
        </p:nvSpPr>
        <p:spPr/>
        <p:txBody>
          <a:bodyPr/>
          <a:lstStyle/>
          <a:p>
            <a:fld id="{A65F3BEC-1E83-438A-A7D2-8B2518611CCB}" type="slidenum">
              <a:rPr lang="en-US" smtClean="0"/>
              <a:t>34</a:t>
            </a:fld>
            <a:endParaRPr lang="en-US"/>
          </a:p>
        </p:txBody>
      </p:sp>
    </p:spTree>
    <p:extLst>
      <p:ext uri="{BB962C8B-B14F-4D97-AF65-F5344CB8AC3E}">
        <p14:creationId xmlns:p14="http://schemas.microsoft.com/office/powerpoint/2010/main" val="1861594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defTabSz="931774">
              <a:buFontTx/>
              <a:buChar char="-"/>
              <a:defRPr/>
            </a:pPr>
            <a:r>
              <a:rPr lang="en-US" b="1" dirty="0" smtClean="0"/>
              <a:t>Presenter</a:t>
            </a:r>
            <a:r>
              <a:rPr lang="en-US" b="1" baseline="0" dirty="0" smtClean="0"/>
              <a:t> Note:  optional slide</a:t>
            </a:r>
          </a:p>
          <a:p>
            <a:pPr marL="171450" indent="-171450" defTabSz="931774">
              <a:buFontTx/>
              <a:buChar char="-"/>
              <a:defRPr/>
            </a:pPr>
            <a:r>
              <a:rPr lang="en-US" b="1" baseline="0" dirty="0" smtClean="0"/>
              <a:t>Presenter Note: animation exists on this slide</a:t>
            </a:r>
            <a:endParaRPr lang="en-US" b="0" baseline="0" dirty="0" smtClean="0"/>
          </a:p>
          <a:p>
            <a:pPr marL="171450" indent="-171450" defTabSz="931774">
              <a:buFontTx/>
              <a:buChar char="-"/>
              <a:defRPr/>
            </a:pPr>
            <a:r>
              <a:rPr lang="en-US" b="0" baseline="0" dirty="0" smtClean="0"/>
              <a:t>Another illustration of the problem for women in tenure-track positions can be seen by observing the highlighted columns.  The first shows the percentage of women who were in tenure track positions between 1986 and 2011.  The second highlighted column shows the percentage of women who were full professors during that same range.  Neither group experience significant growth over the shown reporting period.  </a:t>
            </a:r>
            <a:endParaRPr lang="en-US" b="1" dirty="0" smtClean="0"/>
          </a:p>
          <a:p>
            <a:endParaRPr lang="en-US" i="1" dirty="0"/>
          </a:p>
        </p:txBody>
      </p:sp>
      <p:sp>
        <p:nvSpPr>
          <p:cNvPr id="4" name="Slide Number Placeholder 3"/>
          <p:cNvSpPr>
            <a:spLocks noGrp="1"/>
          </p:cNvSpPr>
          <p:nvPr>
            <p:ph type="sldNum" sz="quarter" idx="10"/>
          </p:nvPr>
        </p:nvSpPr>
        <p:spPr/>
        <p:txBody>
          <a:bodyPr/>
          <a:lstStyle/>
          <a:p>
            <a:fld id="{A65F3BEC-1E83-438A-A7D2-8B2518611CCB}" type="slidenum">
              <a:rPr lang="en-US" smtClean="0"/>
              <a:t>4</a:t>
            </a:fld>
            <a:endParaRPr lang="en-US"/>
          </a:p>
        </p:txBody>
      </p:sp>
    </p:spTree>
    <p:extLst>
      <p:ext uri="{BB962C8B-B14F-4D97-AF65-F5344CB8AC3E}">
        <p14:creationId xmlns:p14="http://schemas.microsoft.com/office/powerpoint/2010/main" val="2651571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defTabSz="931774">
              <a:buFontTx/>
              <a:buChar char="-"/>
              <a:defRPr/>
            </a:pPr>
            <a:r>
              <a:rPr lang="en-US" b="1" dirty="0" smtClean="0"/>
              <a:t>Presenter</a:t>
            </a:r>
            <a:r>
              <a:rPr lang="en-US" b="1" baseline="0" dirty="0" smtClean="0"/>
              <a:t> Note:  optional slide</a:t>
            </a:r>
            <a:endParaRPr lang="en-US" b="1" dirty="0" smtClean="0"/>
          </a:p>
          <a:p>
            <a:pPr marL="171450" indent="-171450" defTabSz="931774">
              <a:buFontTx/>
              <a:buChar char="-"/>
              <a:defRPr/>
            </a:pPr>
            <a:r>
              <a:rPr lang="en-US" dirty="0" smtClean="0"/>
              <a:t>Furthermore,</a:t>
            </a:r>
            <a:r>
              <a:rPr lang="en-US" baseline="0" dirty="0" smtClean="0"/>
              <a:t> t</a:t>
            </a:r>
            <a:r>
              <a:rPr lang="en-US" dirty="0" smtClean="0"/>
              <a:t>his problem is not unique to the field of neuroscience. The chart above shows the percentage of women </a:t>
            </a:r>
            <a:r>
              <a:rPr lang="en-US" baseline="0" dirty="0" smtClean="0"/>
              <a:t>across STEM (STEM = science, technology, engineering, and mathematics) fields at the PhD, Postdoc, and faculty level. </a:t>
            </a:r>
            <a:endParaRPr lang="en-US" b="0" baseline="0" dirty="0" smtClean="0"/>
          </a:p>
        </p:txBody>
      </p:sp>
      <p:sp>
        <p:nvSpPr>
          <p:cNvPr id="4" name="Slide Number Placeholder 3"/>
          <p:cNvSpPr>
            <a:spLocks noGrp="1"/>
          </p:cNvSpPr>
          <p:nvPr>
            <p:ph type="sldNum" sz="quarter" idx="10"/>
          </p:nvPr>
        </p:nvSpPr>
        <p:spPr/>
        <p:txBody>
          <a:bodyPr/>
          <a:lstStyle/>
          <a:p>
            <a:fld id="{A65F3BEC-1E83-438A-A7D2-8B2518611CCB}" type="slidenum">
              <a:rPr lang="en-US" smtClean="0"/>
              <a:t>5</a:t>
            </a:fld>
            <a:endParaRPr lang="en-US"/>
          </a:p>
        </p:txBody>
      </p:sp>
    </p:spTree>
    <p:extLst>
      <p:ext uri="{BB962C8B-B14F-4D97-AF65-F5344CB8AC3E}">
        <p14:creationId xmlns:p14="http://schemas.microsoft.com/office/powerpoint/2010/main" val="415866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1" dirty="0" smtClean="0"/>
              <a:t>Presenter</a:t>
            </a:r>
            <a:r>
              <a:rPr lang="en-US" b="1" baseline="0" dirty="0" smtClean="0"/>
              <a:t> Note: </a:t>
            </a:r>
            <a:r>
              <a:rPr lang="en-US" b="1" dirty="0" smtClean="0"/>
              <a:t>This is a reinforcement slide of the data results.  This could</a:t>
            </a:r>
            <a:r>
              <a:rPr lang="en-US" b="1" baseline="0" dirty="0" smtClean="0"/>
              <a:t> be discussed, shown to reinforce the previous slides, or omitted.</a:t>
            </a:r>
            <a:endParaRPr lang="en-US" b="1" dirty="0" smtClean="0"/>
          </a:p>
          <a:p>
            <a:pPr marL="174708" indent="-174708">
              <a:buFontTx/>
              <a:buChar char="-"/>
            </a:pPr>
            <a:r>
              <a:rPr lang="en-US" dirty="0" smtClean="0"/>
              <a:t>CNDP = Committee on</a:t>
            </a:r>
            <a:r>
              <a:rPr lang="en-US" baseline="0" dirty="0" smtClean="0"/>
              <a:t> Neuroscience Departments and Programs</a:t>
            </a:r>
            <a:endParaRPr lang="en-US" dirty="0"/>
          </a:p>
        </p:txBody>
      </p:sp>
      <p:sp>
        <p:nvSpPr>
          <p:cNvPr id="4" name="Slide Number Placeholder 3"/>
          <p:cNvSpPr>
            <a:spLocks noGrp="1"/>
          </p:cNvSpPr>
          <p:nvPr>
            <p:ph type="sldNum" sz="quarter" idx="10"/>
          </p:nvPr>
        </p:nvSpPr>
        <p:spPr/>
        <p:txBody>
          <a:bodyPr/>
          <a:lstStyle/>
          <a:p>
            <a:fld id="{A65F3BEC-1E83-438A-A7D2-8B2518611CCB}" type="slidenum">
              <a:rPr lang="en-US" smtClean="0"/>
              <a:t>6</a:t>
            </a:fld>
            <a:endParaRPr lang="en-US"/>
          </a:p>
        </p:txBody>
      </p:sp>
    </p:spTree>
    <p:extLst>
      <p:ext uri="{BB962C8B-B14F-4D97-AF65-F5344CB8AC3E}">
        <p14:creationId xmlns:p14="http://schemas.microsoft.com/office/powerpoint/2010/main" val="172869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i="0" baseline="0" dirty="0" smtClean="0"/>
              <a:t>What is evident is that women are entering into the field, but somewhere they are dropping off and not making it to the full professor and tenure track roles.  So what can be done?</a:t>
            </a:r>
          </a:p>
          <a:p>
            <a:pPr marL="0" indent="0">
              <a:buFontTx/>
              <a:buNone/>
            </a:pPr>
            <a:endParaRPr lang="en-US" i="0" dirty="0"/>
          </a:p>
        </p:txBody>
      </p:sp>
      <p:sp>
        <p:nvSpPr>
          <p:cNvPr id="4" name="Slide Number Placeholder 3"/>
          <p:cNvSpPr>
            <a:spLocks noGrp="1"/>
          </p:cNvSpPr>
          <p:nvPr>
            <p:ph type="sldNum" sz="quarter" idx="10"/>
          </p:nvPr>
        </p:nvSpPr>
        <p:spPr/>
        <p:txBody>
          <a:bodyPr/>
          <a:lstStyle/>
          <a:p>
            <a:fld id="{A65F3BEC-1E83-438A-A7D2-8B2518611CCB}" type="slidenum">
              <a:rPr lang="en-US" smtClean="0"/>
              <a:t>7</a:t>
            </a:fld>
            <a:endParaRPr lang="en-US"/>
          </a:p>
        </p:txBody>
      </p:sp>
    </p:spTree>
    <p:extLst>
      <p:ext uri="{BB962C8B-B14F-4D97-AF65-F5344CB8AC3E}">
        <p14:creationId xmlns:p14="http://schemas.microsoft.com/office/powerpoint/2010/main" val="3269979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marR="0" indent="-174708" algn="l" defTabSz="931774" rtl="0" eaLnBrk="1" fontAlgn="auto" latinLnBrk="0" hangingPunct="1">
              <a:lnSpc>
                <a:spcPct val="100000"/>
              </a:lnSpc>
              <a:spcBef>
                <a:spcPts val="0"/>
              </a:spcBef>
              <a:spcAft>
                <a:spcPts val="0"/>
              </a:spcAft>
              <a:buClrTx/>
              <a:buSzTx/>
              <a:buFontTx/>
              <a:buChar char="-"/>
              <a:tabLst/>
              <a:defRPr/>
            </a:pPr>
            <a:r>
              <a:rPr lang="en-US" b="1" dirty="0" smtClean="0"/>
              <a:t>Presenter</a:t>
            </a:r>
            <a:r>
              <a:rPr lang="en-US" b="1" baseline="0" dirty="0" smtClean="0"/>
              <a:t> Note: </a:t>
            </a:r>
            <a:r>
              <a:rPr lang="en-US" b="1" dirty="0" smtClean="0"/>
              <a:t>Bolded text</a:t>
            </a:r>
            <a:r>
              <a:rPr lang="en-US" b="1" baseline="0" dirty="0" smtClean="0"/>
              <a:t> refers to this module – the other bullets refer to the other modules. Together, these bullet points provide a complete view of the resources available through the Society for Neuroscience and show that these issue are not isolated – nor are the remediation approaches. Instead, these issues need to be addressed in tandem in order to advance women in STEM academia.</a:t>
            </a:r>
          </a:p>
          <a:p>
            <a:pPr marL="174708" indent="-174708">
              <a:buFontTx/>
              <a:buChar char="-"/>
            </a:pPr>
            <a:r>
              <a:rPr lang="en-US" dirty="0" smtClean="0"/>
              <a:t>There</a:t>
            </a:r>
            <a:r>
              <a:rPr lang="en-US" baseline="0" dirty="0" smtClean="0"/>
              <a:t> are many stages along an individual career path that can influence outcome of professional success and progression.  What the research does show is that implicit bias can play a heavy role in determining outcomes of that progression, including during the recruitment and evaluation process of candidates for positions at an institution.  </a:t>
            </a:r>
          </a:p>
          <a:p>
            <a:pPr marL="174708" indent="-174708">
              <a:buFontTx/>
              <a:buChar char="-"/>
            </a:pPr>
            <a:r>
              <a:rPr lang="en-US" baseline="0" dirty="0" smtClean="0"/>
              <a:t>The next slides will provide an overview of ways to remediate this issue, including employing the use of open recruitment practices.</a:t>
            </a:r>
          </a:p>
        </p:txBody>
      </p:sp>
      <p:sp>
        <p:nvSpPr>
          <p:cNvPr id="4" name="Slide Number Placeholder 3"/>
          <p:cNvSpPr>
            <a:spLocks noGrp="1"/>
          </p:cNvSpPr>
          <p:nvPr>
            <p:ph type="sldNum" sz="quarter" idx="10"/>
          </p:nvPr>
        </p:nvSpPr>
        <p:spPr/>
        <p:txBody>
          <a:bodyPr/>
          <a:lstStyle/>
          <a:p>
            <a:fld id="{A65F3BEC-1E83-438A-A7D2-8B2518611CCB}" type="slidenum">
              <a:rPr lang="en-US" smtClean="0"/>
              <a:t>8</a:t>
            </a:fld>
            <a:endParaRPr lang="en-US"/>
          </a:p>
        </p:txBody>
      </p:sp>
    </p:spTree>
    <p:extLst>
      <p:ext uri="{BB962C8B-B14F-4D97-AF65-F5344CB8AC3E}">
        <p14:creationId xmlns:p14="http://schemas.microsoft.com/office/powerpoint/2010/main" val="9085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1697" indent="-285268" eaLnBrk="0" hangingPunct="0">
              <a:defRPr sz="2400">
                <a:solidFill>
                  <a:schemeClr val="tx1"/>
                </a:solidFill>
                <a:latin typeface="Arial" pitchFamily="34" charset="0"/>
                <a:ea typeface="ＭＳ Ｐゴシック" pitchFamily="34" charset="-128"/>
              </a:defRPr>
            </a:lvl2pPr>
            <a:lvl3pPr marL="1141073" indent="-228214" eaLnBrk="0" hangingPunct="0">
              <a:defRPr sz="2400">
                <a:solidFill>
                  <a:schemeClr val="tx1"/>
                </a:solidFill>
                <a:latin typeface="Arial" pitchFamily="34" charset="0"/>
                <a:ea typeface="ＭＳ Ｐゴシック" pitchFamily="34" charset="-128"/>
              </a:defRPr>
            </a:lvl3pPr>
            <a:lvl4pPr marL="1597503" indent="-228214" eaLnBrk="0" hangingPunct="0">
              <a:defRPr sz="2400">
                <a:solidFill>
                  <a:schemeClr val="tx1"/>
                </a:solidFill>
                <a:latin typeface="Arial" pitchFamily="34" charset="0"/>
                <a:ea typeface="ＭＳ Ｐゴシック" pitchFamily="34" charset="-128"/>
              </a:defRPr>
            </a:lvl4pPr>
            <a:lvl5pPr marL="2053932" indent="-228214" eaLnBrk="0" hangingPunct="0">
              <a:defRPr sz="2400">
                <a:solidFill>
                  <a:schemeClr val="tx1"/>
                </a:solidFill>
                <a:latin typeface="Arial" pitchFamily="34" charset="0"/>
                <a:ea typeface="ＭＳ Ｐゴシック" pitchFamily="34" charset="-128"/>
              </a:defRPr>
            </a:lvl5pPr>
            <a:lvl6pPr marL="2510362" indent="-228214"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66790" indent="-228214"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321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79649" indent="-228214"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9E2276E-CE63-457F-8055-0497BF206E05}" type="slidenum">
              <a:rPr lang="en-US" altLang="en-US" sz="1200">
                <a:cs typeface="Arial" pitchFamily="34" charset="0"/>
              </a:rPr>
              <a:pPr eaLnBrk="1" hangingPunct="1"/>
              <a:t>9</a:t>
            </a:fld>
            <a:endParaRPr lang="en-US" altLang="en-US" sz="1200">
              <a:cs typeface="Arial" pitchFamily="34" charset="0"/>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pPr>
            <a:endParaRPr lang="en-US" altLang="en-US" i="1" baseline="0" dirty="0" smtClean="0">
              <a:ea typeface="ＭＳ Ｐゴシック" pitchFamily="34" charset="-128"/>
            </a:endParaRPr>
          </a:p>
        </p:txBody>
      </p:sp>
    </p:spTree>
    <p:extLst>
      <p:ext uri="{BB962C8B-B14F-4D97-AF65-F5344CB8AC3E}">
        <p14:creationId xmlns:p14="http://schemas.microsoft.com/office/powerpoint/2010/main" val="1612071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365732"/>
            <a:ext cx="6400800" cy="688975"/>
          </a:xfrm>
        </p:spPr>
        <p:txBody>
          <a:bodyPr lIns="0" tIns="0" rIns="0" bIns="0" anchor="t" anchorCtr="0">
            <a:normAutofit/>
          </a:bodyPr>
          <a:lstStyle>
            <a:lvl1pPr algn="l">
              <a:defRPr sz="3600" b="1" baseline="0">
                <a:solidFill>
                  <a:srgbClr val="782327"/>
                </a:solidFill>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457200" y="3219218"/>
            <a:ext cx="3352800" cy="381000"/>
          </a:xfrm>
        </p:spPr>
        <p:txBody>
          <a:bodyPr lIns="0" tIns="0" rIns="0" bIns="0">
            <a:normAutofit/>
          </a:bodyPr>
          <a:lstStyle>
            <a:lvl1pPr marL="0" indent="0" algn="l">
              <a:buNone/>
              <a:defRPr sz="2600">
                <a:solidFill>
                  <a:srgbClr val="104B7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Sub-Title</a:t>
            </a:r>
            <a:endParaRPr lang="en-US" dirty="0"/>
          </a:p>
        </p:txBody>
      </p:sp>
      <p:cxnSp>
        <p:nvCxnSpPr>
          <p:cNvPr id="9" name="Straight Connector 8"/>
          <p:cNvCxnSpPr/>
          <p:nvPr userDrawn="1"/>
        </p:nvCxnSpPr>
        <p:spPr>
          <a:xfrm>
            <a:off x="0" y="3066818"/>
            <a:ext cx="68580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4921" y="5943600"/>
            <a:ext cx="2133600" cy="706954"/>
          </a:xfrm>
          <a:prstGeom prst="rect">
            <a:avLst/>
          </a:prstGeom>
        </p:spPr>
      </p:pic>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544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815138" y="6172200"/>
            <a:ext cx="13716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455612" y="1828800"/>
            <a:ext cx="4116387" cy="3659114"/>
          </a:xfrm>
        </p:spPr>
        <p:txBody>
          <a:bodyPr lIns="0" tIns="0" rIns="0" bIns="0"/>
          <a:lstStyle>
            <a:lvl1pPr>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sz="half" idx="13"/>
          </p:nvPr>
        </p:nvSpPr>
        <p:spPr>
          <a:xfrm>
            <a:off x="4952999" y="4038600"/>
            <a:ext cx="1905000" cy="1447800"/>
          </a:xfrm>
        </p:spPr>
        <p:txBody>
          <a:bodyPr lIns="0" tIns="0" rIns="0" bIns="0"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smtClean="0"/>
              <a:t>Click to edit Master text styles</a:t>
            </a:r>
          </a:p>
        </p:txBody>
      </p:sp>
      <p:sp>
        <p:nvSpPr>
          <p:cNvPr id="18" name="Content Placeholder 2"/>
          <p:cNvSpPr>
            <a:spLocks noGrp="1"/>
          </p:cNvSpPr>
          <p:nvPr>
            <p:ph sz="half" idx="14"/>
          </p:nvPr>
        </p:nvSpPr>
        <p:spPr>
          <a:xfrm>
            <a:off x="4952999" y="1828800"/>
            <a:ext cx="1905000" cy="1447800"/>
          </a:xfrm>
        </p:spPr>
        <p:txBody>
          <a:bodyPr lIns="0" tIns="0" rIns="0" bIns="0"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smtClean="0"/>
              <a:t>Click to edit Master text styles</a:t>
            </a:r>
          </a:p>
        </p:txBody>
      </p:sp>
      <p:sp>
        <p:nvSpPr>
          <p:cNvPr id="15" name="Title 1"/>
          <p:cNvSpPr>
            <a:spLocks noGrp="1"/>
          </p:cNvSpPr>
          <p:nvPr>
            <p:ph type="title"/>
          </p:nvPr>
        </p:nvSpPr>
        <p:spPr>
          <a:xfrm>
            <a:off x="455612" y="1295400"/>
            <a:ext cx="6402387" cy="304800"/>
          </a:xfrm>
        </p:spPr>
        <p:txBody>
          <a:bodyPr lIns="0" tIns="0" rIns="0" bIns="0" anchor="t">
            <a:normAutofit/>
          </a:bodyPr>
          <a:lstStyle>
            <a:lvl1pPr algn="l">
              <a:defRPr sz="2000" b="1" baseline="0">
                <a:solidFill>
                  <a:srgbClr val="104B7D"/>
                </a:solidFill>
              </a:defRPr>
            </a:lvl1pPr>
          </a:lstStyle>
          <a:p>
            <a:r>
              <a:rPr lang="en-US" smtClean="0"/>
              <a:t>Click to edit Master title style</a:t>
            </a:r>
            <a:endParaRPr lang="en-US" dirty="0"/>
          </a:p>
        </p:txBody>
      </p:sp>
      <p:sp>
        <p:nvSpPr>
          <p:cNvPr id="8" name="Date Placeholder 3"/>
          <p:cNvSpPr>
            <a:spLocks noGrp="1"/>
          </p:cNvSpPr>
          <p:nvPr>
            <p:ph type="dt" sz="half" idx="15"/>
          </p:nvPr>
        </p:nvSpPr>
        <p:spPr>
          <a:xfrm>
            <a:off x="455613" y="6216650"/>
            <a:ext cx="747712" cy="365125"/>
          </a:xfrm>
        </p:spPr>
        <p:txBody>
          <a:bodyPr lIns="0" tIns="0" rIns="0" bIns="0" anchorCtr="1"/>
          <a:lstStyle>
            <a:lvl1pPr>
              <a:defRPr sz="1000">
                <a:solidFill>
                  <a:srgbClr val="104B7D"/>
                </a:solidFill>
                <a:latin typeface="Arial" pitchFamily="34" charset="0"/>
              </a:defRPr>
            </a:lvl1pPr>
          </a:lstStyle>
          <a:p>
            <a:fld id="{4A380E15-98A8-4C0F-99CF-4D76CA9DC7CB}" type="datetime1">
              <a:rPr lang="en-US" altLang="en-US"/>
              <a:pPr/>
              <a:t>12/4/2015</a:t>
            </a:fld>
            <a:endParaRPr lang="en-US" altLang="en-US"/>
          </a:p>
        </p:txBody>
      </p:sp>
      <p:sp>
        <p:nvSpPr>
          <p:cNvPr id="9" name="Footer Placeholder 4"/>
          <p:cNvSpPr>
            <a:spLocks noGrp="1"/>
          </p:cNvSpPr>
          <p:nvPr>
            <p:ph type="ftr" sz="quarter" idx="16"/>
          </p:nvPr>
        </p:nvSpPr>
        <p:spPr>
          <a:xfrm>
            <a:off x="2157413" y="6216650"/>
            <a:ext cx="2895600" cy="365125"/>
          </a:xfrm>
        </p:spPr>
        <p:txBody>
          <a:bodyPr/>
          <a:lstStyle>
            <a:lvl1pPr>
              <a:defRPr sz="1000" dirty="0">
                <a:solidFill>
                  <a:srgbClr val="104B7D"/>
                </a:solidFill>
                <a:latin typeface="Arial"/>
              </a:defRPr>
            </a:lvl1pPr>
          </a:lstStyle>
          <a:p>
            <a:pPr>
              <a:defRPr/>
            </a:pPr>
            <a:endParaRPr lang="en-US"/>
          </a:p>
        </p:txBody>
      </p:sp>
      <p:sp>
        <p:nvSpPr>
          <p:cNvPr id="10" name="Slide Number Placeholder 5"/>
          <p:cNvSpPr>
            <a:spLocks noGrp="1"/>
          </p:cNvSpPr>
          <p:nvPr>
            <p:ph type="sldNum" sz="quarter" idx="17"/>
          </p:nvPr>
        </p:nvSpPr>
        <p:spPr>
          <a:xfrm>
            <a:off x="6007100" y="6216650"/>
            <a:ext cx="384175" cy="365125"/>
          </a:xfrm>
        </p:spPr>
        <p:txBody>
          <a:bodyPr/>
          <a:lstStyle>
            <a:lvl1pPr>
              <a:defRPr sz="1000">
                <a:solidFill>
                  <a:srgbClr val="104B7D"/>
                </a:solidFill>
                <a:latin typeface="Arial" pitchFamily="34" charset="0"/>
              </a:defRPr>
            </a:lvl1pPr>
          </a:lstStyle>
          <a:p>
            <a:fld id="{CC01E49C-DD25-49F0-877A-B29D935F1BE8}" type="slidenum">
              <a:rPr lang="en-US" altLang="en-US"/>
              <a:pPr/>
              <a:t>‹#›</a:t>
            </a:fld>
            <a:endParaRPr lang="en-US" altLang="en-US"/>
          </a:p>
        </p:txBody>
      </p:sp>
    </p:spTree>
    <p:extLst>
      <p:ext uri="{BB962C8B-B14F-4D97-AF65-F5344CB8AC3E}">
        <p14:creationId xmlns:p14="http://schemas.microsoft.com/office/powerpoint/2010/main" val="396790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5334000" cy="457200"/>
          </a:xfrm>
        </p:spPr>
        <p:txBody>
          <a:bodyPr lIns="0" tIns="0" rIns="0" bIns="0" anchor="t" anchorCtr="0">
            <a:normAutofit/>
          </a:bodyPr>
          <a:lstStyle>
            <a:lvl1pPr algn="l">
              <a:defRPr sz="3000" b="1" baseline="0">
                <a:solidFill>
                  <a:srgbClr val="782327"/>
                </a:solidFill>
              </a:defRPr>
            </a:lvl1pPr>
          </a:lstStyle>
          <a:p>
            <a:r>
              <a:rPr lang="en-US" dirty="0" smtClean="0"/>
              <a:t>Page Header Goes Here</a:t>
            </a:r>
            <a:endParaRPr lang="en-US" dirty="0"/>
          </a:p>
        </p:txBody>
      </p:sp>
      <p:sp>
        <p:nvSpPr>
          <p:cNvPr id="3" name="Content Placeholder 2"/>
          <p:cNvSpPr>
            <a:spLocks noGrp="1"/>
          </p:cNvSpPr>
          <p:nvPr>
            <p:ph idx="1"/>
          </p:nvPr>
        </p:nvSpPr>
        <p:spPr>
          <a:xfrm>
            <a:off x="457200" y="1447800"/>
            <a:ext cx="5949656" cy="4268714"/>
          </a:xfrm>
        </p:spPr>
        <p:txBody>
          <a:bodyPr lIns="0" tIns="0" rIns="0" bIns="0"/>
          <a:lstStyle>
            <a:lvl1pPr>
              <a:defRPr sz="1800"/>
            </a:lvl1pPr>
            <a:lvl2pPr>
              <a:defRPr sz="1600"/>
            </a:lvl2pPr>
            <a:lvl3pPr>
              <a:defRPr sz="1400"/>
            </a:lvl3pPr>
            <a:lvl4pPr>
              <a:defRPr sz="12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4"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fld id="{7AC8F8A5-565C-440D-8A3A-954D6E5CABA0}" type="datetimeFigureOut">
              <a:rPr lang="en-US" smtClean="0"/>
              <a:pPr/>
              <a:t>12/4/2015</a:t>
            </a:fld>
            <a:endParaRPr lang="en-US" dirty="0"/>
          </a:p>
        </p:txBody>
      </p:sp>
      <p:sp>
        <p:nvSpPr>
          <p:cNvPr id="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sp>
        <p:nvSpPr>
          <p:cNvPr id="6"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cxnSp>
        <p:nvCxnSpPr>
          <p:cNvPr id="9" name="Straight Connector 8"/>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4" name="Rectangle 13"/>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994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47800"/>
            <a:ext cx="5943600" cy="4268714"/>
          </a:xfrm>
        </p:spPr>
        <p:txBody>
          <a:bodyPr lIns="0" tIns="0" rIns="0" bIns="0"/>
          <a:lstStyle>
            <a:lvl1pPr>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hasCustomPrompt="1"/>
          </p:nvPr>
        </p:nvSpPr>
        <p:spPr>
          <a:xfrm>
            <a:off x="457200" y="685800"/>
            <a:ext cx="5334000" cy="457200"/>
          </a:xfrm>
        </p:spPr>
        <p:txBody>
          <a:bodyPr lIns="0" tIns="0" rIns="0" bIns="0" anchor="t" anchorCtr="0">
            <a:normAutofit/>
          </a:bodyPr>
          <a:lstStyle>
            <a:lvl1pPr algn="l">
              <a:defRPr sz="3000" b="1" baseline="0">
                <a:solidFill>
                  <a:srgbClr val="782327"/>
                </a:solidFill>
              </a:defRPr>
            </a:lvl1pPr>
          </a:lstStyle>
          <a:p>
            <a:r>
              <a:rPr lang="en-US" dirty="0" smtClean="0"/>
              <a:t>Page Header Goes Here</a:t>
            </a:r>
            <a:endParaRPr lang="en-US" dirty="0"/>
          </a:p>
        </p:txBody>
      </p:sp>
      <p:sp>
        <p:nvSpPr>
          <p:cNvPr id="17" name="Content Placeholder 2"/>
          <p:cNvSpPr>
            <a:spLocks noGrp="1"/>
          </p:cNvSpPr>
          <p:nvPr>
            <p:ph sz="half" idx="13" hasCustomPrompt="1"/>
          </p:nvPr>
        </p:nvSpPr>
        <p:spPr>
          <a:xfrm>
            <a:off x="6846646" y="1453856"/>
            <a:ext cx="1905000" cy="1138458"/>
          </a:xfrm>
          <a:solidFill>
            <a:schemeClr val="accent3"/>
          </a:solidFill>
        </p:spPr>
        <p:txBody>
          <a:bodyPr lIns="0" tIns="0" rIns="0" bIns="0" anchor="t"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
            </a:r>
            <a:br>
              <a:rPr lang="en-US" dirty="0" smtClean="0"/>
            </a:br>
            <a:r>
              <a:rPr lang="en-US" dirty="0" smtClean="0"/>
              <a:t>Image Here</a:t>
            </a:r>
            <a:endParaRPr lang="en-US" dirty="0"/>
          </a:p>
        </p:txBody>
      </p:sp>
      <p:sp>
        <p:nvSpPr>
          <p:cNvPr id="18" name="Content Placeholder 2"/>
          <p:cNvSpPr>
            <a:spLocks noGrp="1"/>
          </p:cNvSpPr>
          <p:nvPr>
            <p:ph sz="half" idx="14" hasCustomPrompt="1"/>
          </p:nvPr>
        </p:nvSpPr>
        <p:spPr>
          <a:xfrm>
            <a:off x="6846646" y="3125714"/>
            <a:ext cx="1905000" cy="1447800"/>
          </a:xfrm>
          <a:solidFill>
            <a:schemeClr val="accent3"/>
          </a:solidFill>
        </p:spPr>
        <p:txBody>
          <a:bodyPr lIns="0" tIns="0" rIns="0" bIns="0" anchor="t"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
            </a:r>
            <a:br>
              <a:rPr lang="en-US" dirty="0" smtClean="0"/>
            </a:br>
            <a:r>
              <a:rPr lang="en-US" dirty="0" smtClean="0"/>
              <a:t>Image Here</a:t>
            </a:r>
            <a:endParaRPr lang="en-US" dirty="0"/>
          </a:p>
        </p:txBody>
      </p:sp>
      <p:sp>
        <p:nvSpPr>
          <p:cNvPr id="20" name="Rectangle 19"/>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fld id="{7AC8F8A5-565C-440D-8A3A-954D6E5CABA0}" type="datetimeFigureOut">
              <a:rPr lang="en-US" smtClean="0"/>
              <a:pPr/>
              <a:t>12/4/2015</a:t>
            </a:fld>
            <a:endParaRPr lang="en-US" dirty="0"/>
          </a:p>
        </p:txBody>
      </p:sp>
      <p:sp>
        <p:nvSpPr>
          <p:cNvPr id="2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cxnSp>
        <p:nvCxnSpPr>
          <p:cNvPr id="28" name="Straight Connector 27"/>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5"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spTree>
    <p:extLst>
      <p:ext uri="{BB962C8B-B14F-4D97-AF65-F5344CB8AC3E}">
        <p14:creationId xmlns:p14="http://schemas.microsoft.com/office/powerpoint/2010/main" val="319861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ide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0" y="1447799"/>
            <a:ext cx="2057400" cy="1047119"/>
          </a:xfrm>
          <a:solidFill>
            <a:srgbClr val="104B7D"/>
          </a:solidFill>
        </p:spPr>
        <p:txBody>
          <a:bodyPr lIns="182880" tIns="182880" rIns="182880" bIns="182880" anchor="t" anchorCtr="0">
            <a:normAutofit/>
          </a:bodyPr>
          <a:lstStyle>
            <a:lvl1pPr algn="l">
              <a:defRPr sz="1200" b="1" baseline="0">
                <a:solidFill>
                  <a:schemeClr val="bg1"/>
                </a:solidFill>
              </a:defRPr>
            </a:lvl1pPr>
          </a:lstStyle>
          <a:p>
            <a:r>
              <a:rPr lang="en-US" dirty="0" smtClean="0"/>
              <a:t>Sidebar Header Here</a:t>
            </a:r>
            <a:br>
              <a:rPr lang="en-US" dirty="0" smtClean="0"/>
            </a:br>
            <a:r>
              <a:rPr lang="en-US" dirty="0" smtClean="0"/>
              <a:t>Sidebar Header Here</a:t>
            </a:r>
            <a:br>
              <a:rPr lang="en-US" dirty="0" smtClean="0"/>
            </a:br>
            <a:r>
              <a:rPr lang="en-US" dirty="0" smtClean="0"/>
              <a:t>Sidebar Header Here</a:t>
            </a:r>
            <a:br>
              <a:rPr lang="en-US" dirty="0" smtClean="0"/>
            </a:br>
            <a:r>
              <a:rPr lang="en-US" dirty="0" smtClean="0"/>
              <a:t>Sidebar Header Here</a:t>
            </a:r>
            <a:endParaRPr lang="en-US" dirty="0"/>
          </a:p>
        </p:txBody>
      </p:sp>
      <p:sp>
        <p:nvSpPr>
          <p:cNvPr id="4" name="Text Placeholder 3"/>
          <p:cNvSpPr>
            <a:spLocks noGrp="1"/>
          </p:cNvSpPr>
          <p:nvPr>
            <p:ph type="body" sz="half" idx="2" hasCustomPrompt="1"/>
          </p:nvPr>
        </p:nvSpPr>
        <p:spPr>
          <a:xfrm>
            <a:off x="6858000" y="2556991"/>
            <a:ext cx="2057399" cy="2778021"/>
          </a:xfrm>
          <a:ln>
            <a:solidFill>
              <a:srgbClr val="104B7D"/>
            </a:solidFill>
          </a:ln>
        </p:spPr>
        <p:txBody>
          <a:bodyPr lIns="182880" tIns="182880" rIns="182880" bIns="18288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9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p:txBody>
      </p:sp>
      <p:sp>
        <p:nvSpPr>
          <p:cNvPr id="11" name="Content Placeholder 2"/>
          <p:cNvSpPr>
            <a:spLocks noGrp="1"/>
          </p:cNvSpPr>
          <p:nvPr>
            <p:ph sz="half" idx="1"/>
          </p:nvPr>
        </p:nvSpPr>
        <p:spPr>
          <a:xfrm>
            <a:off x="457200" y="1446286"/>
            <a:ext cx="5949656" cy="4270228"/>
          </a:xfrm>
        </p:spPr>
        <p:txBody>
          <a:bodyPr lIns="0" tIns="0" rIns="0" bIns="0"/>
          <a:lstStyle>
            <a:lvl1pPr>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fld id="{7AC8F8A5-565C-440D-8A3A-954D6E5CABA0}" type="datetimeFigureOut">
              <a:rPr lang="en-US" smtClean="0"/>
              <a:pPr/>
              <a:t>12/4/2015</a:t>
            </a:fld>
            <a:endParaRPr lang="en-US" dirty="0"/>
          </a:p>
        </p:txBody>
      </p:sp>
      <p:sp>
        <p:nvSpPr>
          <p:cNvPr id="1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cxnSp>
        <p:nvCxnSpPr>
          <p:cNvPr id="24" name="Straight Connector 23"/>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7"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spTree>
    <p:extLst>
      <p:ext uri="{BB962C8B-B14F-4D97-AF65-F5344CB8AC3E}">
        <p14:creationId xmlns:p14="http://schemas.microsoft.com/office/powerpoint/2010/main" val="370403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57200" y="2362200"/>
            <a:ext cx="6400800" cy="688975"/>
          </a:xfrm>
        </p:spPr>
        <p:txBody>
          <a:bodyPr lIns="0" tIns="0" rIns="0" bIns="0" anchor="t" anchorCtr="0">
            <a:normAutofit/>
          </a:bodyPr>
          <a:lstStyle>
            <a:lvl1pPr algn="l">
              <a:defRPr sz="3600" b="1" baseline="0">
                <a:solidFill>
                  <a:srgbClr val="782327"/>
                </a:solidFill>
              </a:defRPr>
            </a:lvl1pPr>
          </a:lstStyle>
          <a:p>
            <a:r>
              <a:rPr lang="en-US" dirty="0" smtClean="0"/>
              <a:t>Divider Slide Title</a:t>
            </a:r>
            <a:endParaRPr lang="en-US" dirty="0"/>
          </a:p>
        </p:txBody>
      </p:sp>
      <p:cxnSp>
        <p:nvCxnSpPr>
          <p:cNvPr id="8" name="Straight Connector 7"/>
          <p:cNvCxnSpPr/>
          <p:nvPr userDrawn="1"/>
        </p:nvCxnSpPr>
        <p:spPr>
          <a:xfrm>
            <a:off x="0" y="3063286"/>
            <a:ext cx="68580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4921" y="5943600"/>
            <a:ext cx="2133600" cy="706954"/>
          </a:xfrm>
          <a:prstGeom prst="rect">
            <a:avLst/>
          </a:prstGeom>
        </p:spPr>
      </p:pic>
    </p:spTree>
    <p:extLst>
      <p:ext uri="{BB962C8B-B14F-4D97-AF65-F5344CB8AC3E}">
        <p14:creationId xmlns:p14="http://schemas.microsoft.com/office/powerpoint/2010/main" val="438529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931A0DD-A6EF-40EA-A58B-D2CFC8C4E21B}" type="datetime1">
              <a:rPr lang="en-US" altLang="en-US"/>
              <a:pPr/>
              <a:t>12/4/2015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720112E-F5F2-4471-9799-8444E22BA932}" type="slidenum">
              <a:rPr lang="en-US" altLang="en-US"/>
              <a:pPr/>
              <a:t>‹#›</a:t>
            </a:fld>
            <a:endParaRPr lang="en-US" altLang="en-US"/>
          </a:p>
        </p:txBody>
      </p:sp>
    </p:spTree>
    <p:extLst>
      <p:ext uri="{BB962C8B-B14F-4D97-AF65-F5344CB8AC3E}">
        <p14:creationId xmlns:p14="http://schemas.microsoft.com/office/powerpoint/2010/main" val="126814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F295412-E0E9-41B5-983B-2AD3B7AAFC01}" type="datetime1">
              <a:rPr lang="en-US" altLang="en-US"/>
              <a:pPr/>
              <a:t>12/4/2015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770B035-E80C-4978-A275-6A6CD9A314B4}" type="slidenum">
              <a:rPr lang="en-US" altLang="en-US"/>
              <a:pPr/>
              <a:t>‹#›</a:t>
            </a:fld>
            <a:endParaRPr lang="en-US" altLang="en-US"/>
          </a:p>
        </p:txBody>
      </p:sp>
    </p:spTree>
    <p:extLst>
      <p:ext uri="{BB962C8B-B14F-4D97-AF65-F5344CB8AC3E}">
        <p14:creationId xmlns:p14="http://schemas.microsoft.com/office/powerpoint/2010/main" val="2434336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01547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CCED1AA9-3835-459C-A921-A373D42C2818}" type="datetime1">
              <a:rPr lang="en-US" altLang="en-US"/>
              <a:pPr/>
              <a:t>12/4/2015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980D594-F116-4237-82DB-6799F3E9C89D}" type="slidenum">
              <a:rPr lang="en-US" altLang="en-US"/>
              <a:pPr/>
              <a:t>‹#›</a:t>
            </a:fld>
            <a:endParaRPr lang="en-US" altLang="en-US"/>
          </a:p>
        </p:txBody>
      </p:sp>
    </p:spTree>
    <p:extLst>
      <p:ext uri="{BB962C8B-B14F-4D97-AF65-F5344CB8AC3E}">
        <p14:creationId xmlns:p14="http://schemas.microsoft.com/office/powerpoint/2010/main" val="291973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8F8A5-565C-440D-8A3A-954D6E5CABA0}" type="datetimeFigureOut">
              <a:rPr lang="en-US" smtClean="0"/>
              <a:t>12/4/2015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34631-1888-451B-ACCB-16E012616A5A}" type="slidenum">
              <a:rPr lang="en-US" smtClean="0"/>
              <a:t>‹#›</a:t>
            </a:fld>
            <a:endParaRPr lang="en-US"/>
          </a:p>
        </p:txBody>
      </p:sp>
    </p:spTree>
    <p:extLst>
      <p:ext uri="{BB962C8B-B14F-4D97-AF65-F5344CB8AC3E}">
        <p14:creationId xmlns:p14="http://schemas.microsoft.com/office/powerpoint/2010/main" val="741149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6" r:id="rId4"/>
    <p:sldLayoutId id="2147483657" r:id="rId5"/>
    <p:sldLayoutId id="2147483658" r:id="rId6"/>
    <p:sldLayoutId id="2147483660" r:id="rId7"/>
    <p:sldLayoutId id="2147483661" r:id="rId8"/>
    <p:sldLayoutId id="2147483662" r:id="rId9"/>
    <p:sldLayoutId id="2147483663"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hr.umich.edu/proposal2.htm" TargetMode="External"/><Relationship Id="rId7"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hyperlink" Target="http://www.umich.edu/~advproj/CandidateEvaluationTool.doc" TargetMode="Externa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6400800" cy="688975"/>
          </a:xfrm>
        </p:spPr>
        <p:txBody>
          <a:bodyPr>
            <a:normAutofit fontScale="90000"/>
          </a:bodyPr>
          <a:lstStyle/>
          <a:p>
            <a:r>
              <a:rPr lang="en-US" dirty="0" smtClean="0"/>
              <a:t>Increasing Women in Neuroscience (</a:t>
            </a:r>
            <a:r>
              <a:rPr lang="en-US" dirty="0" err="1" smtClean="0"/>
              <a:t>IWiN</a:t>
            </a:r>
            <a:r>
              <a:rPr lang="en-US" dirty="0" smtClean="0"/>
              <a:t>) Toolkit</a:t>
            </a:r>
            <a:endParaRPr lang="en-US" dirty="0"/>
          </a:p>
        </p:txBody>
      </p:sp>
      <p:sp>
        <p:nvSpPr>
          <p:cNvPr id="3" name="Subtitle 2"/>
          <p:cNvSpPr>
            <a:spLocks noGrp="1"/>
          </p:cNvSpPr>
          <p:nvPr>
            <p:ph type="subTitle" idx="1"/>
          </p:nvPr>
        </p:nvSpPr>
        <p:spPr>
          <a:xfrm>
            <a:off x="457200" y="3219218"/>
            <a:ext cx="5791200" cy="514582"/>
          </a:xfrm>
        </p:spPr>
        <p:txBody>
          <a:bodyPr>
            <a:normAutofit/>
          </a:bodyPr>
          <a:lstStyle/>
          <a:p>
            <a:r>
              <a:rPr lang="en-US" dirty="0" smtClean="0"/>
              <a:t>Candidate Recruitment and Evaluation</a:t>
            </a:r>
            <a:endParaRPr lang="en-US" dirty="0"/>
          </a:p>
        </p:txBody>
      </p:sp>
      <p:sp>
        <p:nvSpPr>
          <p:cNvPr id="4" name="TextBox 3"/>
          <p:cNvSpPr txBox="1"/>
          <p:nvPr/>
        </p:nvSpPr>
        <p:spPr>
          <a:xfrm>
            <a:off x="457200" y="4419600"/>
            <a:ext cx="6400800" cy="369332"/>
          </a:xfrm>
          <a:prstGeom prst="rect">
            <a:avLst/>
          </a:prstGeom>
          <a:noFill/>
        </p:spPr>
        <p:txBody>
          <a:bodyPr wrap="square" lIns="0" tIns="0" rIns="0" bIns="0" rtlCol="0">
            <a:spAutoFit/>
          </a:bodyPr>
          <a:lstStyle/>
          <a:p>
            <a:r>
              <a:rPr lang="en-US" sz="1200" dirty="0" smtClean="0">
                <a:solidFill>
                  <a:srgbClr val="104B7D"/>
                </a:solidFill>
              </a:rPr>
              <a:t>Created by the Professional Development Committee </a:t>
            </a:r>
            <a:br>
              <a:rPr lang="en-US" sz="1200" dirty="0" smtClean="0">
                <a:solidFill>
                  <a:srgbClr val="104B7D"/>
                </a:solidFill>
              </a:rPr>
            </a:br>
            <a:r>
              <a:rPr lang="en-US" sz="1200" dirty="0" smtClean="0">
                <a:solidFill>
                  <a:srgbClr val="104B7D"/>
                </a:solidFill>
              </a:rPr>
              <a:t>of the Society for Neuroscience</a:t>
            </a:r>
            <a:endParaRPr lang="en-US" sz="1000" i="1" dirty="0">
              <a:solidFill>
                <a:srgbClr val="104B7D"/>
              </a:solidFill>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762000"/>
            <a:ext cx="8534400" cy="457200"/>
          </a:xfrm>
        </p:spPr>
        <p:txBody>
          <a:bodyPr>
            <a:noAutofit/>
          </a:bodyPr>
          <a:lstStyle/>
          <a:p>
            <a:r>
              <a:rPr lang="en-US" altLang="en-US" dirty="0" smtClean="0">
                <a:latin typeface="Arial" pitchFamily="34" charset="0"/>
                <a:ea typeface="ＭＳ Ｐゴシック" pitchFamily="34" charset="-128"/>
                <a:cs typeface="Arial" pitchFamily="34" charset="0"/>
              </a:rPr>
              <a:t>Recruiting Strategies </a:t>
            </a:r>
            <a:r>
              <a:rPr lang="en-US" altLang="en-US" dirty="0">
                <a:latin typeface="Arial" pitchFamily="34" charset="0"/>
                <a:ea typeface="ＭＳ Ｐゴシック" pitchFamily="34" charset="-128"/>
                <a:cs typeface="Arial" pitchFamily="34" charset="0"/>
              </a:rPr>
              <a:t>to </a:t>
            </a:r>
            <a:r>
              <a:rPr lang="en-US" altLang="en-US" dirty="0" smtClean="0">
                <a:latin typeface="Arial" pitchFamily="34" charset="0"/>
                <a:ea typeface="ＭＳ Ｐゴシック" pitchFamily="34" charset="-128"/>
                <a:cs typeface="Arial" pitchFamily="34" charset="0"/>
              </a:rPr>
              <a:t>Increase Diversity</a:t>
            </a:r>
            <a:endParaRPr lang="en-US" altLang="en-US" dirty="0" smtClean="0">
              <a:ea typeface="ＭＳ Ｐゴシック" pitchFamily="34" charset="-128"/>
            </a:endParaRPr>
          </a:p>
        </p:txBody>
      </p:sp>
      <p:sp>
        <p:nvSpPr>
          <p:cNvPr id="43010" name="Content Placeholder 4"/>
          <p:cNvSpPr>
            <a:spLocks noGrp="1"/>
          </p:cNvSpPr>
          <p:nvPr>
            <p:ph idx="1"/>
          </p:nvPr>
        </p:nvSpPr>
        <p:spPr>
          <a:xfrm>
            <a:off x="457200" y="1674886"/>
            <a:ext cx="7162800" cy="4268714"/>
          </a:xfrm>
        </p:spPr>
        <p:txBody>
          <a:bodyPr>
            <a:normAutofit/>
          </a:bodyPr>
          <a:lstStyle/>
          <a:p>
            <a:r>
              <a:rPr lang="en-US" altLang="en-US" sz="2400" dirty="0" smtClean="0">
                <a:ea typeface="ＭＳ Ｐゴシック" pitchFamily="34" charset="-128"/>
              </a:rPr>
              <a:t>Cast a wide net</a:t>
            </a:r>
          </a:p>
          <a:p>
            <a:r>
              <a:rPr lang="en-US" altLang="en-US" sz="2400" dirty="0" smtClean="0">
                <a:ea typeface="ＭＳ Ｐゴシック" pitchFamily="34" charset="-128"/>
              </a:rPr>
              <a:t>Open Searches: Define the position in the widest possible terms consistent with the department’s needs.  </a:t>
            </a:r>
          </a:p>
          <a:p>
            <a:r>
              <a:rPr lang="en-US" altLang="en-US" sz="2400" dirty="0" smtClean="0">
                <a:ea typeface="ＭＳ Ｐゴシック" pitchFamily="34" charset="-128"/>
              </a:rPr>
              <a:t>Be proactive: Seek out people you think are right for the job, even if they're not actively looking.  </a:t>
            </a:r>
          </a:p>
        </p:txBody>
      </p:sp>
    </p:spTree>
    <p:extLst>
      <p:ext uri="{BB962C8B-B14F-4D97-AF65-F5344CB8AC3E}">
        <p14:creationId xmlns:p14="http://schemas.microsoft.com/office/powerpoint/2010/main" val="3419599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txBox="1">
            <a:spLocks noChangeArrowheads="1"/>
          </p:cNvSpPr>
          <p:nvPr/>
        </p:nvSpPr>
        <p:spPr bwMode="auto">
          <a:xfrm>
            <a:off x="152400" y="228600"/>
            <a:ext cx="8089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2700" b="1" dirty="0" smtClean="0">
                <a:solidFill>
                  <a:srgbClr val="782327"/>
                </a:solidFill>
                <a:cs typeface="Arial" pitchFamily="34" charset="0"/>
              </a:rPr>
              <a:t>Active </a:t>
            </a:r>
            <a:r>
              <a:rPr lang="en-US" altLang="en-US" sz="2700" b="1" dirty="0">
                <a:solidFill>
                  <a:srgbClr val="782327"/>
                </a:solidFill>
                <a:cs typeface="Arial" pitchFamily="34" charset="0"/>
              </a:rPr>
              <a:t>Recruiting and Open Searches: A University of Michigan Success Story </a:t>
            </a:r>
          </a:p>
        </p:txBody>
      </p:sp>
      <p:sp>
        <p:nvSpPr>
          <p:cNvPr id="44035" name="TextBox 5"/>
          <p:cNvSpPr txBox="1">
            <a:spLocks noChangeArrowheads="1"/>
          </p:cNvSpPr>
          <p:nvPr/>
        </p:nvSpPr>
        <p:spPr bwMode="auto">
          <a:xfrm>
            <a:off x="990600" y="5638800"/>
            <a:ext cx="609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2000" dirty="0">
                <a:cs typeface="Arial" pitchFamily="34" charset="0"/>
              </a:rPr>
              <a:t>The difference achieved by one </a:t>
            </a:r>
            <a:r>
              <a:rPr lang="en-US" altLang="en-US" sz="2000" dirty="0" err="1">
                <a:cs typeface="Arial" pitchFamily="34" charset="0"/>
              </a:rPr>
              <a:t>UMich</a:t>
            </a:r>
            <a:r>
              <a:rPr lang="en-US" altLang="en-US" sz="2000" dirty="0">
                <a:cs typeface="Arial" pitchFamily="34" charset="0"/>
              </a:rPr>
              <a:t> department</a:t>
            </a:r>
          </a:p>
          <a:p>
            <a:pPr eaLnBrk="1" hangingPunct="1"/>
            <a:endParaRPr lang="en-US" altLang="en-US" sz="2000" dirty="0">
              <a:cs typeface="Arial" pitchFamily="34" charset="0"/>
            </a:endParaRPr>
          </a:p>
        </p:txBody>
      </p:sp>
      <p:pic>
        <p:nvPicPr>
          <p:cNvPr id="4403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0" y="1447800"/>
            <a:ext cx="69850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148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381000"/>
            <a:ext cx="8153400" cy="914400"/>
          </a:xfrm>
        </p:spPr>
        <p:txBody>
          <a:bodyPr>
            <a:noAutofit/>
          </a:bodyPr>
          <a:lstStyle/>
          <a:p>
            <a:r>
              <a:rPr lang="en-US" altLang="en-US" sz="2700" dirty="0">
                <a:latin typeface="Arial" pitchFamily="34" charset="0"/>
                <a:ea typeface="ＭＳ Ｐゴシック" pitchFamily="34" charset="-128"/>
                <a:cs typeface="Arial" pitchFamily="34" charset="0"/>
              </a:rPr>
              <a:t>Qualitative Feedback on the </a:t>
            </a:r>
            <a:r>
              <a:rPr lang="en-US" altLang="en-US" sz="2700" dirty="0" smtClean="0">
                <a:latin typeface="Arial" pitchFamily="34" charset="0"/>
                <a:ea typeface="ＭＳ Ｐゴシック" pitchFamily="34" charset="-128"/>
                <a:cs typeface="Arial" pitchFamily="34" charset="0"/>
              </a:rPr>
              <a:t>Use </a:t>
            </a:r>
            <a:r>
              <a:rPr lang="en-US" altLang="en-US" sz="2700" dirty="0">
                <a:latin typeface="Arial" pitchFamily="34" charset="0"/>
                <a:ea typeface="ＭＳ Ｐゴシック" pitchFamily="34" charset="-128"/>
                <a:cs typeface="Arial" pitchFamily="34" charset="0"/>
              </a:rPr>
              <a:t>of Open </a:t>
            </a:r>
            <a:r>
              <a:rPr lang="en-US" altLang="en-US" sz="2700" dirty="0" smtClean="0">
                <a:latin typeface="Arial" pitchFamily="34" charset="0"/>
                <a:ea typeface="ＭＳ Ｐゴシック" pitchFamily="34" charset="-128"/>
                <a:cs typeface="Arial" pitchFamily="34" charset="0"/>
              </a:rPr>
              <a:t>Searches at University of Michigan</a:t>
            </a:r>
            <a:endParaRPr lang="en-US" altLang="en-US" sz="2700" dirty="0">
              <a:latin typeface="Arial" pitchFamily="34" charset="0"/>
              <a:ea typeface="ＭＳ Ｐゴシック" pitchFamily="34" charset="-128"/>
              <a:cs typeface="Arial" pitchFamily="34" charset="0"/>
            </a:endParaRPr>
          </a:p>
        </p:txBody>
      </p:sp>
      <p:sp>
        <p:nvSpPr>
          <p:cNvPr id="45058" name="TextBox 7"/>
          <p:cNvSpPr txBox="1">
            <a:spLocks noChangeArrowheads="1"/>
          </p:cNvSpPr>
          <p:nvPr/>
        </p:nvSpPr>
        <p:spPr bwMode="auto">
          <a:xfrm>
            <a:off x="457200" y="1470025"/>
            <a:ext cx="7848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dirty="0">
                <a:latin typeface="+mn-lt"/>
                <a:cs typeface="Arial" pitchFamily="34" charset="0"/>
              </a:rPr>
              <a:t>"The open searches led to both a larger number of applicants AND a more diverse applicant pool."</a:t>
            </a:r>
          </a:p>
          <a:p>
            <a:pPr eaLnBrk="1" hangingPunct="1"/>
            <a:endParaRPr lang="en-US" altLang="en-US" dirty="0">
              <a:latin typeface="+mn-lt"/>
              <a:cs typeface="Arial" pitchFamily="34" charset="0"/>
            </a:endParaRPr>
          </a:p>
          <a:p>
            <a:pPr eaLnBrk="1" hangingPunct="1"/>
            <a:r>
              <a:rPr lang="en-US" altLang="en-US" dirty="0">
                <a:latin typeface="+mn-lt"/>
                <a:cs typeface="Arial" pitchFamily="34" charset="0"/>
              </a:rPr>
              <a:t>"I was not sure if the </a:t>
            </a:r>
            <a:r>
              <a:rPr lang="ja-JP" altLang="en-US" dirty="0">
                <a:latin typeface="+mn-lt"/>
                <a:cs typeface="Arial" pitchFamily="34" charset="0"/>
              </a:rPr>
              <a:t>‘</a:t>
            </a:r>
            <a:r>
              <a:rPr lang="en-US" altLang="ja-JP" dirty="0">
                <a:latin typeface="+mn-lt"/>
                <a:cs typeface="Arial" pitchFamily="34" charset="0"/>
              </a:rPr>
              <a:t>open search</a:t>
            </a:r>
            <a:r>
              <a:rPr lang="ja-JP" altLang="en-US" dirty="0">
                <a:latin typeface="+mn-lt"/>
                <a:cs typeface="Arial" pitchFamily="34" charset="0"/>
              </a:rPr>
              <a:t>’</a:t>
            </a:r>
            <a:r>
              <a:rPr lang="en-US" altLang="ja-JP" dirty="0">
                <a:latin typeface="+mn-lt"/>
                <a:cs typeface="Arial" pitchFamily="34" charset="0"/>
              </a:rPr>
              <a:t> is the best way to attract the best candidates to apply for job. I am convinced now it is indeed an excellent strategy to add </a:t>
            </a:r>
            <a:r>
              <a:rPr lang="ja-JP" altLang="en-US" dirty="0">
                <a:latin typeface="+mn-lt"/>
                <a:cs typeface="Arial" pitchFamily="34" charset="0"/>
              </a:rPr>
              <a:t>‘</a:t>
            </a:r>
            <a:r>
              <a:rPr lang="en-US" altLang="ja-JP" dirty="0">
                <a:latin typeface="+mn-lt"/>
                <a:cs typeface="Arial" pitchFamily="34" charset="0"/>
              </a:rPr>
              <a:t>new blood</a:t>
            </a:r>
            <a:r>
              <a:rPr lang="ja-JP" altLang="en-US" dirty="0">
                <a:latin typeface="+mn-lt"/>
                <a:cs typeface="Arial" pitchFamily="34" charset="0"/>
              </a:rPr>
              <a:t>’</a:t>
            </a:r>
            <a:r>
              <a:rPr lang="en-US" altLang="ja-JP" dirty="0">
                <a:latin typeface="+mn-lt"/>
                <a:cs typeface="Arial" pitchFamily="34" charset="0"/>
              </a:rPr>
              <a:t> to our department."</a:t>
            </a:r>
          </a:p>
          <a:p>
            <a:pPr eaLnBrk="1" hangingPunct="1"/>
            <a:endParaRPr lang="en-US" altLang="en-US" dirty="0">
              <a:latin typeface="+mn-lt"/>
              <a:cs typeface="Arial" pitchFamily="34" charset="0"/>
            </a:endParaRPr>
          </a:p>
          <a:p>
            <a:pPr eaLnBrk="1" hangingPunct="1"/>
            <a:r>
              <a:rPr lang="en-US" altLang="en-US" dirty="0">
                <a:latin typeface="+mn-lt"/>
                <a:cs typeface="Arial" pitchFamily="34" charset="0"/>
              </a:rPr>
              <a:t>"The open searches led to a department-wide discussion of all of the applicants.  This has the added benefit of everyone on the faculty knowing the candidate and being invested in their success from their first day on campus."</a:t>
            </a:r>
          </a:p>
        </p:txBody>
      </p:sp>
    </p:spTree>
    <p:extLst>
      <p:ext uri="{BB962C8B-B14F-4D97-AF65-F5344CB8AC3E}">
        <p14:creationId xmlns:p14="http://schemas.microsoft.com/office/powerpoint/2010/main" val="1833806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81200"/>
            <a:ext cx="6400800" cy="688975"/>
          </a:xfrm>
        </p:spPr>
        <p:txBody>
          <a:bodyPr>
            <a:normAutofit fontScale="90000"/>
          </a:bodyPr>
          <a:lstStyle/>
          <a:p>
            <a:r>
              <a:rPr lang="en-US" altLang="en-US" dirty="0">
                <a:latin typeface="Arial" pitchFamily="34" charset="0"/>
                <a:ea typeface="ＭＳ Ｐゴシック" pitchFamily="34" charset="-128"/>
                <a:cs typeface="Arial" pitchFamily="34" charset="0"/>
              </a:rPr>
              <a:t>Evaluation of </a:t>
            </a:r>
            <a:r>
              <a:rPr lang="en-US" altLang="en-US" dirty="0" smtClean="0">
                <a:latin typeface="Arial" pitchFamily="34" charset="0"/>
                <a:ea typeface="ＭＳ Ｐゴシック" pitchFamily="34" charset="-128"/>
                <a:cs typeface="Arial" pitchFamily="34" charset="0"/>
              </a:rPr>
              <a:t>Candidates and Reviewing Applications</a:t>
            </a:r>
            <a:endParaRPr lang="en-US" dirty="0"/>
          </a:p>
        </p:txBody>
      </p:sp>
    </p:spTree>
    <p:extLst>
      <p:ext uri="{BB962C8B-B14F-4D97-AF65-F5344CB8AC3E}">
        <p14:creationId xmlns:p14="http://schemas.microsoft.com/office/powerpoint/2010/main" val="1662658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629400" cy="457200"/>
          </a:xfrm>
        </p:spPr>
        <p:txBody>
          <a:bodyPr>
            <a:normAutofit fontScale="90000"/>
          </a:bodyPr>
          <a:lstStyle/>
          <a:p>
            <a:r>
              <a:rPr lang="en-US" altLang="en-US" dirty="0">
                <a:latin typeface="Arial" pitchFamily="34" charset="0"/>
                <a:ea typeface="ＭＳ Ｐゴシック" pitchFamily="34" charset="-128"/>
                <a:cs typeface="Arial" pitchFamily="34" charset="0"/>
              </a:rPr>
              <a:t>Promote Awareness of Evaluation Bias</a:t>
            </a:r>
            <a:endParaRPr lang="en-US" dirty="0"/>
          </a:p>
        </p:txBody>
      </p:sp>
      <p:sp>
        <p:nvSpPr>
          <p:cNvPr id="3" name="Content Placeholder 2"/>
          <p:cNvSpPr>
            <a:spLocks noGrp="1"/>
          </p:cNvSpPr>
          <p:nvPr>
            <p:ph idx="1"/>
          </p:nvPr>
        </p:nvSpPr>
        <p:spPr>
          <a:xfrm>
            <a:off x="571500" y="1371600"/>
            <a:ext cx="6705600" cy="4268714"/>
          </a:xfrm>
        </p:spPr>
        <p:txBody>
          <a:bodyPr>
            <a:normAutofit/>
          </a:bodyPr>
          <a:lstStyle/>
          <a:p>
            <a:r>
              <a:rPr lang="en-US" altLang="en-US" sz="2400" dirty="0">
                <a:cs typeface="Arial" pitchFamily="34" charset="0"/>
              </a:rPr>
              <a:t>Awareness of evaluation bias is a critical first </a:t>
            </a:r>
            <a:r>
              <a:rPr lang="en-US" altLang="en-US" sz="2400" dirty="0" smtClean="0">
                <a:cs typeface="Arial" pitchFamily="34" charset="0"/>
              </a:rPr>
              <a:t>step</a:t>
            </a:r>
          </a:p>
          <a:p>
            <a:pPr lvl="1"/>
            <a:r>
              <a:rPr lang="en-US" altLang="en-US" sz="2400" dirty="0" smtClean="0">
                <a:cs typeface="Arial" pitchFamily="34" charset="0"/>
              </a:rPr>
              <a:t>Blind </a:t>
            </a:r>
            <a:r>
              <a:rPr lang="en-US" altLang="en-US" sz="2400" dirty="0">
                <a:cs typeface="Arial" pitchFamily="34" charset="0"/>
              </a:rPr>
              <a:t>Auditions</a:t>
            </a:r>
          </a:p>
          <a:p>
            <a:pPr lvl="1">
              <a:buFontTx/>
              <a:buChar char="–"/>
            </a:pPr>
            <a:r>
              <a:rPr lang="en-US" altLang="en-US" sz="2400" dirty="0">
                <a:cs typeface="Arial" pitchFamily="34" charset="0"/>
              </a:rPr>
              <a:t>CVs and Resumes</a:t>
            </a:r>
          </a:p>
          <a:p>
            <a:pPr lvl="1">
              <a:buFontTx/>
              <a:buChar char="–"/>
            </a:pPr>
            <a:r>
              <a:rPr lang="en-US" altLang="en-US" sz="2400" dirty="0">
                <a:cs typeface="Arial" pitchFamily="34" charset="0"/>
              </a:rPr>
              <a:t>Letters of </a:t>
            </a:r>
            <a:r>
              <a:rPr lang="en-US" altLang="en-US" sz="2400" dirty="0" smtClean="0">
                <a:cs typeface="Arial" pitchFamily="34" charset="0"/>
              </a:rPr>
              <a:t>Recommendation</a:t>
            </a:r>
          </a:p>
          <a:p>
            <a:pPr marL="457200" lvl="1" indent="0">
              <a:buNone/>
            </a:pPr>
            <a:r>
              <a:rPr lang="en-US" altLang="en-US" sz="1800" i="1" dirty="0">
                <a:cs typeface="Arial" pitchFamily="34" charset="0"/>
              </a:rPr>
              <a:t>(see module 1, Implicit Bias for more information)</a:t>
            </a:r>
          </a:p>
          <a:p>
            <a:pPr>
              <a:lnSpc>
                <a:spcPct val="90000"/>
              </a:lnSpc>
              <a:buFontTx/>
              <a:buChar char="•"/>
            </a:pPr>
            <a:r>
              <a:rPr lang="en-US" altLang="en-US" sz="2400" dirty="0" smtClean="0">
                <a:cs typeface="Arial" pitchFamily="34" charset="0"/>
              </a:rPr>
              <a:t>Spread </a:t>
            </a:r>
            <a:r>
              <a:rPr lang="en-US" altLang="en-US" sz="2400" dirty="0">
                <a:cs typeface="Arial" pitchFamily="34" charset="0"/>
              </a:rPr>
              <a:t>awareness to </a:t>
            </a:r>
            <a:r>
              <a:rPr lang="en-US" altLang="en-US" sz="2400" dirty="0" smtClean="0">
                <a:cs typeface="Arial" pitchFamily="34" charset="0"/>
              </a:rPr>
              <a:t>entire search committee.</a:t>
            </a:r>
            <a:endParaRPr lang="en-US" altLang="en-US" sz="2400" dirty="0">
              <a:cs typeface="Arial" pitchFamily="34" charset="0"/>
            </a:endParaRPr>
          </a:p>
          <a:p>
            <a:pPr>
              <a:lnSpc>
                <a:spcPct val="90000"/>
              </a:lnSpc>
              <a:buFontTx/>
              <a:buChar char="•"/>
            </a:pPr>
            <a:r>
              <a:rPr lang="en-US" altLang="en-US" sz="2400" dirty="0" smtClean="0">
                <a:cs typeface="Arial" pitchFamily="34" charset="0"/>
              </a:rPr>
              <a:t>Understand that </a:t>
            </a:r>
            <a:r>
              <a:rPr lang="en-US" altLang="en-US" sz="2400" dirty="0">
                <a:cs typeface="Arial" pitchFamily="34" charset="0"/>
              </a:rPr>
              <a:t>e</a:t>
            </a:r>
            <a:r>
              <a:rPr lang="en-US" altLang="en-US" sz="2400" dirty="0" smtClean="0">
                <a:cs typeface="Arial" pitchFamily="34" charset="0"/>
              </a:rPr>
              <a:t>valuation </a:t>
            </a:r>
            <a:r>
              <a:rPr lang="en-US" altLang="en-US" sz="2400" dirty="0">
                <a:cs typeface="Arial" pitchFamily="34" charset="0"/>
              </a:rPr>
              <a:t>bias can be </a:t>
            </a:r>
            <a:r>
              <a:rPr lang="en-US" altLang="en-US" sz="2400" dirty="0" smtClean="0">
                <a:cs typeface="Arial" pitchFamily="34" charset="0"/>
              </a:rPr>
              <a:t>counteracted.</a:t>
            </a:r>
            <a:endParaRPr lang="en-US" sz="2400" dirty="0"/>
          </a:p>
        </p:txBody>
      </p:sp>
      <p:sp>
        <p:nvSpPr>
          <p:cNvPr id="4" name="Rectangle 11"/>
          <p:cNvSpPr>
            <a:spLocks noChangeArrowheads="1"/>
          </p:cNvSpPr>
          <p:nvPr/>
        </p:nvSpPr>
        <p:spPr bwMode="auto">
          <a:xfrm>
            <a:off x="990600" y="6248400"/>
            <a:ext cx="586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200" dirty="0">
                <a:solidFill>
                  <a:srgbClr val="000080"/>
                </a:solidFill>
              </a:rPr>
              <a:t>Bauer and </a:t>
            </a:r>
            <a:r>
              <a:rPr lang="en-US" altLang="en-US" sz="1200" dirty="0" err="1">
                <a:solidFill>
                  <a:srgbClr val="000080"/>
                </a:solidFill>
              </a:rPr>
              <a:t>Baltes</a:t>
            </a:r>
            <a:r>
              <a:rPr lang="en-US" altLang="en-US" sz="1200" dirty="0">
                <a:solidFill>
                  <a:srgbClr val="000080"/>
                </a:solidFill>
              </a:rPr>
              <a:t>, 2002, </a:t>
            </a:r>
            <a:r>
              <a:rPr lang="en-US" altLang="en-US" sz="1200" i="1" dirty="0">
                <a:solidFill>
                  <a:srgbClr val="000080"/>
                </a:solidFill>
              </a:rPr>
              <a:t>Sex Roles 9/10, 465.</a:t>
            </a:r>
            <a:endParaRPr lang="en-US" altLang="en-US" sz="1200" dirty="0">
              <a:solidFill>
                <a:srgbClr val="000080"/>
              </a:solidFill>
            </a:endParaRPr>
          </a:p>
        </p:txBody>
      </p:sp>
    </p:spTree>
    <p:extLst>
      <p:ext uri="{BB962C8B-B14F-4D97-AF65-F5344CB8AC3E}">
        <p14:creationId xmlns:p14="http://schemas.microsoft.com/office/powerpoint/2010/main" val="348832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381000" y="685800"/>
            <a:ext cx="8610600" cy="457200"/>
          </a:xfrm>
        </p:spPr>
        <p:txBody>
          <a:bodyPr>
            <a:normAutofit/>
          </a:bodyPr>
          <a:lstStyle/>
          <a:p>
            <a:r>
              <a:rPr lang="en-US" altLang="en-US" sz="2700" dirty="0">
                <a:latin typeface="Arial" pitchFamily="34" charset="0"/>
                <a:ea typeface="ＭＳ Ｐゴシック" pitchFamily="34" charset="-128"/>
                <a:cs typeface="Arial" pitchFamily="34" charset="0"/>
              </a:rPr>
              <a:t>Evaluation of Identical CVs: Gender</a:t>
            </a:r>
          </a:p>
        </p:txBody>
      </p:sp>
      <p:pic>
        <p:nvPicPr>
          <p:cNvPr id="26627" name="Picture 20" descr="BD18204_"/>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5334000" y="1752600"/>
            <a:ext cx="2560000" cy="1664000"/>
          </a:xfrm>
        </p:spPr>
      </p:pic>
      <p:sp>
        <p:nvSpPr>
          <p:cNvPr id="23555" name="Rectangle 6"/>
          <p:cNvSpPr>
            <a:spLocks noGrp="1" noChangeArrowheads="1"/>
          </p:cNvSpPr>
          <p:nvPr>
            <p:ph type="body" sz="half" idx="4294967295"/>
          </p:nvPr>
        </p:nvSpPr>
        <p:spPr>
          <a:xfrm>
            <a:off x="228599" y="1447800"/>
            <a:ext cx="4953001" cy="4495800"/>
          </a:xfrm>
        </p:spPr>
        <p:txBody>
          <a:bodyPr>
            <a:normAutofit lnSpcReduction="10000"/>
          </a:bodyPr>
          <a:lstStyle/>
          <a:p>
            <a:pPr>
              <a:spcBef>
                <a:spcPts val="576"/>
              </a:spcBef>
            </a:pPr>
            <a:r>
              <a:rPr lang="en-US" altLang="en-US" sz="2400" dirty="0">
                <a:cs typeface="Arial" pitchFamily="34" charset="0"/>
              </a:rPr>
              <a:t>When evaluating identical application packages, </a:t>
            </a:r>
            <a:r>
              <a:rPr lang="en-US" altLang="en-US" sz="2400" dirty="0" smtClean="0">
                <a:cs typeface="Arial" pitchFamily="34" charset="0"/>
              </a:rPr>
              <a:t>both male </a:t>
            </a:r>
            <a:r>
              <a:rPr lang="en-US" altLang="en-US" sz="2400" dirty="0">
                <a:cs typeface="Arial" pitchFamily="34" charset="0"/>
              </a:rPr>
              <a:t>and female University psychology professors preferred 2:1 to hire </a:t>
            </a:r>
            <a:r>
              <a:rPr lang="ja-JP" altLang="en-US" sz="2400" dirty="0">
                <a:cs typeface="Arial" pitchFamily="34" charset="0"/>
              </a:rPr>
              <a:t>“</a:t>
            </a:r>
            <a:r>
              <a:rPr lang="en-US" altLang="ja-JP" sz="2400" dirty="0">
                <a:cs typeface="Arial" pitchFamily="34" charset="0"/>
              </a:rPr>
              <a:t>Brian</a:t>
            </a:r>
            <a:r>
              <a:rPr lang="ja-JP" altLang="en-US" sz="2400" dirty="0">
                <a:cs typeface="Arial" pitchFamily="34" charset="0"/>
              </a:rPr>
              <a:t>”</a:t>
            </a:r>
            <a:r>
              <a:rPr lang="en-US" altLang="ja-JP" sz="2400" dirty="0">
                <a:cs typeface="Arial" pitchFamily="34" charset="0"/>
              </a:rPr>
              <a:t> over </a:t>
            </a:r>
            <a:r>
              <a:rPr lang="ja-JP" altLang="en-US" sz="2400" dirty="0">
                <a:cs typeface="Arial" pitchFamily="34" charset="0"/>
              </a:rPr>
              <a:t>“</a:t>
            </a:r>
            <a:r>
              <a:rPr lang="en-US" altLang="ja-JP" sz="2400" dirty="0">
                <a:cs typeface="Arial" pitchFamily="34" charset="0"/>
              </a:rPr>
              <a:t>Karen</a:t>
            </a:r>
            <a:r>
              <a:rPr lang="ja-JP" altLang="en-US" sz="2400" dirty="0">
                <a:cs typeface="Arial" pitchFamily="34" charset="0"/>
              </a:rPr>
              <a:t>”</a:t>
            </a:r>
            <a:r>
              <a:rPr lang="en-US" altLang="ja-JP" sz="2400" dirty="0">
                <a:cs typeface="Arial" pitchFamily="34" charset="0"/>
              </a:rPr>
              <a:t> as an assistant professor.</a:t>
            </a:r>
          </a:p>
          <a:p>
            <a:pPr>
              <a:spcBef>
                <a:spcPts val="576"/>
              </a:spcBef>
            </a:pPr>
            <a:r>
              <a:rPr lang="en-US" altLang="en-US" sz="2400" dirty="0">
                <a:cs typeface="Arial" pitchFamily="34" charset="0"/>
              </a:rPr>
              <a:t>When evaluating a more experienced record (at the point of promotion to tenure), reservations were expressed four times more often when the name was female. </a:t>
            </a:r>
          </a:p>
        </p:txBody>
      </p:sp>
      <p:pic>
        <p:nvPicPr>
          <p:cNvPr id="26628" name="Picture 21" descr="BD18204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952748"/>
            <a:ext cx="30861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 Box 22"/>
          <p:cNvSpPr txBox="1">
            <a:spLocks noChangeArrowheads="1"/>
          </p:cNvSpPr>
          <p:nvPr/>
        </p:nvSpPr>
        <p:spPr bwMode="auto">
          <a:xfrm>
            <a:off x="6340475" y="2079748"/>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spcBef>
                <a:spcPct val="50000"/>
              </a:spcBef>
            </a:pPr>
            <a:r>
              <a:rPr lang="en-US" altLang="en-US" sz="1600" b="1">
                <a:solidFill>
                  <a:srgbClr val="000080"/>
                </a:solidFill>
                <a:cs typeface="Arial" pitchFamily="34" charset="0"/>
              </a:rPr>
              <a:t>Brian</a:t>
            </a:r>
            <a:endParaRPr lang="en-US" altLang="en-US" sz="1100" b="1">
              <a:solidFill>
                <a:srgbClr val="000080"/>
              </a:solidFill>
              <a:cs typeface="Arial" pitchFamily="34" charset="0"/>
            </a:endParaRPr>
          </a:p>
        </p:txBody>
      </p:sp>
      <p:sp>
        <p:nvSpPr>
          <p:cNvPr id="26630" name="Text Box 23"/>
          <p:cNvSpPr txBox="1">
            <a:spLocks noChangeArrowheads="1"/>
          </p:cNvSpPr>
          <p:nvPr/>
        </p:nvSpPr>
        <p:spPr bwMode="auto">
          <a:xfrm>
            <a:off x="5427663" y="1787648"/>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spcBef>
                <a:spcPct val="50000"/>
              </a:spcBef>
            </a:pPr>
            <a:r>
              <a:rPr lang="en-US" altLang="en-US" sz="1600" b="1" dirty="0">
                <a:solidFill>
                  <a:srgbClr val="000080"/>
                </a:solidFill>
                <a:cs typeface="Arial" pitchFamily="34" charset="0"/>
              </a:rPr>
              <a:t>Karen</a:t>
            </a:r>
            <a:endParaRPr lang="en-US" altLang="en-US" sz="1100" b="1" dirty="0">
              <a:solidFill>
                <a:srgbClr val="000080"/>
              </a:solidFill>
              <a:cs typeface="Arial" pitchFamily="34" charset="0"/>
            </a:endParaRPr>
          </a:p>
        </p:txBody>
      </p:sp>
      <p:sp>
        <p:nvSpPr>
          <p:cNvPr id="26631" name="Rectangle 26"/>
          <p:cNvSpPr>
            <a:spLocks noChangeArrowheads="1"/>
          </p:cNvSpPr>
          <p:nvPr/>
        </p:nvSpPr>
        <p:spPr bwMode="auto">
          <a:xfrm>
            <a:off x="258763" y="6297613"/>
            <a:ext cx="5867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200" dirty="0" err="1">
                <a:solidFill>
                  <a:srgbClr val="000080"/>
                </a:solidFill>
              </a:rPr>
              <a:t>Steinpreis</a:t>
            </a:r>
            <a:r>
              <a:rPr lang="en-US" altLang="en-US" sz="1200" dirty="0">
                <a:solidFill>
                  <a:srgbClr val="000080"/>
                </a:solidFill>
              </a:rPr>
              <a:t>, Anders, &amp; </a:t>
            </a:r>
            <a:r>
              <a:rPr lang="en-US" altLang="en-US" sz="1200" dirty="0" err="1">
                <a:solidFill>
                  <a:srgbClr val="000080"/>
                </a:solidFill>
              </a:rPr>
              <a:t>Ritzke</a:t>
            </a:r>
            <a:r>
              <a:rPr lang="en-US" altLang="en-US" sz="1200" dirty="0">
                <a:solidFill>
                  <a:srgbClr val="000080"/>
                </a:solidFill>
              </a:rPr>
              <a:t> (1999) </a:t>
            </a:r>
            <a:r>
              <a:rPr lang="en-US" altLang="en-US" sz="1200" i="1" dirty="0">
                <a:solidFill>
                  <a:srgbClr val="000080"/>
                </a:solidFill>
              </a:rPr>
              <a:t>Sex Roles</a:t>
            </a:r>
            <a:r>
              <a:rPr lang="en-US" altLang="en-US" sz="1200" dirty="0">
                <a:solidFill>
                  <a:srgbClr val="000080"/>
                </a:solidFill>
              </a:rPr>
              <a:t>, 41, 509.</a:t>
            </a:r>
          </a:p>
        </p:txBody>
      </p:sp>
      <p:sp>
        <p:nvSpPr>
          <p:cNvPr id="26632" name="Rectangle 1"/>
          <p:cNvSpPr>
            <a:spLocks noChangeArrowheads="1"/>
          </p:cNvSpPr>
          <p:nvPr/>
        </p:nvSpPr>
        <p:spPr bwMode="auto">
          <a:xfrm>
            <a:off x="6089984" y="4417003"/>
            <a:ext cx="270589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200" dirty="0">
                <a:latin typeface="Calibri" panose="020F0502020204030204" pitchFamily="34" charset="0"/>
              </a:rPr>
              <a:t>Science faculty’s subtle gender biases favor male students</a:t>
            </a:r>
          </a:p>
          <a:p>
            <a:pPr eaLnBrk="1" hangingPunct="1"/>
            <a:r>
              <a:rPr lang="en-US" altLang="en-US" sz="1200" dirty="0">
                <a:latin typeface="Calibri" panose="020F0502020204030204" pitchFamily="34" charset="0"/>
              </a:rPr>
              <a:t>Corinne A. Moss-</a:t>
            </a:r>
            <a:r>
              <a:rPr lang="en-US" altLang="en-US" sz="1200" dirty="0" err="1">
                <a:latin typeface="Calibri" panose="020F0502020204030204" pitchFamily="34" charset="0"/>
              </a:rPr>
              <a:t>Racusina,b</a:t>
            </a:r>
            <a:r>
              <a:rPr lang="en-US" altLang="en-US" sz="1200" dirty="0">
                <a:latin typeface="Calibri" panose="020F0502020204030204" pitchFamily="34" charset="0"/>
              </a:rPr>
              <a:t>, John F. </a:t>
            </a:r>
            <a:r>
              <a:rPr lang="en-US" altLang="en-US" sz="1200" dirty="0" err="1">
                <a:latin typeface="Calibri" panose="020F0502020204030204" pitchFamily="34" charset="0"/>
              </a:rPr>
              <a:t>Dovidiob</a:t>
            </a:r>
            <a:r>
              <a:rPr lang="en-US" altLang="en-US" sz="1200" dirty="0">
                <a:latin typeface="Calibri" panose="020F0502020204030204" pitchFamily="34" charset="0"/>
              </a:rPr>
              <a:t>, Victoria L. </a:t>
            </a:r>
            <a:r>
              <a:rPr lang="en-US" altLang="en-US" sz="1200" dirty="0" err="1">
                <a:latin typeface="Calibri" panose="020F0502020204030204" pitchFamily="34" charset="0"/>
              </a:rPr>
              <a:t>Brescollc</a:t>
            </a:r>
            <a:r>
              <a:rPr lang="en-US" altLang="en-US" sz="1200" dirty="0">
                <a:latin typeface="Calibri" panose="020F0502020204030204" pitchFamily="34" charset="0"/>
              </a:rPr>
              <a:t>, Mark J. </a:t>
            </a:r>
            <a:r>
              <a:rPr lang="en-US" altLang="en-US" sz="1200" dirty="0" err="1">
                <a:latin typeface="Calibri" panose="020F0502020204030204" pitchFamily="34" charset="0"/>
              </a:rPr>
              <a:t>Grahama,d</a:t>
            </a:r>
            <a:r>
              <a:rPr lang="en-US" altLang="en-US" sz="1200" dirty="0">
                <a:latin typeface="Calibri" panose="020F0502020204030204" pitchFamily="34" charset="0"/>
              </a:rPr>
              <a:t>, and Jo </a:t>
            </a:r>
            <a:r>
              <a:rPr lang="en-US" altLang="en-US" sz="1200" dirty="0" err="1">
                <a:latin typeface="Calibri" panose="020F0502020204030204" pitchFamily="34" charset="0"/>
              </a:rPr>
              <a:t>Handelsmana</a:t>
            </a:r>
            <a:r>
              <a:rPr lang="en-US" altLang="en-US" sz="1200" dirty="0" smtClean="0">
                <a:latin typeface="Calibri" panose="020F0502020204030204" pitchFamily="34" charset="0"/>
              </a:rPr>
              <a:t>,</a:t>
            </a:r>
          </a:p>
          <a:p>
            <a:pPr eaLnBrk="1" hangingPunct="1"/>
            <a:r>
              <a:rPr lang="en-US" altLang="en-US" sz="1200" dirty="0" smtClean="0">
                <a:latin typeface="Calibri" panose="020F0502020204030204" pitchFamily="34" charset="0"/>
              </a:rPr>
              <a:t>PNAS </a:t>
            </a:r>
            <a:r>
              <a:rPr lang="en-US" altLang="en-US" sz="1200" dirty="0" smtClean="0">
                <a:latin typeface="Calibri" panose="020F0502020204030204" pitchFamily="34" charset="0"/>
                <a:cs typeface="Arial" pitchFamily="34" charset="0"/>
              </a:rPr>
              <a:t>(2012)</a:t>
            </a:r>
            <a:endParaRPr lang="en-US" altLang="en-US" sz="1200" baseline="300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1972179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685800"/>
            <a:ext cx="8229600" cy="485775"/>
          </a:xfrm>
        </p:spPr>
        <p:txBody>
          <a:bodyPr>
            <a:normAutofit/>
          </a:bodyPr>
          <a:lstStyle/>
          <a:p>
            <a:r>
              <a:rPr lang="en-US" altLang="en-US" sz="2700" dirty="0">
                <a:latin typeface="Arial" pitchFamily="34" charset="0"/>
                <a:ea typeface="ＭＳ Ｐゴシック" pitchFamily="34" charset="-128"/>
                <a:cs typeface="Arial" pitchFamily="34" charset="0"/>
              </a:rPr>
              <a:t>Evaluation of Identical Resumes: Race</a:t>
            </a:r>
          </a:p>
        </p:txBody>
      </p:sp>
      <p:sp>
        <p:nvSpPr>
          <p:cNvPr id="21507" name="Rectangle 3"/>
          <p:cNvSpPr>
            <a:spLocks noGrp="1" noChangeArrowheads="1"/>
          </p:cNvSpPr>
          <p:nvPr>
            <p:ph idx="1"/>
          </p:nvPr>
        </p:nvSpPr>
        <p:spPr>
          <a:xfrm>
            <a:off x="304800" y="1600200"/>
            <a:ext cx="5334000" cy="4495800"/>
          </a:xfrm>
        </p:spPr>
        <p:txBody>
          <a:bodyPr/>
          <a:lstStyle/>
          <a:p>
            <a:r>
              <a:rPr lang="en-US" altLang="en-US" sz="2400" dirty="0">
                <a:cs typeface="Arial" pitchFamily="34" charset="0"/>
              </a:rPr>
              <a:t>Applicants with African American- sounding names had to send 15 resumes to get a callback, compared to 10 needed by applicants with white-sounding names.</a:t>
            </a:r>
          </a:p>
          <a:p>
            <a:r>
              <a:rPr lang="en-US" altLang="en-US" sz="2400" dirty="0">
                <a:cs typeface="Arial" pitchFamily="34" charset="0"/>
              </a:rPr>
              <a:t>White names yielded as many more callbacks as an additional eight years of experience.</a:t>
            </a:r>
          </a:p>
        </p:txBody>
      </p:sp>
      <p:pic>
        <p:nvPicPr>
          <p:cNvPr id="24579" name="Picture 5" descr="BD18204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057400"/>
            <a:ext cx="24765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6" descr="BD18204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971800"/>
            <a:ext cx="24765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7"/>
          <p:cNvSpPr>
            <a:spLocks noChangeArrowheads="1"/>
          </p:cNvSpPr>
          <p:nvPr/>
        </p:nvSpPr>
        <p:spPr bwMode="auto">
          <a:xfrm>
            <a:off x="6629400" y="2971800"/>
            <a:ext cx="65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US" altLang="en-US" sz="1600" b="1">
                <a:solidFill>
                  <a:srgbClr val="000080"/>
                </a:solidFill>
              </a:rPr>
              <a:t>Greg</a:t>
            </a:r>
          </a:p>
        </p:txBody>
      </p:sp>
      <p:sp>
        <p:nvSpPr>
          <p:cNvPr id="24582" name="Rectangle 8"/>
          <p:cNvSpPr>
            <a:spLocks noChangeArrowheads="1"/>
          </p:cNvSpPr>
          <p:nvPr/>
        </p:nvSpPr>
        <p:spPr bwMode="auto">
          <a:xfrm>
            <a:off x="6096000" y="2071688"/>
            <a:ext cx="7604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US" altLang="en-US" sz="1600" b="1">
                <a:solidFill>
                  <a:srgbClr val="000080"/>
                </a:solidFill>
              </a:rPr>
              <a:t>Jamal</a:t>
            </a:r>
          </a:p>
        </p:txBody>
      </p:sp>
      <p:sp>
        <p:nvSpPr>
          <p:cNvPr id="24583" name="Rectangle 9"/>
          <p:cNvSpPr>
            <a:spLocks noChangeArrowheads="1"/>
          </p:cNvSpPr>
          <p:nvPr/>
        </p:nvSpPr>
        <p:spPr bwMode="auto">
          <a:xfrm>
            <a:off x="152400" y="6243638"/>
            <a:ext cx="6629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200" dirty="0"/>
              <a:t>Bertrand &amp; </a:t>
            </a:r>
            <a:r>
              <a:rPr lang="en-US" altLang="en-US" sz="1200" dirty="0" err="1"/>
              <a:t>Mullainathan</a:t>
            </a:r>
            <a:r>
              <a:rPr lang="en-US" altLang="en-US" sz="1200" dirty="0"/>
              <a:t> (2004) </a:t>
            </a:r>
            <a:r>
              <a:rPr lang="en-US" altLang="en-US" sz="1200" i="1" dirty="0"/>
              <a:t>American Economic Review</a:t>
            </a:r>
            <a:r>
              <a:rPr lang="en-US" altLang="en-US" sz="1200" dirty="0"/>
              <a:t>, 94 (4), 991-1013.</a:t>
            </a:r>
          </a:p>
        </p:txBody>
      </p:sp>
    </p:spTree>
    <p:extLst>
      <p:ext uri="{BB962C8B-B14F-4D97-AF65-F5344CB8AC3E}">
        <p14:creationId xmlns:p14="http://schemas.microsoft.com/office/powerpoint/2010/main" val="4146049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66700" y="381000"/>
            <a:ext cx="8115300" cy="1143000"/>
          </a:xfrm>
        </p:spPr>
        <p:txBody>
          <a:bodyPr>
            <a:normAutofit/>
          </a:bodyPr>
          <a:lstStyle/>
          <a:p>
            <a:r>
              <a:rPr lang="en-US" altLang="en-US" sz="2700" dirty="0">
                <a:latin typeface="Arial" pitchFamily="34" charset="0"/>
                <a:ea typeface="ＭＳ Ｐゴシック" pitchFamily="34" charset="-128"/>
                <a:cs typeface="Arial" pitchFamily="34" charset="0"/>
              </a:rPr>
              <a:t>Why do race cues produce different evaluations? Ambiguity in Job Credentials: Race</a:t>
            </a:r>
          </a:p>
        </p:txBody>
      </p:sp>
      <p:sp>
        <p:nvSpPr>
          <p:cNvPr id="27651" name="Rectangle 3"/>
          <p:cNvSpPr>
            <a:spLocks noGrp="1" noChangeArrowheads="1"/>
          </p:cNvSpPr>
          <p:nvPr>
            <p:ph idx="1"/>
          </p:nvPr>
        </p:nvSpPr>
        <p:spPr>
          <a:xfrm>
            <a:off x="457200" y="1676400"/>
            <a:ext cx="7924800" cy="4495800"/>
          </a:xfrm>
        </p:spPr>
        <p:txBody>
          <a:bodyPr>
            <a:normAutofit/>
          </a:bodyPr>
          <a:lstStyle/>
          <a:p>
            <a:pPr>
              <a:lnSpc>
                <a:spcPct val="90000"/>
              </a:lnSpc>
              <a:buFont typeface="Arial" charset="0"/>
              <a:buChar char="•"/>
              <a:defRPr/>
            </a:pPr>
            <a:r>
              <a:rPr lang="en-US" sz="2400" dirty="0">
                <a:latin typeface="+mj-lt"/>
                <a:cs typeface="Arial" pitchFamily="34" charset="0"/>
              </a:rPr>
              <a:t>Identical resumes, but ambiguous fit of credentials to job (rather than ambiguous credentials)</a:t>
            </a:r>
          </a:p>
          <a:p>
            <a:pPr lvl="1" indent="-228600">
              <a:lnSpc>
                <a:spcPct val="90000"/>
              </a:lnSpc>
              <a:buFont typeface="Arial" charset="0"/>
              <a:buChar char="–"/>
              <a:defRPr/>
            </a:pPr>
            <a:r>
              <a:rPr lang="en-US" sz="2400" dirty="0">
                <a:latin typeface="+mj-lt"/>
                <a:cs typeface="Arial" pitchFamily="34" charset="0"/>
              </a:rPr>
              <a:t>A sample of white evaluators recommended</a:t>
            </a:r>
          </a:p>
          <a:p>
            <a:pPr lvl="2">
              <a:lnSpc>
                <a:spcPct val="90000"/>
              </a:lnSpc>
              <a:buFont typeface="Arial" charset="0"/>
              <a:buChar char="•"/>
              <a:defRPr/>
            </a:pPr>
            <a:r>
              <a:rPr lang="en-US" sz="2400" dirty="0">
                <a:latin typeface="+mj-lt"/>
                <a:cs typeface="Arial" pitchFamily="34" charset="0"/>
              </a:rPr>
              <a:t>Black candidate 45% of the time</a:t>
            </a:r>
          </a:p>
          <a:p>
            <a:pPr lvl="2">
              <a:lnSpc>
                <a:spcPct val="90000"/>
              </a:lnSpc>
              <a:buFont typeface="Arial" charset="0"/>
              <a:buChar char="•"/>
              <a:defRPr/>
            </a:pPr>
            <a:r>
              <a:rPr lang="en-US" sz="2400" dirty="0">
                <a:latin typeface="+mj-lt"/>
                <a:cs typeface="Arial" pitchFamily="34" charset="0"/>
              </a:rPr>
              <a:t>White candidate 76% of the time</a:t>
            </a:r>
          </a:p>
          <a:p>
            <a:pPr>
              <a:lnSpc>
                <a:spcPct val="90000"/>
              </a:lnSpc>
              <a:buFont typeface="Arial" charset="0"/>
              <a:buChar char="•"/>
              <a:defRPr/>
            </a:pPr>
            <a:r>
              <a:rPr lang="en-US" sz="2400" dirty="0">
                <a:latin typeface="+mj-lt"/>
                <a:cs typeface="Arial" pitchFamily="34" charset="0"/>
              </a:rPr>
              <a:t>With awards - criteria can shift to meet the strengths of individual (white male) candidates if due diligence is not paid.</a:t>
            </a:r>
          </a:p>
        </p:txBody>
      </p:sp>
      <p:sp>
        <p:nvSpPr>
          <p:cNvPr id="28675" name="Rectangle 8"/>
          <p:cNvSpPr>
            <a:spLocks noChangeArrowheads="1"/>
          </p:cNvSpPr>
          <p:nvPr/>
        </p:nvSpPr>
        <p:spPr bwMode="auto">
          <a:xfrm>
            <a:off x="381000" y="6288088"/>
            <a:ext cx="58674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lvl="2" algn="ctr" eaLnBrk="1" hangingPunct="1">
              <a:lnSpc>
                <a:spcPct val="90000"/>
              </a:lnSpc>
              <a:spcBef>
                <a:spcPct val="20000"/>
              </a:spcBef>
            </a:pPr>
            <a:r>
              <a:rPr lang="en-US" altLang="en-US" sz="1200" dirty="0" err="1"/>
              <a:t>Dovidio</a:t>
            </a:r>
            <a:r>
              <a:rPr lang="en-US" altLang="en-US" sz="1200" dirty="0"/>
              <a:t> &amp; </a:t>
            </a:r>
            <a:r>
              <a:rPr lang="en-US" altLang="en-US" sz="1200" dirty="0" err="1"/>
              <a:t>Gaertner</a:t>
            </a:r>
            <a:r>
              <a:rPr lang="en-US" altLang="en-US" sz="1200" dirty="0"/>
              <a:t> (2000). </a:t>
            </a:r>
            <a:r>
              <a:rPr lang="en-US" altLang="en-US" sz="1200" i="1" dirty="0"/>
              <a:t>Psychological Science</a:t>
            </a:r>
            <a:r>
              <a:rPr lang="en-US" altLang="en-US" sz="1200" dirty="0"/>
              <a:t>, 11, 315-319.</a:t>
            </a:r>
          </a:p>
        </p:txBody>
      </p:sp>
    </p:spTree>
    <p:extLst>
      <p:ext uri="{BB962C8B-B14F-4D97-AF65-F5344CB8AC3E}">
        <p14:creationId xmlns:p14="http://schemas.microsoft.com/office/powerpoint/2010/main" val="4085362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457200" y="381000"/>
            <a:ext cx="5334000" cy="457200"/>
          </a:xfrm>
        </p:spPr>
        <p:txBody>
          <a:bodyPr>
            <a:noAutofit/>
          </a:bodyPr>
          <a:lstStyle/>
          <a:p>
            <a:r>
              <a:rPr lang="en-US" altLang="en-US" sz="2700" dirty="0">
                <a:latin typeface="Arial" pitchFamily="34" charset="0"/>
                <a:ea typeface="ＭＳ Ｐゴシック" pitchFamily="34" charset="-128"/>
                <a:cs typeface="Arial" pitchFamily="34" charset="0"/>
              </a:rPr>
              <a:t>Evaluation of Fellowship Applications: Gender</a:t>
            </a:r>
          </a:p>
        </p:txBody>
      </p:sp>
      <p:sp>
        <p:nvSpPr>
          <p:cNvPr id="29699" name="Rectangle 10"/>
          <p:cNvSpPr>
            <a:spLocks noGrp="1" noChangeArrowheads="1"/>
          </p:cNvSpPr>
          <p:nvPr>
            <p:ph idx="1"/>
          </p:nvPr>
        </p:nvSpPr>
        <p:spPr>
          <a:xfrm>
            <a:off x="457200" y="1447800"/>
            <a:ext cx="8001000" cy="3052465"/>
          </a:xfrm>
        </p:spPr>
        <p:txBody>
          <a:bodyPr/>
          <a:lstStyle/>
          <a:p>
            <a:pPr marL="0" indent="0">
              <a:buFontTx/>
              <a:buNone/>
            </a:pPr>
            <a:r>
              <a:rPr lang="ja-JP" altLang="en-US" sz="2400" dirty="0">
                <a:cs typeface="Arial" pitchFamily="34" charset="0"/>
              </a:rPr>
              <a:t>“</a:t>
            </a:r>
            <a:r>
              <a:rPr lang="en-US" altLang="ja-JP" sz="2400" dirty="0">
                <a:cs typeface="Arial" pitchFamily="34" charset="0"/>
              </a:rPr>
              <a:t>…the success rate of female scientists applying for postdoctoral fellowships at the [Swedish Medical Research Council] during the 1990s has been less than half that of male applicants.</a:t>
            </a:r>
            <a:r>
              <a:rPr lang="ja-JP" altLang="en-US" sz="2400" dirty="0">
                <a:cs typeface="Arial" pitchFamily="34" charset="0"/>
              </a:rPr>
              <a:t>”</a:t>
            </a:r>
            <a:endParaRPr lang="en-US" altLang="ja-JP" sz="2400" dirty="0">
              <a:cs typeface="Arial" pitchFamily="34" charset="0"/>
            </a:endParaRPr>
          </a:p>
          <a:p>
            <a:pPr lvl="1"/>
            <a:endParaRPr lang="en-US" altLang="en-US" sz="800" dirty="0" smtClean="0">
              <a:solidFill>
                <a:srgbClr val="000066"/>
              </a:solidFill>
              <a:effectLst>
                <a:outerShdw blurRad="38100" dist="38100" dir="2700000" algn="tl">
                  <a:srgbClr val="C0C0C0"/>
                </a:outerShdw>
              </a:effectLst>
              <a:ea typeface="ＭＳ Ｐゴシック" pitchFamily="34" charset="-128"/>
            </a:endParaRPr>
          </a:p>
          <a:p>
            <a:pPr marL="0" indent="0">
              <a:buFontTx/>
              <a:buNone/>
            </a:pPr>
            <a:endParaRPr lang="en-US" altLang="en-US" sz="1400" dirty="0" smtClean="0">
              <a:solidFill>
                <a:srgbClr val="000066"/>
              </a:solidFill>
              <a:effectLst>
                <a:outerShdw blurRad="38100" dist="38100" dir="2700000" algn="tl">
                  <a:srgbClr val="C0C0C0"/>
                </a:outerShdw>
              </a:effectLst>
              <a:ea typeface="ＭＳ Ｐゴシック" pitchFamily="34" charset="-128"/>
            </a:endParaRPr>
          </a:p>
        </p:txBody>
      </p:sp>
      <p:pic>
        <p:nvPicPr>
          <p:cNvPr id="23557"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5237" y="2971800"/>
            <a:ext cx="47563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30726" name="Rectangle 21"/>
          <p:cNvSpPr>
            <a:spLocks noChangeArrowheads="1"/>
          </p:cNvSpPr>
          <p:nvPr/>
        </p:nvSpPr>
        <p:spPr bwMode="auto">
          <a:xfrm>
            <a:off x="1600200" y="6553200"/>
            <a:ext cx="5880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200" dirty="0" err="1"/>
              <a:t>Wenneras</a:t>
            </a:r>
            <a:r>
              <a:rPr lang="en-US" altLang="en-US" sz="1200" dirty="0"/>
              <a:t> &amp; </a:t>
            </a:r>
            <a:r>
              <a:rPr lang="en-US" altLang="en-US" sz="1200" dirty="0" err="1"/>
              <a:t>Wold</a:t>
            </a:r>
            <a:r>
              <a:rPr lang="en-US" altLang="en-US" sz="1200" dirty="0"/>
              <a:t> (1997) </a:t>
            </a:r>
            <a:r>
              <a:rPr lang="en-US" altLang="en-US" sz="1200" i="1" dirty="0"/>
              <a:t>Nature</a:t>
            </a:r>
            <a:r>
              <a:rPr lang="en-US" altLang="en-US" sz="1200" dirty="0"/>
              <a:t>, 387, 341.</a:t>
            </a:r>
          </a:p>
        </p:txBody>
      </p:sp>
    </p:spTree>
    <p:extLst>
      <p:ext uri="{BB962C8B-B14F-4D97-AF65-F5344CB8AC3E}">
        <p14:creationId xmlns:p14="http://schemas.microsoft.com/office/powerpoint/2010/main" val="2100894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81000"/>
            <a:ext cx="7162800" cy="457200"/>
          </a:xfrm>
        </p:spPr>
        <p:txBody>
          <a:bodyPr>
            <a:noAutofit/>
          </a:bodyPr>
          <a:lstStyle/>
          <a:p>
            <a:pPr algn="l"/>
            <a:r>
              <a:rPr lang="en-US" altLang="en-US" sz="2700" b="1" dirty="0">
                <a:solidFill>
                  <a:srgbClr val="782327"/>
                </a:solidFill>
                <a:latin typeface="Arial" pitchFamily="34" charset="0"/>
                <a:ea typeface="ＭＳ Ｐゴシック" pitchFamily="34" charset="-128"/>
                <a:cs typeface="Arial" pitchFamily="34" charset="0"/>
              </a:rPr>
              <a:t>Letters of Recommendation for Successful Medical School Faculty Applicants</a:t>
            </a:r>
          </a:p>
        </p:txBody>
      </p:sp>
      <p:sp>
        <p:nvSpPr>
          <p:cNvPr id="31747" name="Rectangle 6"/>
          <p:cNvSpPr>
            <a:spLocks noGrp="1" noChangeArrowheads="1"/>
          </p:cNvSpPr>
          <p:nvPr>
            <p:ph idx="1"/>
          </p:nvPr>
        </p:nvSpPr>
        <p:spPr>
          <a:xfrm>
            <a:off x="533400" y="1852864"/>
            <a:ext cx="3124200" cy="4268714"/>
          </a:xfrm>
        </p:spPr>
        <p:txBody>
          <a:bodyPr/>
          <a:lstStyle/>
          <a:p>
            <a:pPr>
              <a:lnSpc>
                <a:spcPct val="80000"/>
              </a:lnSpc>
              <a:buFontTx/>
              <a:buNone/>
              <a:defRPr/>
            </a:pPr>
            <a:r>
              <a:rPr lang="en-US" sz="2200" dirty="0">
                <a:cs typeface="Arial" pitchFamily="34" charset="0"/>
              </a:rPr>
              <a:t>Letters for men:</a:t>
            </a:r>
          </a:p>
          <a:p>
            <a:pPr marL="396875" lvl="1" indent="-228600">
              <a:lnSpc>
                <a:spcPct val="80000"/>
              </a:lnSpc>
              <a:buFont typeface="Times" charset="0"/>
              <a:buChar char="•"/>
              <a:defRPr/>
            </a:pPr>
            <a:r>
              <a:rPr lang="en-US" sz="2200" dirty="0">
                <a:cs typeface="Arial" pitchFamily="34" charset="0"/>
              </a:rPr>
              <a:t>Longer</a:t>
            </a:r>
          </a:p>
          <a:p>
            <a:pPr marL="396875" lvl="1" indent="-228600">
              <a:lnSpc>
                <a:spcPct val="80000"/>
              </a:lnSpc>
              <a:buFont typeface="Times" charset="0"/>
              <a:buChar char="•"/>
              <a:defRPr/>
            </a:pPr>
            <a:r>
              <a:rPr lang="en-US" sz="2200" dirty="0">
                <a:cs typeface="Arial" pitchFamily="34" charset="0"/>
              </a:rPr>
              <a:t>More references to:</a:t>
            </a:r>
          </a:p>
          <a:p>
            <a:pPr lvl="2">
              <a:lnSpc>
                <a:spcPct val="80000"/>
              </a:lnSpc>
              <a:buFont typeface="Courier New" panose="02070309020205020404" pitchFamily="49" charset="0"/>
              <a:buChar char="o"/>
              <a:defRPr/>
            </a:pPr>
            <a:r>
              <a:rPr lang="en-US" sz="2200" dirty="0">
                <a:cs typeface="Arial" pitchFamily="34" charset="0"/>
              </a:rPr>
              <a:t>CV </a:t>
            </a:r>
          </a:p>
          <a:p>
            <a:pPr lvl="2">
              <a:lnSpc>
                <a:spcPct val="80000"/>
              </a:lnSpc>
              <a:buFont typeface="Courier New" panose="02070309020205020404" pitchFamily="49" charset="0"/>
              <a:buChar char="o"/>
              <a:defRPr/>
            </a:pPr>
            <a:r>
              <a:rPr lang="en-US" sz="2200" dirty="0">
                <a:cs typeface="Arial" pitchFamily="34" charset="0"/>
              </a:rPr>
              <a:t>Publications</a:t>
            </a:r>
          </a:p>
          <a:p>
            <a:pPr lvl="2">
              <a:lnSpc>
                <a:spcPct val="80000"/>
              </a:lnSpc>
              <a:buFont typeface="Courier New" panose="02070309020205020404" pitchFamily="49" charset="0"/>
              <a:buChar char="o"/>
              <a:defRPr/>
            </a:pPr>
            <a:r>
              <a:rPr lang="en-US" sz="2200" dirty="0">
                <a:cs typeface="Arial" pitchFamily="34" charset="0"/>
              </a:rPr>
              <a:t>Patients</a:t>
            </a:r>
          </a:p>
          <a:p>
            <a:pPr lvl="2">
              <a:lnSpc>
                <a:spcPct val="80000"/>
              </a:lnSpc>
              <a:buFont typeface="Courier New" panose="02070309020205020404" pitchFamily="49" charset="0"/>
              <a:buChar char="o"/>
              <a:defRPr/>
            </a:pPr>
            <a:r>
              <a:rPr lang="en-US" sz="2200" dirty="0">
                <a:cs typeface="Arial" pitchFamily="34" charset="0"/>
              </a:rPr>
              <a:t>Colleagues</a:t>
            </a:r>
          </a:p>
          <a:p>
            <a:pPr>
              <a:buFont typeface="Times" charset="0"/>
              <a:buChar char="•"/>
              <a:defRPr/>
            </a:pPr>
            <a:endParaRPr lang="en-US" dirty="0">
              <a:effectLst>
                <a:outerShdw blurRad="38100" dist="38100" dir="2700000" algn="tl">
                  <a:srgbClr val="0064E2"/>
                </a:outerShdw>
              </a:effectLst>
            </a:endParaRPr>
          </a:p>
        </p:txBody>
      </p:sp>
      <p:sp>
        <p:nvSpPr>
          <p:cNvPr id="31748" name="Rectangle 7"/>
          <p:cNvSpPr>
            <a:spLocks noGrp="1" noChangeArrowheads="1"/>
          </p:cNvSpPr>
          <p:nvPr>
            <p:ph type="body" sz="half" idx="4294967295"/>
          </p:nvPr>
        </p:nvSpPr>
        <p:spPr>
          <a:xfrm>
            <a:off x="3962400" y="1752600"/>
            <a:ext cx="4724400" cy="4419600"/>
          </a:xfrm>
        </p:spPr>
        <p:txBody>
          <a:bodyPr>
            <a:noAutofit/>
          </a:bodyPr>
          <a:lstStyle/>
          <a:p>
            <a:pPr>
              <a:buFontTx/>
              <a:buNone/>
              <a:defRPr/>
            </a:pPr>
            <a:r>
              <a:rPr lang="en-US" altLang="en-US" sz="2200" dirty="0">
                <a:cs typeface="Arial" pitchFamily="34" charset="0"/>
              </a:rPr>
              <a:t>Letters for </a:t>
            </a:r>
            <a:r>
              <a:rPr lang="en-US" altLang="en-US" sz="2200" dirty="0" smtClean="0">
                <a:cs typeface="Arial" pitchFamily="34" charset="0"/>
              </a:rPr>
              <a:t>women:</a:t>
            </a:r>
            <a:endParaRPr lang="en-US" altLang="en-US" sz="2200" dirty="0">
              <a:cs typeface="Arial" pitchFamily="34" charset="0"/>
            </a:endParaRPr>
          </a:p>
          <a:p>
            <a:pPr marL="396875" lvl="1" indent="-228600">
              <a:buFont typeface="Times" charset="0"/>
              <a:buChar char="•"/>
              <a:tabLst>
                <a:tab pos="396875" algn="l"/>
              </a:tabLst>
              <a:defRPr/>
            </a:pPr>
            <a:r>
              <a:rPr lang="en-US" altLang="en-US" sz="2200" dirty="0">
                <a:cs typeface="Arial" pitchFamily="34" charset="0"/>
              </a:rPr>
              <a:t>Shorter</a:t>
            </a:r>
          </a:p>
          <a:p>
            <a:pPr marL="396875" lvl="1" indent="-228600">
              <a:buFont typeface="Times" charset="0"/>
              <a:buChar char="•"/>
              <a:tabLst>
                <a:tab pos="396875" algn="l"/>
              </a:tabLst>
              <a:defRPr/>
            </a:pPr>
            <a:r>
              <a:rPr lang="en-US" altLang="en-US" sz="2200" dirty="0">
                <a:cs typeface="Arial" pitchFamily="34" charset="0"/>
              </a:rPr>
              <a:t>More references to personal life</a:t>
            </a:r>
          </a:p>
          <a:p>
            <a:pPr marL="396875" lvl="1" indent="-228600">
              <a:buFont typeface="Times" charset="0"/>
              <a:buChar char="•"/>
              <a:tabLst>
                <a:tab pos="396875" algn="l"/>
              </a:tabLst>
              <a:defRPr/>
            </a:pPr>
            <a:r>
              <a:rPr lang="en-US" altLang="en-US" sz="2200" dirty="0">
                <a:cs typeface="Arial" pitchFamily="34" charset="0"/>
              </a:rPr>
              <a:t>More </a:t>
            </a:r>
            <a:r>
              <a:rPr lang="ja-JP" altLang="en-US" sz="2200" dirty="0">
                <a:cs typeface="Arial" pitchFamily="34" charset="0"/>
              </a:rPr>
              <a:t>“</a:t>
            </a:r>
            <a:r>
              <a:rPr lang="en-US" altLang="ja-JP" sz="2200" dirty="0">
                <a:cs typeface="Arial" pitchFamily="34" charset="0"/>
              </a:rPr>
              <a:t>doubt raisers</a:t>
            </a:r>
            <a:r>
              <a:rPr lang="ja-JP" altLang="en-US" sz="2200" dirty="0">
                <a:cs typeface="Arial" pitchFamily="34" charset="0"/>
              </a:rPr>
              <a:t>”</a:t>
            </a:r>
            <a:r>
              <a:rPr lang="en-US" altLang="ja-JP" sz="2200" dirty="0">
                <a:cs typeface="Arial" pitchFamily="34" charset="0"/>
              </a:rPr>
              <a:t> (hedges, faint praise, and irrelevancies)</a:t>
            </a:r>
          </a:p>
          <a:p>
            <a:pPr marL="806450" lvl="2" indent="-180975">
              <a:buFont typeface="Courier New" panose="02070309020205020404" pitchFamily="49" charset="0"/>
              <a:buChar char="o"/>
              <a:tabLst>
                <a:tab pos="806450" algn="l"/>
              </a:tabLst>
              <a:defRPr/>
            </a:pPr>
            <a:r>
              <a:rPr lang="ja-JP" altLang="en-US" sz="2200" dirty="0">
                <a:cs typeface="Arial" pitchFamily="34" charset="0"/>
              </a:rPr>
              <a:t>“</a:t>
            </a:r>
            <a:r>
              <a:rPr lang="en-US" altLang="ja-JP" sz="2200" dirty="0">
                <a:cs typeface="Arial" pitchFamily="34" charset="0"/>
              </a:rPr>
              <a:t>It</a:t>
            </a:r>
            <a:r>
              <a:rPr lang="ja-JP" altLang="en-US" sz="2200" dirty="0">
                <a:cs typeface="Arial" pitchFamily="34" charset="0"/>
              </a:rPr>
              <a:t>’</a:t>
            </a:r>
            <a:r>
              <a:rPr lang="en-US" altLang="ja-JP" sz="2200" dirty="0">
                <a:cs typeface="Arial" pitchFamily="34" charset="0"/>
              </a:rPr>
              <a:t>s amazing how much </a:t>
            </a:r>
            <a:r>
              <a:rPr lang="en-US" altLang="ja-JP" sz="2200" dirty="0" smtClean="0">
                <a:cs typeface="Arial" pitchFamily="34" charset="0"/>
              </a:rPr>
              <a:t>she’s </a:t>
            </a:r>
            <a:r>
              <a:rPr lang="en-US" altLang="ja-JP" sz="2200" dirty="0">
                <a:cs typeface="Arial" pitchFamily="34" charset="0"/>
              </a:rPr>
              <a:t>accomplished.</a:t>
            </a:r>
            <a:r>
              <a:rPr lang="ja-JP" altLang="en-US" sz="2200" dirty="0">
                <a:cs typeface="Arial" pitchFamily="34" charset="0"/>
              </a:rPr>
              <a:t>”</a:t>
            </a:r>
            <a:endParaRPr lang="en-US" altLang="ja-JP" sz="2200" dirty="0">
              <a:cs typeface="Arial" pitchFamily="34" charset="0"/>
            </a:endParaRPr>
          </a:p>
          <a:p>
            <a:pPr marL="806450" lvl="2" indent="-180975">
              <a:buFont typeface="Courier New" panose="02070309020205020404" pitchFamily="49" charset="0"/>
              <a:buChar char="o"/>
              <a:tabLst>
                <a:tab pos="806450" algn="l"/>
              </a:tabLst>
              <a:defRPr/>
            </a:pPr>
            <a:r>
              <a:rPr lang="ja-JP" altLang="en-US" sz="2200" dirty="0">
                <a:cs typeface="Arial" pitchFamily="34" charset="0"/>
              </a:rPr>
              <a:t>“</a:t>
            </a:r>
            <a:r>
              <a:rPr lang="en-US" altLang="ja-JP" sz="2200" dirty="0">
                <a:cs typeface="Arial" pitchFamily="34" charset="0"/>
              </a:rPr>
              <a:t>It appears her health is stable.</a:t>
            </a:r>
            <a:r>
              <a:rPr lang="ja-JP" altLang="en-US" sz="2200" dirty="0">
                <a:cs typeface="Arial" pitchFamily="34" charset="0"/>
              </a:rPr>
              <a:t>”</a:t>
            </a:r>
            <a:endParaRPr lang="en-US" altLang="ja-JP" sz="2200" dirty="0">
              <a:cs typeface="Arial" pitchFamily="34" charset="0"/>
            </a:endParaRPr>
          </a:p>
          <a:p>
            <a:pPr marL="806450" lvl="2" indent="-180975">
              <a:buFont typeface="Courier New" panose="02070309020205020404" pitchFamily="49" charset="0"/>
              <a:buChar char="o"/>
              <a:tabLst>
                <a:tab pos="806450" algn="l"/>
              </a:tabLst>
              <a:defRPr/>
            </a:pPr>
            <a:r>
              <a:rPr lang="ja-JP" altLang="en-US" sz="2200" dirty="0">
                <a:cs typeface="Arial" pitchFamily="34" charset="0"/>
              </a:rPr>
              <a:t>“</a:t>
            </a:r>
            <a:r>
              <a:rPr lang="en-US" altLang="ja-JP" sz="2200" dirty="0">
                <a:cs typeface="Arial" pitchFamily="34" charset="0"/>
              </a:rPr>
              <a:t>She is close to my wife.</a:t>
            </a:r>
            <a:r>
              <a:rPr lang="ja-JP" altLang="en-US" sz="2200" dirty="0">
                <a:cs typeface="Arial" pitchFamily="34" charset="0"/>
              </a:rPr>
              <a:t>”</a:t>
            </a:r>
            <a:endParaRPr lang="en-US" altLang="en-US" sz="2200" dirty="0">
              <a:cs typeface="Arial" pitchFamily="34" charset="0"/>
            </a:endParaRPr>
          </a:p>
        </p:txBody>
      </p:sp>
      <p:sp>
        <p:nvSpPr>
          <p:cNvPr id="32773" name="Text Box 9"/>
          <p:cNvSpPr txBox="1">
            <a:spLocks noChangeArrowheads="1"/>
          </p:cNvSpPr>
          <p:nvPr/>
        </p:nvSpPr>
        <p:spPr bwMode="auto">
          <a:xfrm>
            <a:off x="990600" y="6286500"/>
            <a:ext cx="5867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lnSpc>
                <a:spcPct val="80000"/>
              </a:lnSpc>
              <a:spcBef>
                <a:spcPct val="20000"/>
              </a:spcBef>
            </a:pPr>
            <a:r>
              <a:rPr lang="en-US" altLang="en-US" sz="1200" dirty="0" err="1">
                <a:cs typeface="Arial" pitchFamily="34" charset="0"/>
              </a:rPr>
              <a:t>Trix</a:t>
            </a:r>
            <a:r>
              <a:rPr lang="en-US" altLang="en-US" sz="1200" dirty="0">
                <a:cs typeface="Arial" pitchFamily="34" charset="0"/>
              </a:rPr>
              <a:t> &amp; </a:t>
            </a:r>
            <a:r>
              <a:rPr lang="en-US" altLang="en-US" sz="1200" dirty="0" err="1">
                <a:cs typeface="Arial" pitchFamily="34" charset="0"/>
              </a:rPr>
              <a:t>Psenka</a:t>
            </a:r>
            <a:r>
              <a:rPr lang="en-US" altLang="en-US" sz="1200" dirty="0">
                <a:cs typeface="Arial" pitchFamily="34" charset="0"/>
              </a:rPr>
              <a:t> (2003) </a:t>
            </a:r>
            <a:r>
              <a:rPr lang="en-US" altLang="en-US" sz="1200" i="1" dirty="0">
                <a:cs typeface="Arial" pitchFamily="34" charset="0"/>
              </a:rPr>
              <a:t>Discourse &amp; Society</a:t>
            </a:r>
            <a:r>
              <a:rPr lang="en-US" altLang="en-US" sz="1200" dirty="0">
                <a:cs typeface="Arial" pitchFamily="34" charset="0"/>
              </a:rPr>
              <a:t>, </a:t>
            </a:r>
            <a:r>
              <a:rPr lang="en-US" altLang="en-US" sz="1200" dirty="0" err="1">
                <a:cs typeface="Arial" pitchFamily="34" charset="0"/>
              </a:rPr>
              <a:t>Vol</a:t>
            </a:r>
            <a:r>
              <a:rPr lang="en-US" altLang="en-US" sz="1200" dirty="0">
                <a:cs typeface="Arial" pitchFamily="34" charset="0"/>
              </a:rPr>
              <a:t> 14(2): 191-220.</a:t>
            </a:r>
          </a:p>
        </p:txBody>
      </p:sp>
    </p:spTree>
    <p:extLst>
      <p:ext uri="{BB962C8B-B14F-4D97-AF65-F5344CB8AC3E}">
        <p14:creationId xmlns:p14="http://schemas.microsoft.com/office/powerpoint/2010/main" val="2212956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772400" cy="457200"/>
          </a:xfrm>
        </p:spPr>
        <p:txBody>
          <a:bodyPr>
            <a:normAutofit/>
          </a:bodyPr>
          <a:lstStyle/>
          <a:p>
            <a:r>
              <a:rPr lang="en-US" dirty="0" smtClean="0"/>
              <a:t>The Problem: The Leaky Pipeline</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132576489"/>
              </p:ext>
            </p:extLst>
          </p:nvPr>
        </p:nvGraphicFramePr>
        <p:xfrm>
          <a:off x="228600" y="1524000"/>
          <a:ext cx="81534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1026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81000"/>
            <a:ext cx="5334000" cy="457200"/>
          </a:xfrm>
        </p:spPr>
        <p:txBody>
          <a:bodyPr>
            <a:noAutofit/>
          </a:bodyPr>
          <a:lstStyle/>
          <a:p>
            <a:r>
              <a:rPr lang="en-US" altLang="en-US" sz="2700" dirty="0">
                <a:latin typeface="Arial" pitchFamily="34" charset="0"/>
                <a:ea typeface="ＭＳ Ｐゴシック" pitchFamily="34" charset="-128"/>
                <a:cs typeface="Arial" pitchFamily="34" charset="0"/>
              </a:rPr>
              <a:t>Critical Mass Affects the Use of Implicit Bias in Evaluations</a:t>
            </a:r>
          </a:p>
        </p:txBody>
      </p:sp>
      <p:sp>
        <p:nvSpPr>
          <p:cNvPr id="30723" name="Rectangle 3"/>
          <p:cNvSpPr>
            <a:spLocks noGrp="1" noChangeArrowheads="1"/>
          </p:cNvSpPr>
          <p:nvPr>
            <p:ph idx="1"/>
          </p:nvPr>
        </p:nvSpPr>
        <p:spPr>
          <a:xfrm>
            <a:off x="457200" y="1447800"/>
            <a:ext cx="7086600" cy="4268714"/>
          </a:xfrm>
        </p:spPr>
        <p:txBody>
          <a:bodyPr/>
          <a:lstStyle/>
          <a:p>
            <a:pPr marL="347663" indent="-347663">
              <a:buFont typeface="Arial" charset="0"/>
              <a:buChar char="•"/>
              <a:defRPr/>
            </a:pPr>
            <a:r>
              <a:rPr lang="en-US" sz="2400" dirty="0">
                <a:cs typeface="Arial" pitchFamily="34" charset="0"/>
              </a:rPr>
              <a:t>When there are many individuals, we differentiate among them and cannot rely on group-based schemas.</a:t>
            </a:r>
          </a:p>
          <a:p>
            <a:pPr marL="347663" indent="-347663">
              <a:buFont typeface="Arial" charset="0"/>
              <a:buChar char="•"/>
              <a:defRPr/>
            </a:pPr>
            <a:r>
              <a:rPr lang="en-US" sz="2400" dirty="0">
                <a:cs typeface="Arial" pitchFamily="34" charset="0"/>
              </a:rPr>
              <a:t>In both experimental and field settings, increasing the female share of those being rated increased ratings of female applicants and employees.</a:t>
            </a:r>
          </a:p>
          <a:p>
            <a:pPr marL="347663" indent="-347663">
              <a:buFont typeface="Arial" charset="0"/>
              <a:buChar char="•"/>
              <a:defRPr/>
            </a:pPr>
            <a:endParaRPr lang="en-US" sz="1400" dirty="0">
              <a:effectLst>
                <a:outerShdw blurRad="38100" dist="38100" dir="2700000" algn="tl">
                  <a:srgbClr val="0064E2"/>
                </a:outerShdw>
              </a:effectLst>
            </a:endParaRPr>
          </a:p>
        </p:txBody>
      </p:sp>
      <p:sp>
        <p:nvSpPr>
          <p:cNvPr id="34819" name="TextBox 4"/>
          <p:cNvSpPr txBox="1">
            <a:spLocks noChangeArrowheads="1"/>
          </p:cNvSpPr>
          <p:nvPr/>
        </p:nvSpPr>
        <p:spPr bwMode="auto">
          <a:xfrm>
            <a:off x="304800" y="5943600"/>
            <a:ext cx="6705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200" dirty="0" err="1">
                <a:cs typeface="Arial" pitchFamily="34" charset="0"/>
              </a:rPr>
              <a:t>Valian</a:t>
            </a:r>
            <a:r>
              <a:rPr lang="en-US" altLang="en-US" sz="1200" dirty="0">
                <a:cs typeface="Arial" pitchFamily="34" charset="0"/>
              </a:rPr>
              <a:t> (1998) </a:t>
            </a:r>
            <a:r>
              <a:rPr lang="en-US" altLang="en-US" sz="1200" i="1" dirty="0">
                <a:cs typeface="Arial" pitchFamily="34" charset="0"/>
              </a:rPr>
              <a:t>Why So Slow? The Advancement of Women</a:t>
            </a:r>
            <a:r>
              <a:rPr lang="en-US" altLang="en-US" sz="1200" dirty="0">
                <a:cs typeface="Arial" pitchFamily="34" charset="0"/>
              </a:rPr>
              <a:t>. Cambridge: MIT Press, p. 280; </a:t>
            </a:r>
          </a:p>
          <a:p>
            <a:pPr eaLnBrk="1" hangingPunct="1"/>
            <a:r>
              <a:rPr lang="en-US" altLang="en-US" sz="1200" dirty="0" err="1">
                <a:cs typeface="Arial" pitchFamily="34" charset="0"/>
              </a:rPr>
              <a:t>Heilman</a:t>
            </a:r>
            <a:r>
              <a:rPr lang="en-US" altLang="en-US" sz="1200" dirty="0">
                <a:cs typeface="Arial" pitchFamily="34" charset="0"/>
              </a:rPr>
              <a:t> (1980) </a:t>
            </a:r>
            <a:r>
              <a:rPr lang="en-US" altLang="en-US" sz="1200" i="1" dirty="0">
                <a:cs typeface="Arial" pitchFamily="34" charset="0"/>
              </a:rPr>
              <a:t>Organizational Behavior and Human Performance, 26: 386-395</a:t>
            </a:r>
            <a:r>
              <a:rPr lang="en-US" altLang="en-US" sz="1200" dirty="0">
                <a:cs typeface="Arial" pitchFamily="34" charset="0"/>
              </a:rPr>
              <a:t>; </a:t>
            </a:r>
          </a:p>
          <a:p>
            <a:pPr eaLnBrk="1" hangingPunct="1"/>
            <a:r>
              <a:rPr lang="en-US" altLang="en-US" sz="1200" dirty="0" err="1">
                <a:cs typeface="Arial" pitchFamily="34" charset="0"/>
              </a:rPr>
              <a:t>Sackett</a:t>
            </a:r>
            <a:r>
              <a:rPr lang="en-US" altLang="en-US" sz="1200" dirty="0">
                <a:cs typeface="Arial" pitchFamily="34" charset="0"/>
              </a:rPr>
              <a:t> et al (1991), </a:t>
            </a:r>
            <a:r>
              <a:rPr lang="en-US" altLang="en-US" sz="1200" i="1" dirty="0">
                <a:cs typeface="Arial" pitchFamily="34" charset="0"/>
              </a:rPr>
              <a:t>Journal of Applied Psychology, 76(2): 263-267.</a:t>
            </a:r>
            <a:endParaRPr lang="en-US" altLang="en-US" sz="1800" dirty="0">
              <a:cs typeface="Arial" pitchFamily="34" charset="0"/>
            </a:endParaRPr>
          </a:p>
        </p:txBody>
      </p:sp>
    </p:spTree>
    <p:extLst>
      <p:ext uri="{BB962C8B-B14F-4D97-AF65-F5344CB8AC3E}">
        <p14:creationId xmlns:p14="http://schemas.microsoft.com/office/powerpoint/2010/main" val="2953712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533400" y="6019800"/>
            <a:ext cx="8077200" cy="838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ltLang="en-US" sz="1800"/>
          </a:p>
        </p:txBody>
      </p:sp>
      <p:sp>
        <p:nvSpPr>
          <p:cNvPr id="36866" name="Text Box 3"/>
          <p:cNvSpPr txBox="1">
            <a:spLocks noChangeArrowheads="1"/>
          </p:cNvSpPr>
          <p:nvPr/>
        </p:nvSpPr>
        <p:spPr bwMode="auto">
          <a:xfrm>
            <a:off x="593725" y="1336675"/>
            <a:ext cx="8077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buFont typeface="Wingdings" pitchFamily="2" charset="2"/>
              <a:buNone/>
            </a:pPr>
            <a:endParaRPr lang="en-US" altLang="en-US" sz="2800" b="1">
              <a:solidFill>
                <a:srgbClr val="FFFF00"/>
              </a:solidFill>
            </a:endParaRPr>
          </a:p>
          <a:p>
            <a:pPr eaLnBrk="1" hangingPunct="1">
              <a:spcBef>
                <a:spcPct val="50000"/>
              </a:spcBef>
              <a:buFont typeface="Wingdings" pitchFamily="2" charset="2"/>
              <a:buNone/>
            </a:pPr>
            <a:endParaRPr lang="en-US" altLang="en-US" b="1">
              <a:solidFill>
                <a:srgbClr val="FFFF00"/>
              </a:solidFill>
            </a:endParaRPr>
          </a:p>
        </p:txBody>
      </p:sp>
      <p:sp>
        <p:nvSpPr>
          <p:cNvPr id="232452" name="Text Box 4"/>
          <p:cNvSpPr>
            <a:spLocks noGrp="1" noChangeArrowheads="1"/>
          </p:cNvSpPr>
          <p:nvPr>
            <p:ph type="title"/>
          </p:nvPr>
        </p:nvSpPr>
        <p:spPr>
          <a:xfrm>
            <a:off x="2324100" y="1447800"/>
            <a:ext cx="4495800" cy="533400"/>
          </a:xfrm>
          <a:noFill/>
          <a:ln w="57150" cap="flat">
            <a:solidFill>
              <a:srgbClr val="FF9933"/>
            </a:solidFill>
            <a:miter lim="800000"/>
            <a:headEnd/>
            <a:tailEnd/>
          </a:ln>
        </p:spPr>
        <p:txBody>
          <a:bodyPr anchorCtr="1"/>
          <a:lstStyle/>
          <a:p>
            <a:pPr eaLnBrk="1" hangingPunct="1"/>
            <a:r>
              <a:rPr lang="en-US" altLang="en-US" sz="2600" smtClean="0">
                <a:latin typeface="Arial" pitchFamily="34" charset="0"/>
                <a:ea typeface="ＭＳ Ｐゴシック" pitchFamily="34" charset="-128"/>
                <a:cs typeface="Arial" pitchFamily="34" charset="0"/>
              </a:rPr>
              <a:t>Lowered success rate</a:t>
            </a:r>
          </a:p>
        </p:txBody>
      </p:sp>
      <p:grpSp>
        <p:nvGrpSpPr>
          <p:cNvPr id="2" name="Group 5"/>
          <p:cNvGrpSpPr>
            <a:grpSpLocks/>
          </p:cNvGrpSpPr>
          <p:nvPr/>
        </p:nvGrpSpPr>
        <p:grpSpPr bwMode="auto">
          <a:xfrm>
            <a:off x="2849563" y="4476750"/>
            <a:ext cx="3427412" cy="1924050"/>
            <a:chOff x="1681" y="2352"/>
            <a:chExt cx="2159" cy="1212"/>
          </a:xfrm>
        </p:grpSpPr>
        <p:grpSp>
          <p:nvGrpSpPr>
            <p:cNvPr id="36889" name="Group 6"/>
            <p:cNvGrpSpPr>
              <a:grpSpLocks noChangeAspect="1"/>
            </p:cNvGrpSpPr>
            <p:nvPr/>
          </p:nvGrpSpPr>
          <p:grpSpPr bwMode="auto">
            <a:xfrm>
              <a:off x="1681" y="2352"/>
              <a:ext cx="2159" cy="945"/>
              <a:chOff x="1344" y="2304"/>
              <a:chExt cx="2688" cy="1176"/>
            </a:xfrm>
          </p:grpSpPr>
          <p:sp>
            <p:nvSpPr>
              <p:cNvPr id="36892" name="Arc 7"/>
              <p:cNvSpPr>
                <a:spLocks noChangeAspect="1"/>
              </p:cNvSpPr>
              <p:nvPr/>
            </p:nvSpPr>
            <p:spPr bwMode="auto">
              <a:xfrm flipV="1">
                <a:off x="1344" y="2376"/>
                <a:ext cx="1104" cy="1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571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36893" name="Arc 8"/>
              <p:cNvSpPr>
                <a:spLocks noChangeAspect="1"/>
              </p:cNvSpPr>
              <p:nvPr/>
            </p:nvSpPr>
            <p:spPr bwMode="auto">
              <a:xfrm flipH="1" flipV="1">
                <a:off x="2928" y="2376"/>
                <a:ext cx="1104" cy="1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571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36894" name="Line 9"/>
              <p:cNvSpPr>
                <a:spLocks noChangeAspect="1" noChangeShapeType="1"/>
              </p:cNvSpPr>
              <p:nvPr/>
            </p:nvSpPr>
            <p:spPr bwMode="auto">
              <a:xfrm flipV="1">
                <a:off x="2448" y="2304"/>
                <a:ext cx="0" cy="96"/>
              </a:xfrm>
              <a:prstGeom prst="line">
                <a:avLst/>
              </a:prstGeom>
              <a:noFill/>
              <a:ln w="57150">
                <a:solidFill>
                  <a:schemeClr val="accent2"/>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36895" name="Line 10"/>
              <p:cNvSpPr>
                <a:spLocks noChangeAspect="1" noChangeShapeType="1"/>
              </p:cNvSpPr>
              <p:nvPr/>
            </p:nvSpPr>
            <p:spPr bwMode="auto">
              <a:xfrm flipV="1">
                <a:off x="2928" y="2304"/>
                <a:ext cx="0" cy="144"/>
              </a:xfrm>
              <a:prstGeom prst="line">
                <a:avLst/>
              </a:prstGeom>
              <a:noFill/>
              <a:ln w="57150">
                <a:solidFill>
                  <a:schemeClr val="accent2"/>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grpSp>
        <p:sp>
          <p:nvSpPr>
            <p:cNvPr id="36890" name="Oval 11"/>
            <p:cNvSpPr>
              <a:spLocks noChangeAspect="1" noChangeArrowheads="1"/>
            </p:cNvSpPr>
            <p:nvPr/>
          </p:nvSpPr>
          <p:spPr bwMode="auto">
            <a:xfrm>
              <a:off x="2144" y="2774"/>
              <a:ext cx="1234" cy="790"/>
            </a:xfrm>
            <a:prstGeom prst="ellipse">
              <a:avLst/>
            </a:prstGeom>
            <a:solidFill>
              <a:schemeClr val="bg1"/>
            </a:solidFill>
            <a:ln w="12700">
              <a:solidFill>
                <a:schemeClr val="tx1"/>
              </a:solidFill>
              <a:round/>
              <a:headEnd/>
              <a:tailEnd/>
            </a:ln>
          </p:spPr>
          <p:txBody>
            <a:bodyPr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ltLang="en-US" sz="1800"/>
            </a:p>
          </p:txBody>
        </p:sp>
        <p:sp>
          <p:nvSpPr>
            <p:cNvPr id="232460" name="Text Box 12"/>
            <p:cNvSpPr txBox="1">
              <a:spLocks noChangeAspect="1" noChangeArrowheads="1"/>
            </p:cNvSpPr>
            <p:nvPr/>
          </p:nvSpPr>
          <p:spPr bwMode="auto">
            <a:xfrm>
              <a:off x="2183" y="2934"/>
              <a:ext cx="1201" cy="558"/>
            </a:xfrm>
            <a:prstGeom prst="rect">
              <a:avLst/>
            </a:prstGeom>
            <a:noFill/>
            <a:ln w="9525">
              <a:noFill/>
              <a:miter lim="800000"/>
              <a:headEnd/>
              <a:tailEnd/>
            </a:ln>
            <a:effectLst/>
          </p:spPr>
          <p:txBody>
            <a:bodyPr anchor="b">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600" dirty="0">
                  <a:solidFill>
                    <a:schemeClr val="accent2"/>
                  </a:solidFill>
                  <a:effectLst>
                    <a:outerShdw blurRad="38100" dist="38100" dir="2700000" algn="tl">
                      <a:srgbClr val="C0C0C0"/>
                    </a:outerShdw>
                  </a:effectLst>
                  <a:cs typeface="Times New Roman" pitchFamily="18" charset="0"/>
                </a:rPr>
                <a:t>Evaluation bias</a:t>
              </a:r>
            </a:p>
          </p:txBody>
        </p:sp>
      </p:grpSp>
      <p:grpSp>
        <p:nvGrpSpPr>
          <p:cNvPr id="4" name="Group 13"/>
          <p:cNvGrpSpPr>
            <a:grpSpLocks noChangeAspect="1"/>
          </p:cNvGrpSpPr>
          <p:nvPr/>
        </p:nvGrpSpPr>
        <p:grpSpPr bwMode="auto">
          <a:xfrm>
            <a:off x="533400" y="2190750"/>
            <a:ext cx="8077200" cy="3910013"/>
            <a:chOff x="278" y="672"/>
            <a:chExt cx="5194" cy="2736"/>
          </a:xfrm>
        </p:grpSpPr>
        <p:grpSp>
          <p:nvGrpSpPr>
            <p:cNvPr id="36883" name="Group 14"/>
            <p:cNvGrpSpPr>
              <a:grpSpLocks noChangeAspect="1"/>
            </p:cNvGrpSpPr>
            <p:nvPr/>
          </p:nvGrpSpPr>
          <p:grpSpPr bwMode="auto">
            <a:xfrm>
              <a:off x="4032" y="672"/>
              <a:ext cx="1440" cy="2640"/>
              <a:chOff x="3888" y="480"/>
              <a:chExt cx="1440" cy="2832"/>
            </a:xfrm>
          </p:grpSpPr>
          <p:sp>
            <p:nvSpPr>
              <p:cNvPr id="36887" name="Arc 15"/>
              <p:cNvSpPr>
                <a:spLocks noChangeAspect="1"/>
              </p:cNvSpPr>
              <p:nvPr/>
            </p:nvSpPr>
            <p:spPr bwMode="auto">
              <a:xfrm>
                <a:off x="3888" y="480"/>
                <a:ext cx="1440" cy="2736"/>
              </a:xfrm>
              <a:custGeom>
                <a:avLst/>
                <a:gdLst>
                  <a:gd name="T0" fmla="*/ 0 w 21600"/>
                  <a:gd name="T1" fmla="*/ 0 h 33166"/>
                  <a:gd name="T2" fmla="*/ 0 w 21600"/>
                  <a:gd name="T3" fmla="*/ 0 h 33166"/>
                  <a:gd name="T4" fmla="*/ 0 w 21600"/>
                  <a:gd name="T5" fmla="*/ 0 h 33166"/>
                  <a:gd name="T6" fmla="*/ 0 60000 65536"/>
                  <a:gd name="T7" fmla="*/ 0 60000 65536"/>
                  <a:gd name="T8" fmla="*/ 0 60000 65536"/>
                  <a:gd name="T9" fmla="*/ 0 w 21600"/>
                  <a:gd name="T10" fmla="*/ 0 h 33166"/>
                  <a:gd name="T11" fmla="*/ 21600 w 21600"/>
                  <a:gd name="T12" fmla="*/ 33166 h 33166"/>
                </a:gdLst>
                <a:ahLst/>
                <a:cxnLst>
                  <a:cxn ang="T6">
                    <a:pos x="T0" y="T1"/>
                  </a:cxn>
                  <a:cxn ang="T7">
                    <a:pos x="T2" y="T3"/>
                  </a:cxn>
                  <a:cxn ang="T8">
                    <a:pos x="T4" y="T5"/>
                  </a:cxn>
                </a:cxnLst>
                <a:rect l="T9" t="T10" r="T11" b="T12"/>
                <a:pathLst>
                  <a:path w="21600" h="33166" fill="none" extrusionOk="0">
                    <a:moveTo>
                      <a:pt x="5177" y="-1"/>
                    </a:moveTo>
                    <a:cubicBezTo>
                      <a:pt x="14822" y="2380"/>
                      <a:pt x="21600" y="11034"/>
                      <a:pt x="21600" y="20970"/>
                    </a:cubicBezTo>
                    <a:cubicBezTo>
                      <a:pt x="21600" y="25322"/>
                      <a:pt x="20284" y="29573"/>
                      <a:pt x="17827" y="33166"/>
                    </a:cubicBezTo>
                  </a:path>
                  <a:path w="21600" h="33166" stroke="0" extrusionOk="0">
                    <a:moveTo>
                      <a:pt x="5177" y="-1"/>
                    </a:moveTo>
                    <a:cubicBezTo>
                      <a:pt x="14822" y="2380"/>
                      <a:pt x="21600" y="11034"/>
                      <a:pt x="21600" y="20970"/>
                    </a:cubicBezTo>
                    <a:cubicBezTo>
                      <a:pt x="21600" y="25322"/>
                      <a:pt x="20284" y="29573"/>
                      <a:pt x="17827" y="33166"/>
                    </a:cubicBezTo>
                    <a:lnTo>
                      <a:pt x="0" y="20970"/>
                    </a:lnTo>
                    <a:lnTo>
                      <a:pt x="5177" y="-1"/>
                    </a:lnTo>
                    <a:close/>
                  </a:path>
                </a:pathLst>
              </a:custGeom>
              <a:noFill/>
              <a:ln w="57150">
                <a:solidFill>
                  <a:srgbClr val="FF9933"/>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a:p>
            </p:txBody>
          </p:sp>
          <p:sp>
            <p:nvSpPr>
              <p:cNvPr id="36888" name="Line 16"/>
              <p:cNvSpPr>
                <a:spLocks noChangeAspect="1" noChangeShapeType="1"/>
              </p:cNvSpPr>
              <p:nvPr/>
            </p:nvSpPr>
            <p:spPr bwMode="auto">
              <a:xfrm rot="440354" flipH="1">
                <a:off x="5040" y="3072"/>
                <a:ext cx="96" cy="240"/>
              </a:xfrm>
              <a:prstGeom prst="line">
                <a:avLst/>
              </a:prstGeom>
              <a:noFill/>
              <a:ln w="57150">
                <a:solidFill>
                  <a:srgbClr val="FF9900"/>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grpSp>
        <p:grpSp>
          <p:nvGrpSpPr>
            <p:cNvPr id="36884" name="Group 17"/>
            <p:cNvGrpSpPr>
              <a:grpSpLocks noChangeAspect="1"/>
            </p:cNvGrpSpPr>
            <p:nvPr/>
          </p:nvGrpSpPr>
          <p:grpSpPr bwMode="auto">
            <a:xfrm flipH="1">
              <a:off x="278" y="672"/>
              <a:ext cx="1440" cy="2736"/>
              <a:chOff x="3888" y="480"/>
              <a:chExt cx="1440" cy="2832"/>
            </a:xfrm>
          </p:grpSpPr>
          <p:sp>
            <p:nvSpPr>
              <p:cNvPr id="36885" name="Arc 18"/>
              <p:cNvSpPr>
                <a:spLocks noChangeAspect="1"/>
              </p:cNvSpPr>
              <p:nvPr/>
            </p:nvSpPr>
            <p:spPr bwMode="auto">
              <a:xfrm>
                <a:off x="3888" y="480"/>
                <a:ext cx="1440" cy="2736"/>
              </a:xfrm>
              <a:custGeom>
                <a:avLst/>
                <a:gdLst>
                  <a:gd name="T0" fmla="*/ 0 w 21600"/>
                  <a:gd name="T1" fmla="*/ 0 h 33166"/>
                  <a:gd name="T2" fmla="*/ 0 w 21600"/>
                  <a:gd name="T3" fmla="*/ 0 h 33166"/>
                  <a:gd name="T4" fmla="*/ 0 w 21600"/>
                  <a:gd name="T5" fmla="*/ 0 h 33166"/>
                  <a:gd name="T6" fmla="*/ 0 60000 65536"/>
                  <a:gd name="T7" fmla="*/ 0 60000 65536"/>
                  <a:gd name="T8" fmla="*/ 0 60000 65536"/>
                  <a:gd name="T9" fmla="*/ 0 w 21600"/>
                  <a:gd name="T10" fmla="*/ 0 h 33166"/>
                  <a:gd name="T11" fmla="*/ 21600 w 21600"/>
                  <a:gd name="T12" fmla="*/ 33166 h 33166"/>
                </a:gdLst>
                <a:ahLst/>
                <a:cxnLst>
                  <a:cxn ang="T6">
                    <a:pos x="T0" y="T1"/>
                  </a:cxn>
                  <a:cxn ang="T7">
                    <a:pos x="T2" y="T3"/>
                  </a:cxn>
                  <a:cxn ang="T8">
                    <a:pos x="T4" y="T5"/>
                  </a:cxn>
                </a:cxnLst>
                <a:rect l="T9" t="T10" r="T11" b="T12"/>
                <a:pathLst>
                  <a:path w="21600" h="33166" fill="none" extrusionOk="0">
                    <a:moveTo>
                      <a:pt x="5177" y="-1"/>
                    </a:moveTo>
                    <a:cubicBezTo>
                      <a:pt x="14822" y="2380"/>
                      <a:pt x="21600" y="11034"/>
                      <a:pt x="21600" y="20970"/>
                    </a:cubicBezTo>
                    <a:cubicBezTo>
                      <a:pt x="21600" y="25322"/>
                      <a:pt x="20284" y="29573"/>
                      <a:pt x="17827" y="33166"/>
                    </a:cubicBezTo>
                  </a:path>
                  <a:path w="21600" h="33166" stroke="0" extrusionOk="0">
                    <a:moveTo>
                      <a:pt x="5177" y="-1"/>
                    </a:moveTo>
                    <a:cubicBezTo>
                      <a:pt x="14822" y="2380"/>
                      <a:pt x="21600" y="11034"/>
                      <a:pt x="21600" y="20970"/>
                    </a:cubicBezTo>
                    <a:cubicBezTo>
                      <a:pt x="21600" y="25322"/>
                      <a:pt x="20284" y="29573"/>
                      <a:pt x="17827" y="33166"/>
                    </a:cubicBezTo>
                    <a:lnTo>
                      <a:pt x="0" y="20970"/>
                    </a:lnTo>
                    <a:lnTo>
                      <a:pt x="5177" y="-1"/>
                    </a:lnTo>
                    <a:close/>
                  </a:path>
                </a:pathLst>
              </a:custGeom>
              <a:noFill/>
              <a:ln w="57150">
                <a:solidFill>
                  <a:srgbClr val="FF9933"/>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a:p>
            </p:txBody>
          </p:sp>
          <p:sp>
            <p:nvSpPr>
              <p:cNvPr id="36886" name="Line 19"/>
              <p:cNvSpPr>
                <a:spLocks noChangeAspect="1" noChangeShapeType="1"/>
              </p:cNvSpPr>
              <p:nvPr/>
            </p:nvSpPr>
            <p:spPr bwMode="auto">
              <a:xfrm rot="440354" flipH="1">
                <a:off x="5040" y="3072"/>
                <a:ext cx="96" cy="240"/>
              </a:xfrm>
              <a:prstGeom prst="line">
                <a:avLst/>
              </a:prstGeom>
              <a:noFill/>
              <a:ln w="57150">
                <a:solidFill>
                  <a:srgbClr val="FF9900"/>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grpSp>
      </p:grpSp>
      <p:grpSp>
        <p:nvGrpSpPr>
          <p:cNvPr id="7" name="Group 20"/>
          <p:cNvGrpSpPr>
            <a:grpSpLocks/>
          </p:cNvGrpSpPr>
          <p:nvPr/>
        </p:nvGrpSpPr>
        <p:grpSpPr bwMode="auto">
          <a:xfrm>
            <a:off x="2184400" y="3294063"/>
            <a:ext cx="4772025" cy="1201737"/>
            <a:chOff x="1376" y="1584"/>
            <a:chExt cx="3006" cy="757"/>
          </a:xfrm>
        </p:grpSpPr>
        <p:sp>
          <p:nvSpPr>
            <p:cNvPr id="232469" name="Text Box 21"/>
            <p:cNvSpPr txBox="1">
              <a:spLocks noChangeAspect="1" noChangeArrowheads="1"/>
            </p:cNvSpPr>
            <p:nvPr/>
          </p:nvSpPr>
          <p:spPr bwMode="auto">
            <a:xfrm>
              <a:off x="1376" y="2033"/>
              <a:ext cx="3006" cy="308"/>
            </a:xfrm>
            <a:prstGeom prst="rect">
              <a:avLst/>
            </a:prstGeom>
            <a:noFill/>
            <a:ln w="9525">
              <a:noFill/>
              <a:miter lim="800000"/>
              <a:headEnd/>
              <a:tailEnd/>
            </a:ln>
            <a:effectLst/>
          </p:spPr>
          <p:txBody>
            <a:bodyPr wrap="none" anchor="b">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600">
                  <a:solidFill>
                    <a:schemeClr val="accent2"/>
                  </a:solidFill>
                  <a:effectLst>
                    <a:outerShdw blurRad="38100" dist="38100" dir="2700000" algn="tl">
                      <a:srgbClr val="C0C0C0"/>
                    </a:outerShdw>
                  </a:effectLst>
                  <a:cs typeface="Times New Roman" pitchFamily="18" charset="0"/>
                </a:rPr>
                <a:t>Performance is underestimated</a:t>
              </a:r>
            </a:p>
          </p:txBody>
        </p:sp>
        <p:sp>
          <p:nvSpPr>
            <p:cNvPr id="36882" name="Line 22"/>
            <p:cNvSpPr>
              <a:spLocks noChangeAspect="1" noChangeShapeType="1"/>
            </p:cNvSpPr>
            <p:nvPr/>
          </p:nvSpPr>
          <p:spPr bwMode="auto">
            <a:xfrm flipV="1">
              <a:off x="2880" y="1584"/>
              <a:ext cx="0" cy="432"/>
            </a:xfrm>
            <a:prstGeom prst="line">
              <a:avLst/>
            </a:prstGeom>
            <a:noFill/>
            <a:ln w="57150">
              <a:solidFill>
                <a:schemeClr val="accent2"/>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grpSp>
      <p:grpSp>
        <p:nvGrpSpPr>
          <p:cNvPr id="8" name="Group 23"/>
          <p:cNvGrpSpPr>
            <a:grpSpLocks/>
          </p:cNvGrpSpPr>
          <p:nvPr/>
        </p:nvGrpSpPr>
        <p:grpSpPr bwMode="auto">
          <a:xfrm>
            <a:off x="1774825" y="2151063"/>
            <a:ext cx="5597525" cy="1201737"/>
            <a:chOff x="1118" y="864"/>
            <a:chExt cx="3526" cy="757"/>
          </a:xfrm>
        </p:grpSpPr>
        <p:sp>
          <p:nvSpPr>
            <p:cNvPr id="232472" name="Text Box 24"/>
            <p:cNvSpPr txBox="1">
              <a:spLocks noChangeAspect="1" noChangeArrowheads="1"/>
            </p:cNvSpPr>
            <p:nvPr/>
          </p:nvSpPr>
          <p:spPr bwMode="auto">
            <a:xfrm>
              <a:off x="1118" y="1313"/>
              <a:ext cx="3526" cy="308"/>
            </a:xfrm>
            <a:prstGeom prst="rect">
              <a:avLst/>
            </a:prstGeom>
            <a:noFill/>
            <a:ln w="9525">
              <a:noFill/>
              <a:miter lim="800000"/>
              <a:headEnd/>
              <a:tailEnd/>
            </a:ln>
            <a:effectLst/>
          </p:spPr>
          <p:txBody>
            <a:bodyPr anchor="b">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600" dirty="0">
                  <a:solidFill>
                    <a:schemeClr val="accent2"/>
                  </a:solidFill>
                  <a:effectLst>
                    <a:outerShdw blurRad="38100" dist="38100" dir="2700000" algn="tl">
                      <a:srgbClr val="C0C0C0"/>
                    </a:outerShdw>
                  </a:effectLst>
                  <a:cs typeface="Times New Roman" pitchFamily="18" charset="0"/>
                </a:rPr>
                <a:t>Accumulation of disadvantage</a:t>
              </a:r>
            </a:p>
          </p:txBody>
        </p:sp>
        <p:sp>
          <p:nvSpPr>
            <p:cNvPr id="36880" name="Line 25"/>
            <p:cNvSpPr>
              <a:spLocks noChangeAspect="1" noChangeShapeType="1"/>
            </p:cNvSpPr>
            <p:nvPr/>
          </p:nvSpPr>
          <p:spPr bwMode="auto">
            <a:xfrm flipV="1">
              <a:off x="2880" y="864"/>
              <a:ext cx="0" cy="432"/>
            </a:xfrm>
            <a:prstGeom prst="line">
              <a:avLst/>
            </a:prstGeom>
            <a:noFill/>
            <a:ln w="57150">
              <a:solidFill>
                <a:schemeClr val="accent2"/>
              </a:solidFill>
              <a:round/>
              <a:headEnd/>
              <a:tailEnd type="stealth" w="med" len="med"/>
            </a:ln>
            <a:extLst>
              <a:ext uri="{909E8E84-426E-40DD-AFC4-6F175D3DCCD1}">
                <a14:hiddenFill xmlns:a14="http://schemas.microsoft.com/office/drawing/2010/main">
                  <a:noFill/>
                </a14:hiddenFill>
              </a:ext>
            </a:extLst>
          </p:spPr>
          <p:txBody>
            <a:bodyPr anchor="ctr">
              <a:spAutoFit/>
            </a:bodyPr>
            <a:lstStyle/>
            <a:p>
              <a:endParaRPr lang="en-US"/>
            </a:p>
          </p:txBody>
        </p:sp>
      </p:grpSp>
      <p:grpSp>
        <p:nvGrpSpPr>
          <p:cNvPr id="9" name="Group 26"/>
          <p:cNvGrpSpPr>
            <a:grpSpLocks/>
          </p:cNvGrpSpPr>
          <p:nvPr/>
        </p:nvGrpSpPr>
        <p:grpSpPr bwMode="auto">
          <a:xfrm>
            <a:off x="990600" y="5026025"/>
            <a:ext cx="7162800" cy="1679575"/>
            <a:chOff x="624" y="3166"/>
            <a:chExt cx="4512" cy="1058"/>
          </a:xfrm>
        </p:grpSpPr>
        <p:sp>
          <p:nvSpPr>
            <p:cNvPr id="36875" name="Line 27"/>
            <p:cNvSpPr>
              <a:spLocks noChangeShapeType="1"/>
            </p:cNvSpPr>
            <p:nvPr/>
          </p:nvSpPr>
          <p:spPr bwMode="auto">
            <a:xfrm flipH="1">
              <a:off x="1728" y="4128"/>
              <a:ext cx="2160"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nchor="b">
              <a:spAutoFit/>
            </a:bodyPr>
            <a:lstStyle/>
            <a:p>
              <a:endParaRPr lang="en-US"/>
            </a:p>
          </p:txBody>
        </p:sp>
        <p:grpSp>
          <p:nvGrpSpPr>
            <p:cNvPr id="36876" name="Group 28"/>
            <p:cNvGrpSpPr>
              <a:grpSpLocks/>
            </p:cNvGrpSpPr>
            <p:nvPr/>
          </p:nvGrpSpPr>
          <p:grpSpPr bwMode="auto">
            <a:xfrm>
              <a:off x="624" y="3166"/>
              <a:ext cx="4512" cy="1058"/>
              <a:chOff x="624" y="2668"/>
              <a:chExt cx="4512" cy="1058"/>
            </a:xfrm>
          </p:grpSpPr>
          <p:sp>
            <p:nvSpPr>
              <p:cNvPr id="232477" name="Text Box 29"/>
              <p:cNvSpPr txBox="1">
                <a:spLocks noChangeArrowheads="1"/>
              </p:cNvSpPr>
              <p:nvPr/>
            </p:nvSpPr>
            <p:spPr bwMode="auto">
              <a:xfrm>
                <a:off x="624" y="3168"/>
                <a:ext cx="1282" cy="558"/>
              </a:xfrm>
              <a:prstGeom prst="rect">
                <a:avLst/>
              </a:prstGeom>
              <a:noFill/>
              <a:ln w="9525">
                <a:noFill/>
                <a:miter lim="800000"/>
                <a:headEnd/>
                <a:tailEnd/>
              </a:ln>
              <a:effectLst/>
            </p:spPr>
            <p:txBody>
              <a:bodyPr anchor="b">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algn="ctr" eaLnBrk="1" hangingPunct="1">
                  <a:defRPr/>
                </a:pPr>
                <a:r>
                  <a:rPr lang="en-US" sz="2600" smtClean="0">
                    <a:solidFill>
                      <a:schemeClr val="tx2"/>
                    </a:solidFill>
                    <a:effectLst>
                      <a:outerShdw blurRad="38100" dist="38100" dir="2700000" algn="tl">
                        <a:srgbClr val="DDDDDD"/>
                      </a:outerShdw>
                    </a:effectLst>
                    <a:cs typeface="Times New Roman" charset="0"/>
                  </a:rPr>
                  <a:t>Schemas</a:t>
                </a:r>
              </a:p>
              <a:p>
                <a:pPr algn="ctr" eaLnBrk="1" hangingPunct="1">
                  <a:defRPr/>
                </a:pPr>
                <a:endParaRPr lang="en-US" sz="2600" smtClean="0">
                  <a:solidFill>
                    <a:schemeClr val="tx2"/>
                  </a:solidFill>
                  <a:effectLst>
                    <a:outerShdw blurRad="38100" dist="38100" dir="2700000" algn="tl">
                      <a:srgbClr val="DDDDDD"/>
                    </a:outerShdw>
                  </a:effectLst>
                  <a:cs typeface="Times New Roman" charset="0"/>
                </a:endParaRPr>
              </a:p>
            </p:txBody>
          </p:sp>
          <p:sp>
            <p:nvSpPr>
              <p:cNvPr id="232478" name="Text Box 30"/>
              <p:cNvSpPr txBox="1">
                <a:spLocks noChangeArrowheads="1"/>
              </p:cNvSpPr>
              <p:nvPr/>
            </p:nvSpPr>
            <p:spPr bwMode="auto">
              <a:xfrm>
                <a:off x="3854" y="2668"/>
                <a:ext cx="1282" cy="1058"/>
              </a:xfrm>
              <a:prstGeom prst="rect">
                <a:avLst/>
              </a:prstGeom>
              <a:noFill/>
              <a:ln w="9525">
                <a:noFill/>
                <a:miter lim="800000"/>
                <a:headEnd/>
                <a:tailEnd/>
              </a:ln>
              <a:effectLst/>
            </p:spPr>
            <p:txBody>
              <a:bodyPr anchor="b">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600">
                    <a:solidFill>
                      <a:schemeClr val="tx2"/>
                    </a:solidFill>
                    <a:effectLst>
                      <a:outerShdw blurRad="38100" dist="38100" dir="2700000" algn="tl">
                        <a:srgbClr val="C0C0C0"/>
                      </a:outerShdw>
                    </a:effectLst>
                    <a:cs typeface="Times New Roman" pitchFamily="18" charset="0"/>
                  </a:rPr>
                  <a:t>Solo status/Lack of critical mass</a:t>
                </a:r>
              </a:p>
            </p:txBody>
          </p:sp>
        </p:grpSp>
      </p:grpSp>
      <p:sp>
        <p:nvSpPr>
          <p:cNvPr id="36873" name="Rectangle 31"/>
          <p:cNvSpPr>
            <a:spLocks noChangeArrowheads="1"/>
          </p:cNvSpPr>
          <p:nvPr/>
        </p:nvSpPr>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700" b="1" dirty="0">
                <a:solidFill>
                  <a:srgbClr val="782327"/>
                </a:solidFill>
                <a:cs typeface="Arial" pitchFamily="34" charset="0"/>
              </a:rPr>
              <a:t>If We Do Not Actively Intervene, </a:t>
            </a:r>
          </a:p>
          <a:p>
            <a:pPr algn="ctr" eaLnBrk="1" hangingPunct="1"/>
            <a:r>
              <a:rPr lang="en-US" altLang="en-US" sz="2700" b="1" dirty="0">
                <a:solidFill>
                  <a:srgbClr val="782327"/>
                </a:solidFill>
                <a:cs typeface="Arial" pitchFamily="34" charset="0"/>
              </a:rPr>
              <a:t>The Cycle Reproduces Itself</a:t>
            </a:r>
          </a:p>
        </p:txBody>
      </p:sp>
      <p:sp>
        <p:nvSpPr>
          <p:cNvPr id="32" name="Rectangle 31"/>
          <p:cNvSpPr/>
          <p:nvPr/>
        </p:nvSpPr>
        <p:spPr>
          <a:xfrm rot="20234510">
            <a:off x="841375" y="3440113"/>
            <a:ext cx="7332663" cy="1108075"/>
          </a:xfrm>
          <a:prstGeom prst="rect">
            <a:avLst/>
          </a:prstGeom>
        </p:spPr>
        <p:txBody>
          <a:bodyPr>
            <a:spAutoFit/>
          </a:bodyPr>
          <a:lstStyle/>
          <a:p>
            <a:pPr algn="ctr">
              <a:defRPr/>
            </a:pPr>
            <a:r>
              <a:rPr lang="en-US" sz="6600" dirty="0">
                <a:solidFill>
                  <a:srgbClr val="FF3300"/>
                </a:solidFill>
                <a:effectLst>
                  <a:outerShdw blurRad="38100" dist="38100" dir="2700000" algn="tl">
                    <a:srgbClr val="DDDDDD"/>
                  </a:outerShdw>
                </a:effectLst>
                <a:latin typeface="Arial" charset="0"/>
                <a:ea typeface="ＭＳ Ｐゴシック" charset="0"/>
                <a:cs typeface="ＭＳ Ｐゴシック" charset="0"/>
              </a:rPr>
              <a:t>Inertia</a:t>
            </a:r>
            <a:endParaRPr lang="en-US" sz="66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4026869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245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2" grpId="0" animBg="1"/>
      <p:bldP spid="3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4"/>
          <p:cNvSpPr>
            <a:spLocks noGrp="1" noChangeArrowheads="1"/>
          </p:cNvSpPr>
          <p:nvPr>
            <p:ph type="title"/>
          </p:nvPr>
        </p:nvSpPr>
        <p:spPr>
          <a:xfrm>
            <a:off x="457200" y="381000"/>
            <a:ext cx="5791200" cy="457200"/>
          </a:xfrm>
        </p:spPr>
        <p:txBody>
          <a:bodyPr>
            <a:noAutofit/>
          </a:bodyPr>
          <a:lstStyle/>
          <a:p>
            <a:pPr eaLnBrk="1" hangingPunct="1"/>
            <a:r>
              <a:rPr lang="en-US" altLang="en-US" sz="2700" dirty="0">
                <a:latin typeface="Arial" pitchFamily="34" charset="0"/>
                <a:ea typeface="ＭＳ Ｐゴシック" pitchFamily="34" charset="-128"/>
                <a:cs typeface="Arial" pitchFamily="34" charset="0"/>
              </a:rPr>
              <a:t>Focus on Multiple Specific Criteria D</a:t>
            </a:r>
            <a:r>
              <a:rPr lang="en-US" altLang="en-US" sz="2700" dirty="0" smtClean="0">
                <a:latin typeface="Arial" pitchFamily="34" charset="0"/>
                <a:ea typeface="ＭＳ Ｐゴシック" pitchFamily="34" charset="-128"/>
                <a:cs typeface="Arial" pitchFamily="34" charset="0"/>
              </a:rPr>
              <a:t>uring </a:t>
            </a:r>
            <a:r>
              <a:rPr lang="en-US" altLang="en-US" sz="2700" dirty="0">
                <a:latin typeface="Arial" pitchFamily="34" charset="0"/>
                <a:ea typeface="ＭＳ Ｐゴシック" pitchFamily="34" charset="-128"/>
                <a:cs typeface="Arial" pitchFamily="34" charset="0"/>
              </a:rPr>
              <a:t>Evaluation</a:t>
            </a:r>
          </a:p>
        </p:txBody>
      </p:sp>
      <p:sp>
        <p:nvSpPr>
          <p:cNvPr id="47106" name="Rectangle 19"/>
          <p:cNvSpPr>
            <a:spLocks noGrp="1" noChangeArrowheads="1"/>
          </p:cNvSpPr>
          <p:nvPr>
            <p:ph type="body" idx="1"/>
          </p:nvPr>
        </p:nvSpPr>
        <p:spPr>
          <a:xfrm>
            <a:off x="533400" y="1600200"/>
            <a:ext cx="7924800" cy="4495800"/>
          </a:xfrm>
        </p:spPr>
        <p:txBody>
          <a:bodyPr>
            <a:normAutofit/>
          </a:bodyPr>
          <a:lstStyle/>
          <a:p>
            <a:pPr eaLnBrk="1" hangingPunct="1">
              <a:lnSpc>
                <a:spcPct val="90000"/>
              </a:lnSpc>
            </a:pPr>
            <a:r>
              <a:rPr lang="en-US" altLang="en-US" sz="2400" dirty="0">
                <a:cs typeface="Arial" pitchFamily="34" charset="0"/>
              </a:rPr>
              <a:t>Weigh judgments that reflect examination of all materials and direct contact with the candidate.</a:t>
            </a:r>
          </a:p>
          <a:p>
            <a:pPr eaLnBrk="1" hangingPunct="1">
              <a:lnSpc>
                <a:spcPct val="90000"/>
              </a:lnSpc>
            </a:pPr>
            <a:r>
              <a:rPr lang="en-US" altLang="en-US" sz="2400" dirty="0">
                <a:cs typeface="Arial" pitchFamily="34" charset="0"/>
              </a:rPr>
              <a:t>Specify evaluations of scholarly productivity, research funding, teaching ability, ability to be a conscientious departmental/university member, fit with the </a:t>
            </a:r>
            <a:r>
              <a:rPr lang="en-US" altLang="en-US" sz="2400" dirty="0" smtClean="0">
                <a:cs typeface="Arial" pitchFamily="34" charset="0"/>
              </a:rPr>
              <a:t>department’</a:t>
            </a:r>
            <a:r>
              <a:rPr lang="en-US" altLang="ja-JP" sz="2400" dirty="0" smtClean="0">
                <a:cs typeface="Arial" pitchFamily="34" charset="0"/>
              </a:rPr>
              <a:t>s </a:t>
            </a:r>
            <a:r>
              <a:rPr lang="en-US" altLang="ja-JP" sz="2400" dirty="0">
                <a:cs typeface="Arial" pitchFamily="34" charset="0"/>
              </a:rPr>
              <a:t>priorities.</a:t>
            </a:r>
          </a:p>
          <a:p>
            <a:pPr eaLnBrk="1" hangingPunct="1">
              <a:lnSpc>
                <a:spcPct val="90000"/>
              </a:lnSpc>
            </a:pPr>
            <a:r>
              <a:rPr lang="en-US" altLang="en-US" sz="2400" dirty="0">
                <a:cs typeface="Arial" pitchFamily="34" charset="0"/>
              </a:rPr>
              <a:t>Avoid </a:t>
            </a:r>
            <a:r>
              <a:rPr lang="ja-JP" altLang="en-US" sz="2400" dirty="0">
                <a:cs typeface="Arial" pitchFamily="34" charset="0"/>
              </a:rPr>
              <a:t>“</a:t>
            </a:r>
            <a:r>
              <a:rPr lang="en-US" altLang="ja-JP" sz="2400" dirty="0">
                <a:cs typeface="Arial" pitchFamily="34" charset="0"/>
              </a:rPr>
              <a:t>global</a:t>
            </a:r>
            <a:r>
              <a:rPr lang="ja-JP" altLang="en-US" sz="2400" dirty="0">
                <a:cs typeface="Arial" pitchFamily="34" charset="0"/>
              </a:rPr>
              <a:t>”</a:t>
            </a:r>
            <a:r>
              <a:rPr lang="en-US" altLang="ja-JP" sz="2400" dirty="0">
                <a:cs typeface="Arial" pitchFamily="34" charset="0"/>
              </a:rPr>
              <a:t> evaluations</a:t>
            </a:r>
            <a:endParaRPr lang="en-US" altLang="en-US" sz="2400" dirty="0">
              <a:cs typeface="Arial" pitchFamily="34" charset="0"/>
            </a:endParaRPr>
          </a:p>
        </p:txBody>
      </p:sp>
      <p:sp>
        <p:nvSpPr>
          <p:cNvPr id="47108" name="TextBox 4"/>
          <p:cNvSpPr txBox="1">
            <a:spLocks noChangeArrowheads="1"/>
          </p:cNvSpPr>
          <p:nvPr/>
        </p:nvSpPr>
        <p:spPr bwMode="auto">
          <a:xfrm>
            <a:off x="360947" y="6200001"/>
            <a:ext cx="36083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200" dirty="0">
                <a:cs typeface="Arial" pitchFamily="34" charset="0"/>
              </a:rPr>
              <a:t>Bauer and </a:t>
            </a:r>
            <a:r>
              <a:rPr lang="en-US" altLang="en-US" sz="1200" dirty="0" err="1">
                <a:cs typeface="Arial" pitchFamily="34" charset="0"/>
              </a:rPr>
              <a:t>Baltes</a:t>
            </a:r>
            <a:r>
              <a:rPr lang="en-US" altLang="en-US" sz="1200" dirty="0">
                <a:cs typeface="Arial" pitchFamily="34" charset="0"/>
              </a:rPr>
              <a:t>, 2002, </a:t>
            </a:r>
            <a:r>
              <a:rPr lang="en-US" altLang="en-US" sz="1200" i="1" dirty="0">
                <a:cs typeface="Arial" pitchFamily="34" charset="0"/>
              </a:rPr>
              <a:t>Sex Roles 9/10, 465</a:t>
            </a:r>
            <a:r>
              <a:rPr lang="en-US" altLang="en-US" sz="1200" i="1" dirty="0" smtClean="0">
                <a:cs typeface="Arial" pitchFamily="34" charset="0"/>
              </a:rPr>
              <a:t>.</a:t>
            </a:r>
            <a:endParaRPr lang="en-US" altLang="en-US" sz="1800" dirty="0">
              <a:cs typeface="Arial" pitchFamily="34" charset="0"/>
            </a:endParaRPr>
          </a:p>
        </p:txBody>
      </p:sp>
    </p:spTree>
    <p:extLst>
      <p:ext uri="{BB962C8B-B14F-4D97-AF65-F5344CB8AC3E}">
        <p14:creationId xmlns:p14="http://schemas.microsoft.com/office/powerpoint/2010/main" val="3696835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p:cNvSpPr>
          <p:nvPr/>
        </p:nvSpPr>
        <p:spPr bwMode="auto">
          <a:xfrm>
            <a:off x="0" y="0"/>
            <a:ext cx="9144000" cy="12954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ltLang="en-US" sz="1800"/>
          </a:p>
        </p:txBody>
      </p:sp>
      <p:pic>
        <p:nvPicPr>
          <p:cNvPr id="51202" name="Picture 3">
            <a:hlinkClick r:id="rId3"/>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563" y="6019800"/>
            <a:ext cx="12255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5"/>
          <p:cNvSpPr>
            <a:spLocks/>
          </p:cNvSpPr>
          <p:nvPr/>
        </p:nvSpPr>
        <p:spPr bwMode="auto">
          <a:xfrm>
            <a:off x="2095500" y="333375"/>
            <a:ext cx="484822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39688"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3200">
                <a:solidFill>
                  <a:srgbClr val="FFFFFF"/>
                </a:solidFill>
                <a:sym typeface="Arial" pitchFamily="34" charset="0"/>
              </a:rPr>
              <a:t>Candidate Evaluation Tool</a:t>
            </a:r>
          </a:p>
        </p:txBody>
      </p:sp>
      <p:sp>
        <p:nvSpPr>
          <p:cNvPr id="51204" name="Rectangle 6">
            <a:hlinkClick r:id="rId5"/>
          </p:cNvPr>
          <p:cNvSpPr>
            <a:spLocks/>
          </p:cNvSpPr>
          <p:nvPr/>
        </p:nvSpPr>
        <p:spPr bwMode="auto">
          <a:xfrm>
            <a:off x="1963881" y="6413500"/>
            <a:ext cx="443691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39" bIns="0">
            <a:spAutoFit/>
          </a:bodyPr>
          <a:lstStyle>
            <a:lvl1pPr marL="39688"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200" u="sng" dirty="0">
                <a:solidFill>
                  <a:srgbClr val="009999"/>
                </a:solidFill>
                <a:sym typeface="Arial" pitchFamily="34" charset="0"/>
                <a:hlinkClick r:id="rId5"/>
              </a:rPr>
              <a:t>http://www.umich.edu/%7Eadvproj/CandidateEvaluationTool.doc</a:t>
            </a:r>
            <a:endParaRPr lang="en-US" altLang="en-US" sz="1200" u="sng" dirty="0">
              <a:solidFill>
                <a:srgbClr val="009999"/>
              </a:solidFill>
              <a:sym typeface="Arial" pitchFamily="34" charset="0"/>
            </a:endParaRPr>
          </a:p>
        </p:txBody>
      </p:sp>
      <p:pic>
        <p:nvPicPr>
          <p:cNvPr id="51205" name="Picture 7" descr="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6300" y="3276600"/>
            <a:ext cx="7391400"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8" descr="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 y="1371600"/>
            <a:ext cx="830580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39942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en-US" smtClean="0">
                <a:ea typeface="ＭＳ Ｐゴシック" pitchFamily="34" charset="-128"/>
              </a:rPr>
              <a:t>Reviewing Applications</a:t>
            </a:r>
          </a:p>
        </p:txBody>
      </p:sp>
      <p:sp>
        <p:nvSpPr>
          <p:cNvPr id="50178" name="Content Placeholder 2"/>
          <p:cNvSpPr>
            <a:spLocks noGrp="1"/>
          </p:cNvSpPr>
          <p:nvPr>
            <p:ph idx="1"/>
          </p:nvPr>
        </p:nvSpPr>
        <p:spPr/>
        <p:txBody>
          <a:bodyPr>
            <a:normAutofit/>
          </a:bodyPr>
          <a:lstStyle/>
          <a:p>
            <a:r>
              <a:rPr lang="en-US" altLang="en-US" sz="2400" dirty="0" smtClean="0">
                <a:ea typeface="ＭＳ Ｐゴシック" pitchFamily="34" charset="-128"/>
              </a:rPr>
              <a:t>Be objective</a:t>
            </a:r>
          </a:p>
          <a:p>
            <a:r>
              <a:rPr lang="en-US" altLang="en-US" sz="2400" dirty="0" smtClean="0">
                <a:ea typeface="ＭＳ Ｐゴシック" pitchFamily="34" charset="-128"/>
              </a:rPr>
              <a:t>Use clear </a:t>
            </a:r>
            <a:r>
              <a:rPr lang="en-US" altLang="en-US" sz="2400" dirty="0">
                <a:ea typeface="ＭＳ Ｐゴシック" pitchFamily="34" charset="-128"/>
              </a:rPr>
              <a:t>r</a:t>
            </a:r>
            <a:r>
              <a:rPr lang="en-US" altLang="en-US" sz="2400" dirty="0" smtClean="0">
                <a:ea typeface="ＭＳ Ｐゴシック" pitchFamily="34" charset="-128"/>
              </a:rPr>
              <a:t>anking </a:t>
            </a:r>
            <a:r>
              <a:rPr lang="en-US" altLang="en-US" sz="2400" dirty="0">
                <a:ea typeface="ＭＳ Ｐゴシック" pitchFamily="34" charset="-128"/>
              </a:rPr>
              <a:t>c</a:t>
            </a:r>
            <a:r>
              <a:rPr lang="en-US" altLang="en-US" sz="2400" dirty="0" smtClean="0">
                <a:ea typeface="ＭＳ Ｐゴシック" pitchFamily="34" charset="-128"/>
              </a:rPr>
              <a:t>riteria</a:t>
            </a:r>
          </a:p>
          <a:p>
            <a:r>
              <a:rPr lang="en-US" altLang="en-US" sz="2400" dirty="0" smtClean="0">
                <a:ea typeface="ＭＳ Ｐゴシック" pitchFamily="34" charset="-128"/>
              </a:rPr>
              <a:t>Get input from institutional </a:t>
            </a:r>
            <a:r>
              <a:rPr lang="en-US" altLang="en-US" sz="2400" dirty="0">
                <a:ea typeface="ＭＳ Ｐゴシック" pitchFamily="34" charset="-128"/>
              </a:rPr>
              <a:t>l</a:t>
            </a:r>
            <a:r>
              <a:rPr lang="en-US" altLang="en-US" sz="2400" dirty="0" smtClean="0">
                <a:ea typeface="ＭＳ Ｐゴシック" pitchFamily="34" charset="-128"/>
              </a:rPr>
              <a:t>eaders</a:t>
            </a:r>
          </a:p>
          <a:p>
            <a:r>
              <a:rPr lang="en-US" altLang="en-US" sz="2400" dirty="0" smtClean="0">
                <a:ea typeface="ＭＳ Ｐゴシック" pitchFamily="34" charset="-128"/>
              </a:rPr>
              <a:t>Evaluate the </a:t>
            </a:r>
            <a:r>
              <a:rPr lang="en-US" altLang="en-US" sz="2400" dirty="0">
                <a:ea typeface="ＭＳ Ｐゴシック" pitchFamily="34" charset="-128"/>
              </a:rPr>
              <a:t>i</a:t>
            </a:r>
            <a:r>
              <a:rPr lang="en-US" altLang="en-US" sz="2400" dirty="0" smtClean="0">
                <a:ea typeface="ＭＳ Ｐゴシック" pitchFamily="34" charset="-128"/>
              </a:rPr>
              <a:t>nterview process</a:t>
            </a:r>
          </a:p>
        </p:txBody>
      </p:sp>
    </p:spTree>
    <p:extLst>
      <p:ext uri="{BB962C8B-B14F-4D97-AF65-F5344CB8AC3E}">
        <p14:creationId xmlns:p14="http://schemas.microsoft.com/office/powerpoint/2010/main" val="2988627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en-US" dirty="0" smtClean="0">
                <a:latin typeface="Arial" pitchFamily="34" charset="0"/>
                <a:ea typeface="ＭＳ Ｐゴシック" pitchFamily="34" charset="-128"/>
                <a:cs typeface="Arial" pitchFamily="34" charset="0"/>
              </a:rPr>
              <a:t>Interviewing Tips</a:t>
            </a:r>
          </a:p>
        </p:txBody>
      </p:sp>
      <p:sp>
        <p:nvSpPr>
          <p:cNvPr id="61443" name="Rectangle 3"/>
          <p:cNvSpPr>
            <a:spLocks noGrp="1" noChangeArrowheads="1"/>
          </p:cNvSpPr>
          <p:nvPr>
            <p:ph type="body" idx="1"/>
          </p:nvPr>
        </p:nvSpPr>
        <p:spPr>
          <a:xfrm>
            <a:off x="609600" y="1600200"/>
            <a:ext cx="7924800" cy="4495800"/>
          </a:xfrm>
        </p:spPr>
        <p:txBody>
          <a:bodyPr>
            <a:normAutofit/>
          </a:bodyPr>
          <a:lstStyle/>
          <a:p>
            <a:pPr marL="346075" indent="-346075" eaLnBrk="1" hangingPunct="1">
              <a:buFont typeface="Arial" charset="0"/>
              <a:buChar char="•"/>
              <a:defRPr/>
            </a:pPr>
            <a:r>
              <a:rPr lang="en-US" sz="2400" dirty="0">
                <a:cs typeface="Arial" pitchFamily="34" charset="0"/>
              </a:rPr>
              <a:t>Bringing in more than one female and/or minority candidate can disproportionately increase the likelihood that a woman and/or minority will be hired.</a:t>
            </a:r>
          </a:p>
          <a:p>
            <a:pPr marL="346075" indent="-346075">
              <a:buFont typeface="Arial" charset="0"/>
              <a:buChar char="•"/>
              <a:defRPr/>
            </a:pPr>
            <a:r>
              <a:rPr lang="en-US" sz="2400" dirty="0" smtClean="0">
                <a:cs typeface="Arial" pitchFamily="34" charset="0"/>
              </a:rPr>
              <a:t>Treat </a:t>
            </a:r>
            <a:r>
              <a:rPr lang="en-US" sz="2400" dirty="0">
                <a:cs typeface="Arial" pitchFamily="34" charset="0"/>
              </a:rPr>
              <a:t>female and minority faculty applicants as scholars and educators, not as just female or minority scholars and educators.</a:t>
            </a:r>
          </a:p>
          <a:p>
            <a:pPr marL="346075" indent="-346075">
              <a:buFont typeface="Arial" charset="0"/>
              <a:buChar char="•"/>
              <a:defRPr/>
            </a:pPr>
            <a:r>
              <a:rPr lang="en-US" altLang="en-US" sz="2400" dirty="0" smtClean="0">
                <a:cs typeface="Arial" pitchFamily="34" charset="0"/>
              </a:rPr>
              <a:t>Ensure </a:t>
            </a:r>
            <a:r>
              <a:rPr lang="en-US" altLang="en-US" sz="2400" dirty="0">
                <a:cs typeface="Arial" pitchFamily="34" charset="0"/>
              </a:rPr>
              <a:t>that all candidates will meet a diverse set of people so that they are more likely to meet someone like them. </a:t>
            </a:r>
          </a:p>
          <a:p>
            <a:pPr marL="0" indent="0" eaLnBrk="1" hangingPunct="1">
              <a:buNone/>
              <a:defRPr/>
            </a:pPr>
            <a:endParaRPr lang="en-US" sz="2400" dirty="0">
              <a:cs typeface="Arial" pitchFamily="34" charset="0"/>
            </a:endParaRPr>
          </a:p>
        </p:txBody>
      </p:sp>
      <p:sp>
        <p:nvSpPr>
          <p:cNvPr id="53252" name="TextBox 4"/>
          <p:cNvSpPr txBox="1">
            <a:spLocks noChangeArrowheads="1"/>
          </p:cNvSpPr>
          <p:nvPr/>
        </p:nvSpPr>
        <p:spPr bwMode="auto">
          <a:xfrm>
            <a:off x="304800" y="5638800"/>
            <a:ext cx="7467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200" dirty="0" err="1">
                <a:cs typeface="Arial" pitchFamily="34" charset="0"/>
              </a:rPr>
              <a:t>Heilman</a:t>
            </a:r>
            <a:r>
              <a:rPr lang="en-US" altLang="en-US" sz="1200" dirty="0">
                <a:cs typeface="Arial" pitchFamily="34" charset="0"/>
              </a:rPr>
              <a:t> , 1980, </a:t>
            </a:r>
            <a:r>
              <a:rPr lang="en-US" altLang="en-US" sz="1200" i="1" dirty="0">
                <a:cs typeface="Arial" pitchFamily="34" charset="0"/>
              </a:rPr>
              <a:t>Organizational Behavior and Human Performance, </a:t>
            </a:r>
            <a:r>
              <a:rPr lang="en-US" altLang="en-US" sz="1200" dirty="0">
                <a:cs typeface="Arial" pitchFamily="34" charset="0"/>
              </a:rPr>
              <a:t>26: 386-95.</a:t>
            </a:r>
          </a:p>
          <a:p>
            <a:pPr eaLnBrk="1" hangingPunct="1"/>
            <a:r>
              <a:rPr lang="en-US" altLang="en-US" sz="1200" dirty="0" err="1">
                <a:cs typeface="Arial" pitchFamily="34" charset="0"/>
              </a:rPr>
              <a:t>Hewstone</a:t>
            </a:r>
            <a:r>
              <a:rPr lang="en-US" altLang="en-US" sz="1200" dirty="0">
                <a:cs typeface="Arial" pitchFamily="34" charset="0"/>
              </a:rPr>
              <a:t> et al., 2006, </a:t>
            </a:r>
            <a:r>
              <a:rPr lang="en-US" altLang="en-US" sz="1200" i="1" dirty="0">
                <a:cs typeface="Arial" pitchFamily="34" charset="0"/>
              </a:rPr>
              <a:t>Group Processes &amp; Intergroup Relations, </a:t>
            </a:r>
            <a:r>
              <a:rPr lang="en-US" altLang="en-US" sz="1200" dirty="0">
                <a:cs typeface="Arial" pitchFamily="34" charset="0"/>
              </a:rPr>
              <a:t>9(4): 509–532.</a:t>
            </a:r>
          </a:p>
          <a:p>
            <a:pPr eaLnBrk="1" hangingPunct="1"/>
            <a:r>
              <a:rPr lang="en-US" altLang="en-US" sz="1200" dirty="0" err="1">
                <a:cs typeface="Arial" pitchFamily="34" charset="0"/>
              </a:rPr>
              <a:t>Huffcutt</a:t>
            </a:r>
            <a:r>
              <a:rPr lang="en-US" altLang="en-US" sz="1200" dirty="0">
                <a:cs typeface="Arial" pitchFamily="34" charset="0"/>
              </a:rPr>
              <a:t> &amp; Roth, 1998, </a:t>
            </a:r>
            <a:r>
              <a:rPr lang="en-US" altLang="en-US" sz="1200" i="1" dirty="0">
                <a:cs typeface="Arial" pitchFamily="34" charset="0"/>
              </a:rPr>
              <a:t>Journal of Applied Psychology</a:t>
            </a:r>
            <a:r>
              <a:rPr lang="en-US" altLang="en-US" sz="1200" dirty="0">
                <a:cs typeface="Arial" pitchFamily="34" charset="0"/>
              </a:rPr>
              <a:t>, 83(2): 179-189.</a:t>
            </a:r>
          </a:p>
          <a:p>
            <a:pPr eaLnBrk="1" hangingPunct="1"/>
            <a:r>
              <a:rPr lang="en-US" altLang="en-US" sz="1200" dirty="0">
                <a:cs typeface="Arial" pitchFamily="34" charset="0"/>
              </a:rPr>
              <a:t>Van </a:t>
            </a:r>
            <a:r>
              <a:rPr lang="en-US" altLang="en-US" sz="1200" dirty="0" err="1">
                <a:cs typeface="Arial" pitchFamily="34" charset="0"/>
              </a:rPr>
              <a:t>Ommeren</a:t>
            </a:r>
            <a:r>
              <a:rPr lang="en-US" altLang="en-US" sz="1200" dirty="0">
                <a:cs typeface="Arial" pitchFamily="34" charset="0"/>
              </a:rPr>
              <a:t> et al., 2005, </a:t>
            </a:r>
            <a:r>
              <a:rPr lang="en-US" altLang="en-US" sz="1200" i="1" dirty="0">
                <a:cs typeface="Arial" pitchFamily="34" charset="0"/>
              </a:rPr>
              <a:t>Psychological Reports, 96: 349-360.</a:t>
            </a:r>
            <a:endParaRPr lang="en-US" altLang="en-US" sz="1200" dirty="0">
              <a:cs typeface="Arial" pitchFamily="34" charset="0"/>
            </a:endParaRPr>
          </a:p>
          <a:p>
            <a:pPr eaLnBrk="1" hangingPunct="1"/>
            <a:endParaRPr lang="en-US" altLang="en-US" sz="1800" dirty="0">
              <a:cs typeface="Arial" pitchFamily="34" charset="0"/>
            </a:endParaRPr>
          </a:p>
        </p:txBody>
      </p:sp>
    </p:spTree>
    <p:extLst>
      <p:ext uri="{BB962C8B-B14F-4D97-AF65-F5344CB8AC3E}">
        <p14:creationId xmlns:p14="http://schemas.microsoft.com/office/powerpoint/2010/main" val="3749867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457200" y="381000"/>
            <a:ext cx="8077200" cy="533400"/>
          </a:xfrm>
        </p:spPr>
        <p:txBody>
          <a:bodyPr>
            <a:noAutofit/>
          </a:bodyPr>
          <a:lstStyle/>
          <a:p>
            <a:pPr eaLnBrk="1" hangingPunct="1"/>
            <a:r>
              <a:rPr lang="en-US" altLang="en-US" dirty="0">
                <a:latin typeface="Arial" pitchFamily="34" charset="0"/>
                <a:ea typeface="ＭＳ Ｐゴシック" pitchFamily="34" charset="-128"/>
                <a:cs typeface="Arial" pitchFamily="34" charset="0"/>
              </a:rPr>
              <a:t>Asking Non-Job-Related Questions </a:t>
            </a:r>
            <a:br>
              <a:rPr lang="en-US" altLang="en-US" dirty="0">
                <a:latin typeface="Arial" pitchFamily="34" charset="0"/>
                <a:ea typeface="ＭＳ Ｐゴシック" pitchFamily="34" charset="-128"/>
                <a:cs typeface="Arial" pitchFamily="34" charset="0"/>
              </a:rPr>
            </a:br>
            <a:r>
              <a:rPr lang="en-US" altLang="en-US" dirty="0">
                <a:latin typeface="Arial" pitchFamily="34" charset="0"/>
                <a:ea typeface="ＭＳ Ｐゴシック" pitchFamily="34" charset="-128"/>
                <a:cs typeface="Arial" pitchFamily="34" charset="0"/>
              </a:rPr>
              <a:t>Can Be Counter-Productive</a:t>
            </a:r>
          </a:p>
        </p:txBody>
      </p:sp>
      <p:sp>
        <p:nvSpPr>
          <p:cNvPr id="59394" name="Rectangle 3"/>
          <p:cNvSpPr>
            <a:spLocks noGrp="1" noChangeArrowheads="1"/>
          </p:cNvSpPr>
          <p:nvPr>
            <p:ph type="body" idx="1"/>
          </p:nvPr>
        </p:nvSpPr>
        <p:spPr>
          <a:xfrm>
            <a:off x="609600" y="1600200"/>
            <a:ext cx="7924800" cy="4495800"/>
          </a:xfrm>
        </p:spPr>
        <p:txBody>
          <a:bodyPr>
            <a:normAutofit/>
          </a:bodyPr>
          <a:lstStyle/>
          <a:p>
            <a:pPr marL="0" indent="0" eaLnBrk="1" hangingPunct="1">
              <a:buFontTx/>
              <a:buNone/>
            </a:pPr>
            <a:r>
              <a:rPr lang="en-US" altLang="en-US" sz="2400" dirty="0">
                <a:cs typeface="Arial" pitchFamily="34" charset="0"/>
              </a:rPr>
              <a:t>In a 2007 study of candidates for positions at a </a:t>
            </a:r>
            <a:r>
              <a:rPr lang="en-US" altLang="en-US" sz="2400" dirty="0" err="1">
                <a:cs typeface="Arial" pitchFamily="34" charset="0"/>
              </a:rPr>
              <a:t>Univ</a:t>
            </a:r>
            <a:r>
              <a:rPr lang="en-US" altLang="en-US" sz="2400" dirty="0">
                <a:cs typeface="Arial" pitchFamily="34" charset="0"/>
              </a:rPr>
              <a:t> Michigan department, who withdrew from searches or turned down offers, several women mentioned that they had been asked illegal and discriminatory questions about their personal lives.</a:t>
            </a:r>
          </a:p>
          <a:p>
            <a:pPr marL="914400" lvl="1" indent="-228600" eaLnBrk="1" hangingPunct="1"/>
            <a:r>
              <a:rPr lang="en-US" altLang="en-US" sz="2400" dirty="0">
                <a:cs typeface="Arial" pitchFamily="34" charset="0"/>
              </a:rPr>
              <a:t>One candidate reported that she did not answer truthfully (knew the </a:t>
            </a:r>
            <a:r>
              <a:rPr lang="ja-JP" altLang="en-US" sz="2400" dirty="0">
                <a:cs typeface="Arial" pitchFamily="34" charset="0"/>
              </a:rPr>
              <a:t>“</a:t>
            </a:r>
            <a:r>
              <a:rPr lang="en-US" altLang="ja-JP" sz="2400" dirty="0">
                <a:cs typeface="Arial" pitchFamily="34" charset="0"/>
              </a:rPr>
              <a:t>right</a:t>
            </a:r>
            <a:r>
              <a:rPr lang="ja-JP" altLang="en-US" sz="2400" dirty="0">
                <a:cs typeface="Arial" pitchFamily="34" charset="0"/>
              </a:rPr>
              <a:t>”</a:t>
            </a:r>
            <a:r>
              <a:rPr lang="en-US" altLang="ja-JP" sz="2400" dirty="0">
                <a:cs typeface="Arial" pitchFamily="34" charset="0"/>
              </a:rPr>
              <a:t> answer and gave it)</a:t>
            </a:r>
          </a:p>
          <a:p>
            <a:pPr marL="914400" lvl="1" indent="-228600" eaLnBrk="1" hangingPunct="1"/>
            <a:r>
              <a:rPr lang="en-US" altLang="en-US" sz="2400" dirty="0">
                <a:cs typeface="Arial" pitchFamily="34" charset="0"/>
              </a:rPr>
              <a:t>One candidate reported that she resented the questions</a:t>
            </a:r>
          </a:p>
        </p:txBody>
      </p:sp>
    </p:spTree>
    <p:extLst>
      <p:ext uri="{BB962C8B-B14F-4D97-AF65-F5344CB8AC3E}">
        <p14:creationId xmlns:p14="http://schemas.microsoft.com/office/powerpoint/2010/main" val="4225119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457200" y="304800"/>
            <a:ext cx="7924800" cy="762000"/>
          </a:xfrm>
        </p:spPr>
        <p:txBody>
          <a:bodyPr>
            <a:noAutofit/>
          </a:bodyPr>
          <a:lstStyle/>
          <a:p>
            <a:pPr eaLnBrk="1" hangingPunct="1"/>
            <a:r>
              <a:rPr lang="en-US" altLang="en-US" dirty="0">
                <a:latin typeface="Arial" pitchFamily="34" charset="0"/>
                <a:ea typeface="ＭＳ Ｐゴシック" pitchFamily="34" charset="-128"/>
                <a:cs typeface="Arial" pitchFamily="34" charset="0"/>
              </a:rPr>
              <a:t>Dual Career Issues Should Not </a:t>
            </a:r>
            <a:br>
              <a:rPr lang="en-US" altLang="en-US" dirty="0">
                <a:latin typeface="Arial" pitchFamily="34" charset="0"/>
                <a:ea typeface="ＭＳ Ｐゴシック" pitchFamily="34" charset="-128"/>
                <a:cs typeface="Arial" pitchFamily="34" charset="0"/>
              </a:rPr>
            </a:br>
            <a:r>
              <a:rPr lang="en-US" altLang="en-US" dirty="0">
                <a:latin typeface="Arial" pitchFamily="34" charset="0"/>
                <a:ea typeface="ＭＳ Ｐゴシック" pitchFamily="34" charset="-128"/>
                <a:cs typeface="Arial" pitchFamily="34" charset="0"/>
              </a:rPr>
              <a:t>be Discussed by the Search Committee </a:t>
            </a:r>
          </a:p>
        </p:txBody>
      </p:sp>
      <p:sp>
        <p:nvSpPr>
          <p:cNvPr id="61442" name="Rectangle 3"/>
          <p:cNvSpPr>
            <a:spLocks noGrp="1" noChangeArrowheads="1"/>
          </p:cNvSpPr>
          <p:nvPr>
            <p:ph idx="1"/>
          </p:nvPr>
        </p:nvSpPr>
        <p:spPr>
          <a:xfrm>
            <a:off x="457200" y="1447800"/>
            <a:ext cx="7315200" cy="4268714"/>
          </a:xfrm>
        </p:spPr>
        <p:txBody>
          <a:bodyPr>
            <a:normAutofit/>
          </a:bodyPr>
          <a:lstStyle/>
          <a:p>
            <a:pPr marL="346075" indent="-346075" eaLnBrk="1" hangingPunct="1">
              <a:spcBef>
                <a:spcPts val="600"/>
              </a:spcBef>
            </a:pPr>
            <a:r>
              <a:rPr lang="en-US" altLang="en-US" sz="2600" dirty="0">
                <a:cs typeface="Arial" pitchFamily="34" charset="0"/>
              </a:rPr>
              <a:t>Identify someone with whom the candidate can have a confidential conversation in which they could ask questions they </a:t>
            </a:r>
            <a:r>
              <a:rPr lang="en-US" altLang="en-US" sz="2600" dirty="0" smtClean="0">
                <a:cs typeface="Arial" pitchFamily="34" charset="0"/>
              </a:rPr>
              <a:t>don’</a:t>
            </a:r>
            <a:r>
              <a:rPr lang="en-US" altLang="ja-JP" sz="2600" dirty="0" smtClean="0">
                <a:cs typeface="Arial" pitchFamily="34" charset="0"/>
              </a:rPr>
              <a:t>t </a:t>
            </a:r>
            <a:r>
              <a:rPr lang="en-US" altLang="ja-JP" sz="2600" dirty="0">
                <a:cs typeface="Arial" pitchFamily="34" charset="0"/>
              </a:rPr>
              <a:t>want to ask the search committee.</a:t>
            </a:r>
          </a:p>
          <a:p>
            <a:pPr marL="346075" indent="-346075" eaLnBrk="1" hangingPunct="1">
              <a:spcBef>
                <a:spcPts val="600"/>
              </a:spcBef>
            </a:pPr>
            <a:r>
              <a:rPr lang="en-US" altLang="en-US" sz="2600" dirty="0" smtClean="0">
                <a:cs typeface="Arial" pitchFamily="34" charset="0"/>
              </a:rPr>
              <a:t>Ensure </a:t>
            </a:r>
            <a:r>
              <a:rPr lang="en-US" altLang="en-US" sz="2600" dirty="0">
                <a:cs typeface="Arial" pitchFamily="34" charset="0"/>
              </a:rPr>
              <a:t>all candidates know about dual career support mechanisms available at your </a:t>
            </a:r>
            <a:r>
              <a:rPr lang="en-US" altLang="en-US" sz="2600" dirty="0" smtClean="0">
                <a:cs typeface="Arial" pitchFamily="34" charset="0"/>
              </a:rPr>
              <a:t>institution.</a:t>
            </a:r>
            <a:endParaRPr lang="en-US" altLang="en-US" sz="2600" dirty="0">
              <a:cs typeface="Arial" pitchFamily="34" charset="0"/>
            </a:endParaRPr>
          </a:p>
          <a:p>
            <a:pPr marL="346075" indent="-346075" eaLnBrk="1" hangingPunct="1">
              <a:spcBef>
                <a:spcPts val="600"/>
              </a:spcBef>
            </a:pPr>
            <a:r>
              <a:rPr lang="en-US" altLang="en-US" sz="2600" dirty="0" smtClean="0">
                <a:cs typeface="Arial" pitchFamily="34" charset="0"/>
              </a:rPr>
              <a:t>Support </a:t>
            </a:r>
            <a:r>
              <a:rPr lang="en-US" altLang="en-US" sz="2600" dirty="0">
                <a:cs typeface="Arial" pitchFamily="34" charset="0"/>
              </a:rPr>
              <a:t>for dual careers enhances both recruitment and retention of men and women.</a:t>
            </a:r>
          </a:p>
          <a:p>
            <a:pPr marL="746125" lvl="1" indent="-346075" eaLnBrk="1" hangingPunct="1">
              <a:lnSpc>
                <a:spcPct val="80000"/>
              </a:lnSpc>
              <a:buFontTx/>
              <a:buNone/>
            </a:pPr>
            <a:endParaRPr lang="en-US" altLang="en-US" sz="2400" dirty="0" smtClean="0">
              <a:ea typeface="ＭＳ Ｐゴシック" pitchFamily="34" charset="-128"/>
              <a:cs typeface="Arial" pitchFamily="34" charset="0"/>
            </a:endParaRPr>
          </a:p>
          <a:p>
            <a:pPr marL="746125" lvl="1" indent="-346075" eaLnBrk="1" hangingPunct="1">
              <a:lnSpc>
                <a:spcPct val="80000"/>
              </a:lnSpc>
            </a:pPr>
            <a:endParaRPr lang="en-US" altLang="en-US" sz="2400" dirty="0" smtClean="0">
              <a:ea typeface="ＭＳ Ｐゴシック" pitchFamily="34" charset="-128"/>
              <a:cs typeface="Arial" pitchFamily="34" charset="0"/>
            </a:endParaRPr>
          </a:p>
          <a:p>
            <a:pPr marL="346075" indent="-346075" eaLnBrk="1" hangingPunct="1"/>
            <a:endParaRPr lang="en-US" altLang="en-US" sz="2400" dirty="0" smtClean="0">
              <a:ea typeface="ＭＳ Ｐゴシック" pitchFamily="34" charset="-128"/>
              <a:cs typeface="Arial" pitchFamily="34" charset="0"/>
            </a:endParaRPr>
          </a:p>
        </p:txBody>
      </p:sp>
    </p:spTree>
    <p:extLst>
      <p:ext uri="{BB962C8B-B14F-4D97-AF65-F5344CB8AC3E}">
        <p14:creationId xmlns:p14="http://schemas.microsoft.com/office/powerpoint/2010/main" val="3199095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en-US" smtClean="0">
                <a:latin typeface="Arial" pitchFamily="34" charset="0"/>
                <a:ea typeface="ＭＳ Ｐゴシック" pitchFamily="34" charset="-128"/>
                <a:cs typeface="Arial" pitchFamily="34" charset="0"/>
              </a:rPr>
              <a:t>Top Mistakes in Recruitment</a:t>
            </a:r>
          </a:p>
        </p:txBody>
      </p:sp>
      <p:sp>
        <p:nvSpPr>
          <p:cNvPr id="63490" name="Rectangle 3"/>
          <p:cNvSpPr>
            <a:spLocks noGrp="1" noChangeArrowheads="1"/>
          </p:cNvSpPr>
          <p:nvPr>
            <p:ph type="body" idx="1"/>
          </p:nvPr>
        </p:nvSpPr>
        <p:spPr>
          <a:xfrm>
            <a:off x="373063" y="1752600"/>
            <a:ext cx="7246937" cy="3962400"/>
          </a:xfrm>
        </p:spPr>
        <p:txBody>
          <a:bodyPr>
            <a:normAutofit fontScale="92500" lnSpcReduction="20000"/>
          </a:bodyPr>
          <a:lstStyle/>
          <a:p>
            <a:pPr marL="457200" indent="-457200"/>
            <a:r>
              <a:rPr lang="en-US" altLang="en-US" sz="2600" dirty="0">
                <a:cs typeface="Arial" pitchFamily="34" charset="0"/>
              </a:rPr>
              <a:t>Committee or faculty make summary judgments about candidates without using specific criteria.</a:t>
            </a:r>
          </a:p>
          <a:p>
            <a:pPr marL="457200" indent="-457200"/>
            <a:r>
              <a:rPr lang="en-US" altLang="en-US" sz="2600" dirty="0">
                <a:cs typeface="Arial" pitchFamily="34" charset="0"/>
              </a:rPr>
              <a:t>Committee does not have a diverse pool. </a:t>
            </a:r>
          </a:p>
          <a:p>
            <a:pPr marL="457200" indent="-457200"/>
            <a:r>
              <a:rPr lang="en-US" altLang="en-US" sz="2600" dirty="0">
                <a:cs typeface="Arial" pitchFamily="34" charset="0"/>
              </a:rPr>
              <a:t>The committee discussed information about the candidate that is inappropriate. </a:t>
            </a:r>
          </a:p>
          <a:p>
            <a:pPr marL="457200" indent="-457200"/>
            <a:r>
              <a:rPr lang="en-US" altLang="en-US" sz="2600" dirty="0">
                <a:cs typeface="Arial" pitchFamily="34" charset="0"/>
              </a:rPr>
              <a:t>Asking counter-productive questions.</a:t>
            </a:r>
          </a:p>
          <a:p>
            <a:pPr marL="457200" indent="-457200"/>
            <a:r>
              <a:rPr lang="en-US" altLang="en-US" sz="2600" dirty="0">
                <a:cs typeface="Arial" pitchFamily="34" charset="0"/>
              </a:rPr>
              <a:t>Telling a woman or underrepresented minority candidate that "we want you because we need diversity."</a:t>
            </a:r>
          </a:p>
          <a:p>
            <a:pPr marL="457200" indent="-457200"/>
            <a:r>
              <a:rPr lang="en-US" altLang="en-US" sz="2600" dirty="0">
                <a:cs typeface="Arial" pitchFamily="34" charset="0"/>
              </a:rPr>
              <a:t>The candidate does not meet others like themselves during the visit.</a:t>
            </a:r>
          </a:p>
          <a:p>
            <a:pPr marL="457200" indent="-457200" eaLnBrk="1" hangingPunct="1">
              <a:buFontTx/>
              <a:buNone/>
            </a:pPr>
            <a:endParaRPr lang="en-US" altLang="en-US" sz="2400" dirty="0" smtClean="0">
              <a:ea typeface="ＭＳ Ｐゴシック" pitchFamily="34" charset="-128"/>
              <a:cs typeface="Arial" pitchFamily="34" charset="0"/>
            </a:endParaRPr>
          </a:p>
        </p:txBody>
      </p:sp>
    </p:spTree>
    <p:extLst>
      <p:ext uri="{BB962C8B-B14F-4D97-AF65-F5344CB8AC3E}">
        <p14:creationId xmlns:p14="http://schemas.microsoft.com/office/powerpoint/2010/main" val="27267766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609600"/>
            <a:ext cx="8229600" cy="685800"/>
          </a:xfrm>
        </p:spPr>
        <p:txBody>
          <a:bodyPr>
            <a:normAutofit/>
          </a:bodyPr>
          <a:lstStyle/>
          <a:p>
            <a:pPr>
              <a:defRPr/>
            </a:pPr>
            <a:r>
              <a:rPr lang="en-US" altLang="en-US" dirty="0" smtClean="0"/>
              <a:t>Cognitive Errors during Evaluation</a:t>
            </a:r>
          </a:p>
        </p:txBody>
      </p:sp>
      <p:sp>
        <p:nvSpPr>
          <p:cNvPr id="55299" name="Content Placeholder 2"/>
          <p:cNvSpPr>
            <a:spLocks noGrp="1"/>
          </p:cNvSpPr>
          <p:nvPr>
            <p:ph idx="1"/>
          </p:nvPr>
        </p:nvSpPr>
        <p:spPr>
          <a:xfrm>
            <a:off x="415925" y="1755775"/>
            <a:ext cx="8229600" cy="3349625"/>
          </a:xfrm>
        </p:spPr>
        <p:txBody>
          <a:bodyPr>
            <a:normAutofit/>
          </a:bodyPr>
          <a:lstStyle/>
          <a:p>
            <a:pPr marL="457200" indent="-457200">
              <a:lnSpc>
                <a:spcPct val="80000"/>
              </a:lnSpc>
            </a:pPr>
            <a:r>
              <a:rPr lang="en-US" altLang="en-US" sz="2400" dirty="0">
                <a:cs typeface="Arial" pitchFamily="34" charset="0"/>
              </a:rPr>
              <a:t>Negative stereotypes: far more evidence is required to be certain an individual has an “unexpected” attribute (competence)</a:t>
            </a:r>
          </a:p>
          <a:p>
            <a:pPr marL="457200" indent="-457200">
              <a:lnSpc>
                <a:spcPct val="80000"/>
              </a:lnSpc>
            </a:pPr>
            <a:r>
              <a:rPr lang="en-US" altLang="en-US" sz="2400" dirty="0">
                <a:cs typeface="Arial" pitchFamily="34" charset="0"/>
              </a:rPr>
              <a:t>Positive stereotypes: earn extra points due to presumption of competence</a:t>
            </a:r>
          </a:p>
          <a:p>
            <a:pPr marL="457200" indent="-457200">
              <a:lnSpc>
                <a:spcPct val="80000"/>
              </a:lnSpc>
            </a:pPr>
            <a:r>
              <a:rPr lang="en-US" altLang="en-US" sz="2400" dirty="0">
                <a:cs typeface="Arial" pitchFamily="34" charset="0"/>
              </a:rPr>
              <a:t>Raising the bar: happens during evaluation when candidate is member of group thought to be suspect/incompetent</a:t>
            </a:r>
          </a:p>
          <a:p>
            <a:pPr marL="457200" indent="-457200">
              <a:lnSpc>
                <a:spcPct val="80000"/>
              </a:lnSpc>
            </a:pPr>
            <a:r>
              <a:rPr lang="en-US" altLang="en-US" sz="2400" dirty="0">
                <a:cs typeface="Arial" pitchFamily="34" charset="0"/>
              </a:rPr>
              <a:t>Elitism</a:t>
            </a:r>
          </a:p>
          <a:p>
            <a:pPr marL="457200" indent="-457200">
              <a:lnSpc>
                <a:spcPct val="80000"/>
              </a:lnSpc>
            </a:pPr>
            <a:r>
              <a:rPr lang="en-US" altLang="en-US" sz="2400" dirty="0">
                <a:cs typeface="Arial" pitchFamily="34" charset="0"/>
              </a:rPr>
              <a:t>First impressions (dress, posture, laughter)</a:t>
            </a:r>
          </a:p>
        </p:txBody>
      </p:sp>
    </p:spTree>
    <p:extLst>
      <p:ext uri="{BB962C8B-B14F-4D97-AF65-F5344CB8AC3E}">
        <p14:creationId xmlns:p14="http://schemas.microsoft.com/office/powerpoint/2010/main" val="798674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5"/>
          <p:cNvSpPr>
            <a:spLocks noGrp="1"/>
          </p:cNvSpPr>
          <p:nvPr>
            <p:ph type="title"/>
          </p:nvPr>
        </p:nvSpPr>
        <p:spPr>
          <a:xfrm>
            <a:off x="457200" y="381000"/>
            <a:ext cx="7467600" cy="457200"/>
          </a:xfrm>
        </p:spPr>
        <p:txBody>
          <a:bodyPr>
            <a:normAutofit fontScale="90000"/>
          </a:bodyPr>
          <a:lstStyle/>
          <a:p>
            <a:r>
              <a:rPr lang="en-US" altLang="en-US" sz="3200" dirty="0" smtClean="0">
                <a:ea typeface="ＭＳ Ｐゴシック" pitchFamily="34" charset="-128"/>
              </a:rPr>
              <a:t>Women were 24% of the faculty in 1998 and in 2011 were only 29% of the total</a:t>
            </a:r>
          </a:p>
        </p:txBody>
      </p:sp>
      <p:pic>
        <p:nvPicPr>
          <p:cNvPr id="80898"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1288" y="1447800"/>
            <a:ext cx="9002712"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99"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016625"/>
            <a:ext cx="6781799"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6972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tLang="en-US" smtClean="0">
                <a:ea typeface="ＭＳ Ｐゴシック" pitchFamily="34" charset="-128"/>
              </a:rPr>
              <a:t>Mistakes During Recruitment</a:t>
            </a:r>
          </a:p>
        </p:txBody>
      </p:sp>
      <p:sp>
        <p:nvSpPr>
          <p:cNvPr id="56322" name="Content Placeholder 2"/>
          <p:cNvSpPr>
            <a:spLocks noGrp="1"/>
          </p:cNvSpPr>
          <p:nvPr>
            <p:ph idx="1"/>
          </p:nvPr>
        </p:nvSpPr>
        <p:spPr>
          <a:xfrm>
            <a:off x="457200" y="1752600"/>
            <a:ext cx="7620000" cy="4268714"/>
          </a:xfrm>
        </p:spPr>
        <p:txBody>
          <a:bodyPr>
            <a:normAutofit/>
          </a:bodyPr>
          <a:lstStyle/>
          <a:p>
            <a:pPr marL="457200" indent="-457200">
              <a:lnSpc>
                <a:spcPct val="80000"/>
              </a:lnSpc>
            </a:pPr>
            <a:r>
              <a:rPr lang="en-US" altLang="en-US" sz="2400" dirty="0">
                <a:cs typeface="Arial" pitchFamily="34" charset="0"/>
              </a:rPr>
              <a:t>The longing to clone: reproducing self, search committee members, retiring faculty member</a:t>
            </a:r>
          </a:p>
          <a:p>
            <a:pPr marL="457200" indent="-457200">
              <a:lnSpc>
                <a:spcPct val="80000"/>
              </a:lnSpc>
            </a:pPr>
            <a:r>
              <a:rPr lang="en-US" altLang="en-US" sz="2400" dirty="0">
                <a:cs typeface="Arial" pitchFamily="34" charset="0"/>
              </a:rPr>
              <a:t>Good fit/Bad fit: Will we feel comfortable and culturally at ease?</a:t>
            </a:r>
          </a:p>
          <a:p>
            <a:pPr marL="457200" indent="-457200">
              <a:lnSpc>
                <a:spcPct val="80000"/>
              </a:lnSpc>
            </a:pPr>
            <a:r>
              <a:rPr lang="en-US" altLang="en-US" sz="2400" dirty="0">
                <a:cs typeface="Arial" pitchFamily="34" charset="0"/>
              </a:rPr>
              <a:t>Provincialism: undervaluing something outside own province, circle or clan</a:t>
            </a:r>
          </a:p>
        </p:txBody>
      </p:sp>
    </p:spTree>
    <p:extLst>
      <p:ext uri="{BB962C8B-B14F-4D97-AF65-F5344CB8AC3E}">
        <p14:creationId xmlns:p14="http://schemas.microsoft.com/office/powerpoint/2010/main" val="1435333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457200" y="685800"/>
            <a:ext cx="8229600" cy="685800"/>
          </a:xfrm>
        </p:spPr>
        <p:txBody>
          <a:bodyPr/>
          <a:lstStyle/>
          <a:p>
            <a:r>
              <a:rPr lang="en-US" altLang="en-US" dirty="0" smtClean="0">
                <a:ea typeface="ＭＳ Ｐゴシック" pitchFamily="34" charset="-128"/>
              </a:rPr>
              <a:t>Mistakes During Recruitment</a:t>
            </a:r>
          </a:p>
        </p:txBody>
      </p:sp>
      <p:sp>
        <p:nvSpPr>
          <p:cNvPr id="67586" name="Content Placeholder 2"/>
          <p:cNvSpPr>
            <a:spLocks noGrp="1"/>
          </p:cNvSpPr>
          <p:nvPr>
            <p:ph idx="1"/>
          </p:nvPr>
        </p:nvSpPr>
        <p:spPr>
          <a:xfrm>
            <a:off x="457200" y="1524000"/>
            <a:ext cx="8229600" cy="4525962"/>
          </a:xfrm>
        </p:spPr>
        <p:txBody>
          <a:bodyPr>
            <a:normAutofit fontScale="92500" lnSpcReduction="20000"/>
          </a:bodyPr>
          <a:lstStyle/>
          <a:p>
            <a:pPr marL="0" indent="0">
              <a:buNone/>
            </a:pPr>
            <a:r>
              <a:rPr lang="en-US" altLang="en-US" sz="2600" dirty="0" smtClean="0">
                <a:ea typeface="ＭＳ Ｐゴシック" pitchFamily="34" charset="-128"/>
              </a:rPr>
              <a:t>Distorting and ignoring evidence:</a:t>
            </a:r>
          </a:p>
          <a:p>
            <a:pPr lvl="1">
              <a:buFont typeface="Arial" panose="020B0604020202020204" pitchFamily="34" charset="0"/>
              <a:buChar char="•"/>
            </a:pPr>
            <a:r>
              <a:rPr lang="en-US" altLang="en-US" sz="2600" dirty="0"/>
              <a:t>Extraneous myths (no qualified women or URMs) and psychoanalyzing candidate (candidate won’t come because too rural/small, salary too low)</a:t>
            </a:r>
          </a:p>
          <a:p>
            <a:pPr lvl="1">
              <a:buFont typeface="Arial" panose="020B0604020202020204" pitchFamily="34" charset="0"/>
              <a:buChar char="•"/>
            </a:pPr>
            <a:r>
              <a:rPr lang="en-US" altLang="en-US" sz="2600" dirty="0"/>
              <a:t>Wishful thinking (rhetoric, not evidence); holding to notion in spite of overwhelming evidence to contrary, allowing it to cloud cognitive processes</a:t>
            </a:r>
          </a:p>
          <a:p>
            <a:pPr lvl="1">
              <a:buFont typeface="Arial" panose="020B0604020202020204" pitchFamily="34" charset="0"/>
              <a:buChar char="•"/>
            </a:pPr>
            <a:r>
              <a:rPr lang="en-US" altLang="en-US" sz="2600" dirty="0"/>
              <a:t>Self-fulfilling prophecy: set up situations that spotlight person in positive or negative way</a:t>
            </a:r>
          </a:p>
          <a:p>
            <a:pPr lvl="1">
              <a:buFont typeface="Arial" panose="020B0604020202020204" pitchFamily="34" charset="0"/>
              <a:buChar char="•"/>
            </a:pPr>
            <a:r>
              <a:rPr lang="en-US" altLang="en-US" sz="2600" dirty="0"/>
              <a:t>Character over context: e.g., lack of awareness of implicit bias in teaching evaluations</a:t>
            </a:r>
          </a:p>
          <a:p>
            <a:pPr lvl="1">
              <a:buFont typeface="Arial" panose="020B0604020202020204" pitchFamily="34" charset="0"/>
              <a:buChar char="•"/>
            </a:pPr>
            <a:r>
              <a:rPr lang="en-US" altLang="en-US" sz="2600" dirty="0"/>
              <a:t>Premature ranking/digging in</a:t>
            </a:r>
          </a:p>
          <a:p>
            <a:pPr lvl="1">
              <a:buFont typeface="Arial" panose="020B0604020202020204" pitchFamily="34" charset="0"/>
              <a:buChar char="•"/>
            </a:pPr>
            <a:r>
              <a:rPr lang="en-US" altLang="en-US" sz="2600" dirty="0"/>
              <a:t>Momentum of the group</a:t>
            </a:r>
          </a:p>
          <a:p>
            <a:endParaRPr lang="en-US" altLang="en-US" dirty="0" smtClean="0">
              <a:ea typeface="ＭＳ Ｐゴシック" pitchFamily="34" charset="-128"/>
            </a:endParaRPr>
          </a:p>
        </p:txBody>
      </p:sp>
    </p:spTree>
    <p:extLst>
      <p:ext uri="{BB962C8B-B14F-4D97-AF65-F5344CB8AC3E}">
        <p14:creationId xmlns:p14="http://schemas.microsoft.com/office/powerpoint/2010/main" val="33463187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altLang="en-US" smtClean="0">
                <a:ea typeface="ＭＳ Ｐゴシック" pitchFamily="34" charset="-128"/>
              </a:rPr>
              <a:t>Mistakes During Recruitment</a:t>
            </a:r>
          </a:p>
        </p:txBody>
      </p:sp>
      <p:sp>
        <p:nvSpPr>
          <p:cNvPr id="4" name="Title 1"/>
          <p:cNvSpPr>
            <a:spLocks noGrp="1"/>
          </p:cNvSpPr>
          <p:nvPr>
            <p:ph idx="1"/>
          </p:nvPr>
        </p:nvSpPr>
        <p:spPr>
          <a:xfrm>
            <a:off x="457200" y="1752600"/>
            <a:ext cx="7848600" cy="2590800"/>
          </a:xfrm>
        </p:spPr>
        <p:txBody>
          <a:bodyPr>
            <a:normAutofit/>
          </a:bodyPr>
          <a:lstStyle/>
          <a:p>
            <a:r>
              <a:rPr lang="en-US" altLang="en-US" sz="2400" dirty="0"/>
              <a:t>These mistakes contaminate and undermine the credibility and equity of various evaluation reviews; they are magnified by bad practices at the organizational level</a:t>
            </a:r>
          </a:p>
        </p:txBody>
      </p:sp>
    </p:spTree>
    <p:extLst>
      <p:ext uri="{BB962C8B-B14F-4D97-AF65-F5344CB8AC3E}">
        <p14:creationId xmlns:p14="http://schemas.microsoft.com/office/powerpoint/2010/main" val="3303173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normAutofit/>
          </a:bodyPr>
          <a:lstStyle/>
          <a:p>
            <a:r>
              <a:rPr lang="en-US" altLang="en-US" dirty="0" smtClean="0">
                <a:ea typeface="ＭＳ Ｐゴシック" pitchFamily="34" charset="-128"/>
              </a:rPr>
              <a:t>What Else </a:t>
            </a:r>
            <a:r>
              <a:rPr lang="en-US" altLang="en-US" dirty="0">
                <a:ea typeface="ＭＳ Ｐゴシック" pitchFamily="34" charset="-128"/>
              </a:rPr>
              <a:t>C</a:t>
            </a:r>
            <a:r>
              <a:rPr lang="en-US" altLang="en-US" dirty="0" smtClean="0">
                <a:ea typeface="ＭＳ Ｐゴシック" pitchFamily="34" charset="-128"/>
              </a:rPr>
              <a:t>an </a:t>
            </a:r>
            <a:r>
              <a:rPr lang="en-US" altLang="en-US" dirty="0">
                <a:ea typeface="ＭＳ Ｐゴシック" pitchFamily="34" charset="-128"/>
              </a:rPr>
              <a:t>B</a:t>
            </a:r>
            <a:r>
              <a:rPr lang="en-US" altLang="en-US" dirty="0" smtClean="0">
                <a:ea typeface="ＭＳ Ｐゴシック" pitchFamily="34" charset="-128"/>
              </a:rPr>
              <a:t>e Done?</a:t>
            </a:r>
          </a:p>
        </p:txBody>
      </p:sp>
      <p:sp>
        <p:nvSpPr>
          <p:cNvPr id="70658" name="Content Placeholder 2"/>
          <p:cNvSpPr>
            <a:spLocks noGrp="1"/>
          </p:cNvSpPr>
          <p:nvPr>
            <p:ph idx="1"/>
          </p:nvPr>
        </p:nvSpPr>
        <p:spPr>
          <a:xfrm>
            <a:off x="457200" y="1751086"/>
            <a:ext cx="5949656" cy="4268714"/>
          </a:xfrm>
        </p:spPr>
        <p:txBody>
          <a:bodyPr>
            <a:normAutofit/>
          </a:bodyPr>
          <a:lstStyle/>
          <a:p>
            <a:r>
              <a:rPr lang="en-US" altLang="en-US" sz="2400" dirty="0"/>
              <a:t>Make a </a:t>
            </a:r>
            <a:r>
              <a:rPr lang="en-US" altLang="en-US" sz="2400" dirty="0" smtClean="0"/>
              <a:t>high quality offer</a:t>
            </a:r>
          </a:p>
          <a:p>
            <a:r>
              <a:rPr lang="en-US" altLang="en-US" sz="2400" dirty="0" smtClean="0"/>
              <a:t>Employ family friendly work practices </a:t>
            </a:r>
            <a:endParaRPr lang="en-US" altLang="en-US" sz="2400" dirty="0"/>
          </a:p>
          <a:p>
            <a:r>
              <a:rPr lang="en-US" altLang="en-US" sz="2400" dirty="0" smtClean="0"/>
              <a:t>Equitable </a:t>
            </a:r>
            <a:r>
              <a:rPr lang="en-US" altLang="en-US" sz="2400" dirty="0"/>
              <a:t>teaching, minimal committee work </a:t>
            </a:r>
            <a:r>
              <a:rPr lang="en-US" altLang="en-US" sz="2400" dirty="0" smtClean="0"/>
              <a:t>(at </a:t>
            </a:r>
            <a:r>
              <a:rPr lang="en-US" altLang="en-US" sz="2400" dirty="0"/>
              <a:t>the </a:t>
            </a:r>
            <a:r>
              <a:rPr lang="en-US" altLang="en-US" sz="2400" dirty="0" smtClean="0"/>
              <a:t>start), a mentoring </a:t>
            </a:r>
            <a:r>
              <a:rPr lang="en-US" altLang="en-US" sz="2400" dirty="0"/>
              <a:t>plan.</a:t>
            </a:r>
          </a:p>
        </p:txBody>
      </p:sp>
    </p:spTree>
    <p:extLst>
      <p:ext uri="{BB962C8B-B14F-4D97-AF65-F5344CB8AC3E}">
        <p14:creationId xmlns:p14="http://schemas.microsoft.com/office/powerpoint/2010/main" val="1484821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447800"/>
            <a:ext cx="7239000" cy="4268714"/>
          </a:xfrm>
        </p:spPr>
        <p:txBody>
          <a:bodyPr/>
          <a:lstStyle/>
          <a:p>
            <a:pPr>
              <a:defRPr/>
            </a:pPr>
            <a:r>
              <a:rPr lang="en-US" sz="2400" dirty="0"/>
              <a:t>Implicit bias affects evaluation.</a:t>
            </a:r>
          </a:p>
          <a:p>
            <a:pPr>
              <a:defRPr/>
            </a:pPr>
            <a:r>
              <a:rPr lang="en-US" sz="2400" dirty="0"/>
              <a:t>Cast a wide net.</a:t>
            </a:r>
          </a:p>
          <a:p>
            <a:pPr>
              <a:defRPr/>
            </a:pPr>
            <a:r>
              <a:rPr lang="en-US" sz="2400" dirty="0" smtClean="0"/>
              <a:t>Open </a:t>
            </a:r>
            <a:r>
              <a:rPr lang="en-US" sz="2400" dirty="0"/>
              <a:t>searches enhance recruitment of women and minorities.</a:t>
            </a:r>
          </a:p>
          <a:p>
            <a:pPr>
              <a:defRPr/>
            </a:pPr>
            <a:r>
              <a:rPr lang="en-US" sz="2400" dirty="0" smtClean="0"/>
              <a:t>Use </a:t>
            </a:r>
            <a:r>
              <a:rPr lang="en-US" sz="2400" dirty="0"/>
              <a:t>explicit evaluation criteria in selection of candidates to interview and in evaluation of candidates after the interview.</a:t>
            </a:r>
          </a:p>
          <a:p>
            <a:pPr>
              <a:defRPr/>
            </a:pPr>
            <a:r>
              <a:rPr lang="en-US" sz="2400" dirty="0"/>
              <a:t>Avoid cognitive errors during interview and evaluations.</a:t>
            </a:r>
          </a:p>
          <a:p>
            <a:endParaRPr lang="en-US" dirty="0"/>
          </a:p>
        </p:txBody>
      </p:sp>
    </p:spTree>
    <p:extLst>
      <p:ext uri="{BB962C8B-B14F-4D97-AF65-F5344CB8AC3E}">
        <p14:creationId xmlns:p14="http://schemas.microsoft.com/office/powerpoint/2010/main" val="4241990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txBox="1">
            <a:spLocks/>
          </p:cNvSpPr>
          <p:nvPr/>
        </p:nvSpPr>
        <p:spPr bwMode="auto">
          <a:xfrm>
            <a:off x="457200" y="381000"/>
            <a:ext cx="6400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b="1" dirty="0">
                <a:solidFill>
                  <a:srgbClr val="782327"/>
                </a:solidFill>
              </a:rPr>
              <a:t>Growth of women neuroscientists in tenure-track faculty positions is slow (% total)</a:t>
            </a:r>
          </a:p>
        </p:txBody>
      </p:sp>
      <p:graphicFrame>
        <p:nvGraphicFramePr>
          <p:cNvPr id="16" name="Table 15"/>
          <p:cNvGraphicFramePr>
            <a:graphicFrameLocks noGrp="1"/>
          </p:cNvGraphicFramePr>
          <p:nvPr>
            <p:extLst>
              <p:ext uri="{D42A27DB-BD31-4B8C-83A1-F6EECF244321}">
                <p14:modId xmlns:p14="http://schemas.microsoft.com/office/powerpoint/2010/main" val="269148147"/>
              </p:ext>
            </p:extLst>
          </p:nvPr>
        </p:nvGraphicFramePr>
        <p:xfrm>
          <a:off x="461211" y="1405379"/>
          <a:ext cx="8267701" cy="4617596"/>
        </p:xfrm>
        <a:graphic>
          <a:graphicData uri="http://schemas.openxmlformats.org/drawingml/2006/table">
            <a:tbl>
              <a:tblPr firstRow="1" bandRow="1">
                <a:tableStyleId>{5C22544A-7EE6-4342-B048-85BDC9FD1C3A}</a:tableStyleId>
              </a:tblPr>
              <a:tblGrid>
                <a:gridCol w="670354"/>
                <a:gridCol w="1117257"/>
                <a:gridCol w="1117257"/>
                <a:gridCol w="1117257"/>
                <a:gridCol w="893805"/>
                <a:gridCol w="1117257"/>
                <a:gridCol w="1117257"/>
                <a:gridCol w="1117257"/>
              </a:tblGrid>
              <a:tr h="978671">
                <a:tc>
                  <a:txBody>
                    <a:bodyPr/>
                    <a:lstStyle/>
                    <a:p>
                      <a:pPr marL="0" marR="0" algn="ctr">
                        <a:spcBef>
                          <a:spcPts val="0"/>
                        </a:spcBef>
                        <a:spcAft>
                          <a:spcPts val="0"/>
                        </a:spcAft>
                      </a:pPr>
                      <a:r>
                        <a:rPr lang="en-US" sz="1600" dirty="0"/>
                        <a:t>Year</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Graduate Student</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Postdoc</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Non-</a:t>
                      </a:r>
                    </a:p>
                    <a:p>
                      <a:pPr marL="0" marR="0" algn="ctr">
                        <a:spcBef>
                          <a:spcPts val="0"/>
                        </a:spcBef>
                        <a:spcAft>
                          <a:spcPts val="0"/>
                        </a:spcAft>
                      </a:pPr>
                      <a:r>
                        <a:rPr lang="en-US" sz="1600" dirty="0" smtClean="0"/>
                        <a:t>Tenure</a:t>
                      </a:r>
                      <a:endParaRPr lang="en-US" sz="1600" dirty="0"/>
                    </a:p>
                    <a:p>
                      <a:pPr marL="0" marR="0" algn="ctr">
                        <a:spcBef>
                          <a:spcPts val="0"/>
                        </a:spcBef>
                        <a:spcAft>
                          <a:spcPts val="0"/>
                        </a:spcAft>
                      </a:pPr>
                      <a:r>
                        <a:rPr lang="en-US" sz="1600" dirty="0" smtClean="0"/>
                        <a:t>Track</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Tenure</a:t>
                      </a:r>
                      <a:endParaRPr lang="en-US" sz="1600" dirty="0"/>
                    </a:p>
                    <a:p>
                      <a:pPr marL="0" marR="0" algn="ctr">
                        <a:spcBef>
                          <a:spcPts val="0"/>
                        </a:spcBef>
                        <a:spcAft>
                          <a:spcPts val="0"/>
                        </a:spcAft>
                      </a:pPr>
                      <a:r>
                        <a:rPr lang="en-US" sz="1600" dirty="0" smtClean="0"/>
                        <a:t>Track</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Assistant Professor</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t>Associate Professor</a:t>
                      </a:r>
                      <a:endParaRPr lang="en-US" sz="1600" b="1" dirty="0">
                        <a:solidFill>
                          <a:schemeClr val="tx1"/>
                        </a:solidFill>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Full </a:t>
                      </a:r>
                      <a:r>
                        <a:rPr lang="en-US" sz="1600" dirty="0" smtClean="0"/>
                        <a:t>Professor</a:t>
                      </a:r>
                      <a:endParaRPr lang="en-US" sz="1600" b="1" dirty="0">
                        <a:solidFill>
                          <a:schemeClr val="tx1"/>
                        </a:solidFill>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a:t>1986</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1600" dirty="0"/>
                        <a:t>15</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23</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20</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9</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a:t>1991</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1600" dirty="0"/>
                        <a:t>27</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a:t>22</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13</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a:t>1998</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endParaRPr lang="en-US" sz="1600" b="1"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1600" dirty="0"/>
                        <a:t>24</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32</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27</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19</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a:t>2000</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47</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40</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43</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21</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a:t>30</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a:t>26</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14</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a:t>2003</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50</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42</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43</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25</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a:t>33</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28</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21</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a:t>2005</a:t>
                      </a:r>
                      <a:endParaRPr lang="en-US" sz="1600" b="1">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52</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41</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38</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25</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32</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27</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21</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a:t>2007</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52</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44</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44</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26</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36</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28</a:t>
                      </a:r>
                      <a:endParaRPr lang="en-US" sz="1600" b="1" dirty="0">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t>21</a:t>
                      </a:r>
                      <a:endParaRPr lang="en-US" sz="1600" b="1" dirty="0">
                        <a:latin typeface="Times New Roman"/>
                        <a:ea typeface="Calibri"/>
                        <a:cs typeface="Times New Roman"/>
                      </a:endParaRPr>
                    </a:p>
                  </a:txBody>
                  <a:tcPr marL="68580" marR="68580" marT="0" marB="0"/>
                </a:tc>
              </a:tr>
              <a:tr h="373845">
                <a:tc>
                  <a:txBody>
                    <a:bodyPr/>
                    <a:lstStyle/>
                    <a:p>
                      <a:pPr marL="0" marR="0" algn="ctr">
                        <a:spcBef>
                          <a:spcPts val="0"/>
                        </a:spcBef>
                        <a:spcAft>
                          <a:spcPts val="0"/>
                        </a:spcAft>
                      </a:pPr>
                      <a:r>
                        <a:rPr lang="en-US" sz="1600" dirty="0" smtClean="0"/>
                        <a:t>2009</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54</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37</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44</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29</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34</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31</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26</a:t>
                      </a:r>
                      <a:endParaRPr lang="en-US" sz="1600" b="1" dirty="0">
                        <a:latin typeface="Arial" pitchFamily="34" charset="0"/>
                        <a:ea typeface="Calibri"/>
                        <a:cs typeface="Arial" pitchFamily="34" charset="0"/>
                      </a:endParaRPr>
                    </a:p>
                  </a:txBody>
                  <a:tcPr marL="68580" marR="68580" marT="0" marB="0"/>
                </a:tc>
              </a:tr>
              <a:tr h="373845">
                <a:tc>
                  <a:txBody>
                    <a:bodyPr/>
                    <a:lstStyle/>
                    <a:p>
                      <a:pPr marL="0" marR="0" algn="ctr">
                        <a:spcBef>
                          <a:spcPts val="0"/>
                        </a:spcBef>
                        <a:spcAft>
                          <a:spcPts val="0"/>
                        </a:spcAft>
                      </a:pPr>
                      <a:r>
                        <a:rPr lang="en-US" sz="1600" dirty="0" smtClean="0"/>
                        <a:t>2011</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57</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38</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40</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b="0" dirty="0" smtClean="0">
                          <a:latin typeface="Arial" pitchFamily="34" charset="0"/>
                          <a:ea typeface="Calibri"/>
                          <a:cs typeface="Arial" pitchFamily="34" charset="0"/>
                        </a:rPr>
                        <a:t>29</a:t>
                      </a:r>
                      <a:endParaRPr lang="en-US" sz="1600" b="0"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34</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32</a:t>
                      </a:r>
                      <a:endParaRPr lang="en-US" sz="16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r>
                        <a:rPr lang="en-US" sz="1600" dirty="0" smtClean="0"/>
                        <a:t>23</a:t>
                      </a:r>
                      <a:endParaRPr lang="en-US" sz="1600" b="1" dirty="0">
                        <a:latin typeface="Arial" pitchFamily="34" charset="0"/>
                        <a:ea typeface="Calibri"/>
                        <a:cs typeface="Arial" pitchFamily="34" charset="0"/>
                      </a:endParaRPr>
                    </a:p>
                  </a:txBody>
                  <a:tcPr marL="68580" marR="68580" marT="0" marB="0"/>
                </a:tc>
              </a:tr>
              <a:tr h="257297">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c>
                  <a:txBody>
                    <a:bodyPr/>
                    <a:lstStyle/>
                    <a:p>
                      <a:pPr marL="0" marR="0" algn="ctr">
                        <a:spcBef>
                          <a:spcPts val="0"/>
                        </a:spcBef>
                        <a:spcAft>
                          <a:spcPts val="0"/>
                        </a:spcAft>
                      </a:pPr>
                      <a:endParaRPr lang="en-US" sz="1800" b="1" dirty="0">
                        <a:latin typeface="Arial" pitchFamily="34" charset="0"/>
                        <a:ea typeface="Calibri"/>
                        <a:cs typeface="Arial" pitchFamily="34" charset="0"/>
                      </a:endParaRPr>
                    </a:p>
                  </a:txBody>
                  <a:tcPr marL="68580" marR="68580" marT="0" marB="0"/>
                </a:tc>
              </a:tr>
            </a:tbl>
          </a:graphicData>
        </a:graphic>
      </p:graphicFrame>
      <p:sp>
        <p:nvSpPr>
          <p:cNvPr id="79984" name="TextBox 2"/>
          <p:cNvSpPr txBox="1">
            <a:spLocks noChangeArrowheads="1"/>
          </p:cNvSpPr>
          <p:nvPr/>
        </p:nvSpPr>
        <p:spPr bwMode="auto">
          <a:xfrm>
            <a:off x="457200" y="5715000"/>
            <a:ext cx="88630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000" b="1" dirty="0">
                <a:solidFill>
                  <a:srgbClr val="000000"/>
                </a:solidFill>
              </a:rPr>
              <a:t>*</a:t>
            </a:r>
            <a:r>
              <a:rPr lang="en-US" altLang="en-US" sz="1400" b="1" dirty="0">
                <a:solidFill>
                  <a:srgbClr val="000000"/>
                </a:solidFill>
              </a:rPr>
              <a:t>Data from </a:t>
            </a:r>
            <a:r>
              <a:rPr lang="en-US" altLang="en-US" sz="1400" b="1" dirty="0" smtClean="0">
                <a:solidFill>
                  <a:srgbClr val="000000"/>
                </a:solidFill>
              </a:rPr>
              <a:t>ANDP and </a:t>
            </a:r>
            <a:r>
              <a:rPr lang="en-US" altLang="en-US" sz="1400" b="1" dirty="0" err="1" smtClean="0">
                <a:solidFill>
                  <a:srgbClr val="000000"/>
                </a:solidFill>
              </a:rPr>
              <a:t>SfN</a:t>
            </a:r>
            <a:r>
              <a:rPr lang="en-US" altLang="en-US" sz="1400" b="1" dirty="0" smtClean="0">
                <a:solidFill>
                  <a:srgbClr val="000000"/>
                </a:solidFill>
              </a:rPr>
              <a:t> Neuroscience </a:t>
            </a:r>
            <a:r>
              <a:rPr lang="en-US" altLang="en-US" sz="1400" b="1" dirty="0">
                <a:solidFill>
                  <a:srgbClr val="000000"/>
                </a:solidFill>
              </a:rPr>
              <a:t>Training Survey of Graduate, Postdoctoral, &amp; Undergraduate Programs </a:t>
            </a:r>
          </a:p>
        </p:txBody>
      </p:sp>
      <p:sp>
        <p:nvSpPr>
          <p:cNvPr id="2" name="Rectangle 1"/>
          <p:cNvSpPr/>
          <p:nvPr/>
        </p:nvSpPr>
        <p:spPr>
          <a:xfrm>
            <a:off x="4495800" y="2362200"/>
            <a:ext cx="869949" cy="3383280"/>
          </a:xfrm>
          <a:prstGeom prst="rect">
            <a:avLst/>
          </a:prstGeom>
          <a:solidFill>
            <a:schemeClr val="tx2">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Arial"/>
            </a:endParaRPr>
          </a:p>
        </p:txBody>
      </p:sp>
      <p:sp>
        <p:nvSpPr>
          <p:cNvPr id="6" name="Rectangle 5"/>
          <p:cNvSpPr/>
          <p:nvPr/>
        </p:nvSpPr>
        <p:spPr>
          <a:xfrm>
            <a:off x="7620000" y="2344420"/>
            <a:ext cx="1097280" cy="3383280"/>
          </a:xfrm>
          <a:prstGeom prst="rect">
            <a:avLst/>
          </a:prstGeom>
          <a:solidFill>
            <a:schemeClr val="tx2">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Arial"/>
            </a:endParaRPr>
          </a:p>
        </p:txBody>
      </p:sp>
    </p:spTree>
    <p:extLst>
      <p:ext uri="{BB962C8B-B14F-4D97-AF65-F5344CB8AC3E}">
        <p14:creationId xmlns:p14="http://schemas.microsoft.com/office/powerpoint/2010/main" val="3412992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172200" cy="457200"/>
          </a:xfrm>
        </p:spPr>
        <p:txBody>
          <a:bodyPr>
            <a:noAutofit/>
          </a:bodyPr>
          <a:lstStyle/>
          <a:p>
            <a:r>
              <a:rPr lang="en-US" dirty="0"/>
              <a:t>The Leaky Pipeline: Across STEM</a:t>
            </a:r>
          </a:p>
        </p:txBody>
      </p:sp>
      <p:sp>
        <p:nvSpPr>
          <p:cNvPr id="3" name="Content Placeholder 2"/>
          <p:cNvSpPr>
            <a:spLocks noGrp="1"/>
          </p:cNvSpPr>
          <p:nvPr>
            <p:ph idx="1"/>
          </p:nvPr>
        </p:nvSpPr>
        <p:spPr>
          <a:xfrm>
            <a:off x="304800" y="4800600"/>
            <a:ext cx="8001000" cy="1524000"/>
          </a:xfrm>
        </p:spPr>
        <p:txBody>
          <a:bodyPr>
            <a:normAutofit/>
          </a:bodyPr>
          <a:lstStyle/>
          <a:p>
            <a:pPr marL="0" indent="0">
              <a:buNone/>
            </a:pPr>
            <a:r>
              <a:rPr lang="en-US" altLang="en-US" sz="1400" dirty="0" smtClean="0">
                <a:latin typeface="Calibri" pitchFamily="34" charset="0"/>
              </a:rPr>
              <a:t>(1) = 2011 </a:t>
            </a:r>
            <a:r>
              <a:rPr lang="en-US" sz="1400" dirty="0" smtClean="0">
                <a:latin typeface="Calibri" panose="020F0502020204030204" pitchFamily="34" charset="0"/>
              </a:rPr>
              <a:t>Neuroscience Training Survey </a:t>
            </a:r>
            <a:r>
              <a:rPr lang="en-US" sz="1400" dirty="0">
                <a:latin typeface="Calibri" panose="020F0502020204030204" pitchFamily="34" charset="0"/>
              </a:rPr>
              <a:t>of </a:t>
            </a:r>
            <a:r>
              <a:rPr lang="en-US" sz="1400" dirty="0" smtClean="0">
                <a:latin typeface="Calibri" panose="020F0502020204030204" pitchFamily="34" charset="0"/>
              </a:rPr>
              <a:t>Graduate</a:t>
            </a:r>
            <a:r>
              <a:rPr lang="en-US" sz="1400" dirty="0">
                <a:latin typeface="Calibri" panose="020F0502020204030204" pitchFamily="34" charset="0"/>
              </a:rPr>
              <a:t>, Postdoctoral, &amp; Undergraduate Programs </a:t>
            </a:r>
            <a:endParaRPr lang="en-US" sz="1400" dirty="0" smtClean="0">
              <a:latin typeface="Calibri" panose="020F0502020204030204" pitchFamily="34" charset="0"/>
            </a:endParaRPr>
          </a:p>
          <a:p>
            <a:pPr marL="0" indent="0">
              <a:buNone/>
            </a:pPr>
            <a:r>
              <a:rPr lang="en-US" altLang="en-US" sz="1400" dirty="0" smtClean="0">
                <a:latin typeface="Calibri" pitchFamily="34" charset="0"/>
              </a:rPr>
              <a:t>(2) = Association of Chairs of Departments of Physiology 2007 Survey (The Physiologist 51:87, 2008)</a:t>
            </a:r>
          </a:p>
          <a:p>
            <a:pPr marL="0" indent="0">
              <a:buNone/>
            </a:pPr>
            <a:r>
              <a:rPr lang="en-US" altLang="en-US" sz="1400" dirty="0" smtClean="0">
                <a:latin typeface="Calibri" pitchFamily="34" charset="0"/>
              </a:rPr>
              <a:t>(</a:t>
            </a:r>
            <a:r>
              <a:rPr lang="en-US" altLang="en-US" sz="1400" dirty="0">
                <a:latin typeface="Calibri" pitchFamily="34" charset="0"/>
              </a:rPr>
              <a:t>3) = Chemical and Engineering News 2006 Survey (C&amp;EN 84:58, 2006)</a:t>
            </a:r>
          </a:p>
          <a:p>
            <a:pPr marL="0" indent="0">
              <a:buNone/>
            </a:pPr>
            <a:r>
              <a:rPr lang="en-US" altLang="en-US" sz="1400" dirty="0">
                <a:latin typeface="Calibri" pitchFamily="34" charset="0"/>
              </a:rPr>
              <a:t>(4) = NSF Survey of Earned Doctorates 1998-2005; Survey of Doctoral Recipients 1973-2006</a:t>
            </a:r>
          </a:p>
          <a:p>
            <a:pPr marL="0" indent="0">
              <a:buNone/>
            </a:pPr>
            <a:r>
              <a:rPr lang="en-US" altLang="en-US" sz="1400" dirty="0">
                <a:latin typeface="Calibri" pitchFamily="34" charset="0"/>
              </a:rPr>
              <a:t>(5) = American Association of University Professors Faculty Equity Indicators </a:t>
            </a:r>
            <a:r>
              <a:rPr lang="en-US" altLang="en-US" sz="1400" dirty="0" smtClean="0">
                <a:latin typeface="Calibri" pitchFamily="34" charset="0"/>
              </a:rPr>
              <a:t>2006</a:t>
            </a:r>
          </a:p>
          <a:p>
            <a:pPr marL="0" indent="0">
              <a:buNone/>
            </a:pPr>
            <a:r>
              <a:rPr lang="en-US" altLang="en-US" sz="1400" dirty="0" smtClean="0">
                <a:latin typeface="Calibri" pitchFamily="34" charset="0"/>
              </a:rPr>
              <a:t>(6) = NSF Survey of Women in Faculty S&amp;E Positions 1958-2006 </a:t>
            </a:r>
            <a:endParaRPr lang="en-US" altLang="en-US" sz="1400" dirty="0">
              <a:latin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25136297"/>
              </p:ext>
            </p:extLst>
          </p:nvPr>
        </p:nvGraphicFramePr>
        <p:xfrm>
          <a:off x="152400" y="1397000"/>
          <a:ext cx="8763000" cy="2966720"/>
        </p:xfrm>
        <a:graphic>
          <a:graphicData uri="http://schemas.openxmlformats.org/drawingml/2006/table">
            <a:tbl>
              <a:tblPr firstRow="1" bandRow="1">
                <a:tableStyleId>{5C22544A-7EE6-4342-B048-85BDC9FD1C3A}</a:tableStyleId>
              </a:tblPr>
              <a:tblGrid>
                <a:gridCol w="2438400"/>
                <a:gridCol w="2133600"/>
                <a:gridCol w="2133600"/>
                <a:gridCol w="2057400"/>
              </a:tblGrid>
              <a:tr h="370840">
                <a:tc>
                  <a:txBody>
                    <a:bodyPr/>
                    <a:lstStyle/>
                    <a:p>
                      <a:r>
                        <a:rPr lang="en-US" dirty="0" smtClean="0"/>
                        <a:t>Discipline/Field</a:t>
                      </a:r>
                      <a:endParaRPr lang="en-US" dirty="0"/>
                    </a:p>
                  </a:txBody>
                  <a:tcPr/>
                </a:tc>
                <a:tc>
                  <a:txBody>
                    <a:bodyPr/>
                    <a:lstStyle/>
                    <a:p>
                      <a:r>
                        <a:rPr lang="en-US" dirty="0" smtClean="0"/>
                        <a:t>PhD</a:t>
                      </a:r>
                      <a:endParaRPr lang="en-US" dirty="0"/>
                    </a:p>
                  </a:txBody>
                  <a:tcPr/>
                </a:tc>
                <a:tc>
                  <a:txBody>
                    <a:bodyPr/>
                    <a:lstStyle/>
                    <a:p>
                      <a:r>
                        <a:rPr lang="en-US" dirty="0" smtClean="0"/>
                        <a:t>Postdoc</a:t>
                      </a:r>
                      <a:endParaRPr lang="en-US" dirty="0"/>
                    </a:p>
                  </a:txBody>
                  <a:tcPr/>
                </a:tc>
                <a:tc>
                  <a:txBody>
                    <a:bodyPr/>
                    <a:lstStyle/>
                    <a:p>
                      <a:r>
                        <a:rPr lang="en-US" dirty="0" smtClean="0"/>
                        <a:t>Total Faculty</a:t>
                      </a:r>
                      <a:endParaRPr lang="en-US" dirty="0"/>
                    </a:p>
                  </a:txBody>
                  <a:tcPr/>
                </a:tc>
              </a:tr>
              <a:tr h="370840">
                <a:tc>
                  <a:txBody>
                    <a:bodyPr/>
                    <a:lstStyle/>
                    <a:p>
                      <a:r>
                        <a:rPr lang="en-US" dirty="0" smtClean="0"/>
                        <a:t>Neuroscience (1)</a:t>
                      </a:r>
                      <a:endParaRPr lang="en-US" dirty="0"/>
                    </a:p>
                  </a:txBody>
                  <a:tcPr/>
                </a:tc>
                <a:tc>
                  <a:txBody>
                    <a:bodyPr/>
                    <a:lstStyle/>
                    <a:p>
                      <a:pPr algn="ctr"/>
                      <a:r>
                        <a:rPr lang="en-US" dirty="0" smtClean="0"/>
                        <a:t>52</a:t>
                      </a:r>
                      <a:endParaRPr lang="en-US" dirty="0"/>
                    </a:p>
                  </a:txBody>
                  <a:tcPr/>
                </a:tc>
                <a:tc>
                  <a:txBody>
                    <a:bodyPr/>
                    <a:lstStyle/>
                    <a:p>
                      <a:pPr algn="ctr"/>
                      <a:r>
                        <a:rPr lang="en-US" dirty="0" smtClean="0"/>
                        <a:t>44</a:t>
                      </a:r>
                      <a:endParaRPr lang="en-US" dirty="0"/>
                    </a:p>
                  </a:txBody>
                  <a:tcPr/>
                </a:tc>
                <a:tc>
                  <a:txBody>
                    <a:bodyPr/>
                    <a:lstStyle/>
                    <a:p>
                      <a:pPr algn="ctr"/>
                      <a:r>
                        <a:rPr lang="en-US" smtClean="0"/>
                        <a:t>29</a:t>
                      </a:r>
                      <a:endParaRPr lang="en-US" dirty="0"/>
                    </a:p>
                  </a:txBody>
                  <a:tcPr/>
                </a:tc>
              </a:tr>
              <a:tr h="370840">
                <a:tc>
                  <a:txBody>
                    <a:bodyPr/>
                    <a:lstStyle/>
                    <a:p>
                      <a:r>
                        <a:rPr lang="en-US" dirty="0" smtClean="0"/>
                        <a:t>Physiology (2)</a:t>
                      </a:r>
                      <a:endParaRPr lang="en-US" dirty="0"/>
                    </a:p>
                  </a:txBody>
                  <a:tcPr/>
                </a:tc>
                <a:tc>
                  <a:txBody>
                    <a:bodyPr/>
                    <a:lstStyle/>
                    <a:p>
                      <a:pPr algn="ctr"/>
                      <a:r>
                        <a:rPr lang="en-US" dirty="0" smtClean="0"/>
                        <a:t>48</a:t>
                      </a:r>
                      <a:endParaRPr lang="en-US" dirty="0"/>
                    </a:p>
                  </a:txBody>
                  <a:tcPr/>
                </a:tc>
                <a:tc>
                  <a:txBody>
                    <a:bodyPr/>
                    <a:lstStyle/>
                    <a:p>
                      <a:pPr algn="ctr"/>
                      <a:r>
                        <a:rPr lang="en-US" dirty="0" smtClean="0"/>
                        <a:t>44</a:t>
                      </a:r>
                      <a:endParaRPr lang="en-US" dirty="0"/>
                    </a:p>
                  </a:txBody>
                  <a:tcPr/>
                </a:tc>
                <a:tc>
                  <a:txBody>
                    <a:bodyPr/>
                    <a:lstStyle/>
                    <a:p>
                      <a:pPr algn="ctr"/>
                      <a:r>
                        <a:rPr lang="en-US" dirty="0" smtClean="0"/>
                        <a:t>23</a:t>
                      </a:r>
                      <a:endParaRPr lang="en-US" dirty="0"/>
                    </a:p>
                  </a:txBody>
                  <a:tcPr/>
                </a:tc>
              </a:tr>
              <a:tr h="370840">
                <a:tc>
                  <a:txBody>
                    <a:bodyPr/>
                    <a:lstStyle/>
                    <a:p>
                      <a:r>
                        <a:rPr lang="en-US" dirty="0" smtClean="0"/>
                        <a:t>Chemistry (3)</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14</a:t>
                      </a:r>
                      <a:endParaRPr lang="en-US" dirty="0"/>
                    </a:p>
                  </a:txBody>
                  <a:tcPr/>
                </a:tc>
              </a:tr>
              <a:tr h="370840">
                <a:tc>
                  <a:txBody>
                    <a:bodyPr/>
                    <a:lstStyle/>
                    <a:p>
                      <a:r>
                        <a:rPr lang="en-US" dirty="0" smtClean="0"/>
                        <a:t>Life Sciences (4)</a:t>
                      </a:r>
                      <a:endParaRPr lang="en-US" dirty="0"/>
                    </a:p>
                  </a:txBody>
                  <a:tcPr/>
                </a:tc>
                <a:tc>
                  <a:txBody>
                    <a:bodyPr/>
                    <a:lstStyle/>
                    <a:p>
                      <a:pPr algn="ctr"/>
                      <a:r>
                        <a:rPr lang="en-US" dirty="0" smtClean="0"/>
                        <a:t>49</a:t>
                      </a:r>
                      <a:endParaRPr lang="en-US" dirty="0"/>
                    </a:p>
                  </a:txBody>
                  <a:tcPr/>
                </a:tc>
                <a:tc>
                  <a:txBody>
                    <a:bodyPr/>
                    <a:lstStyle/>
                    <a:p>
                      <a:pPr algn="ctr"/>
                      <a:r>
                        <a:rPr lang="en-US" dirty="0" smtClean="0"/>
                        <a:t>40</a:t>
                      </a:r>
                      <a:endParaRPr lang="en-US" dirty="0"/>
                    </a:p>
                  </a:txBody>
                  <a:tcPr/>
                </a:tc>
                <a:tc>
                  <a:txBody>
                    <a:bodyPr/>
                    <a:lstStyle/>
                    <a:p>
                      <a:pPr algn="ctr"/>
                      <a:r>
                        <a:rPr lang="en-US" dirty="0" smtClean="0"/>
                        <a:t>32</a:t>
                      </a:r>
                      <a:endParaRPr lang="en-US" dirty="0"/>
                    </a:p>
                  </a:txBody>
                  <a:tcPr/>
                </a:tc>
              </a:tr>
              <a:tr h="370840">
                <a:tc>
                  <a:txBody>
                    <a:bodyPr/>
                    <a:lstStyle/>
                    <a:p>
                      <a:r>
                        <a:rPr lang="en-US" dirty="0" smtClean="0"/>
                        <a:t>Doctoral</a:t>
                      </a:r>
                      <a:r>
                        <a:rPr lang="en-US" baseline="0" dirty="0" smtClean="0"/>
                        <a:t> </a:t>
                      </a:r>
                      <a:r>
                        <a:rPr lang="en-US" baseline="0" dirty="0" err="1" smtClean="0"/>
                        <a:t>Univ</a:t>
                      </a:r>
                      <a:r>
                        <a:rPr lang="en-US" baseline="0" dirty="0" smtClean="0"/>
                        <a:t> (5)</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30</a:t>
                      </a:r>
                      <a:endParaRPr lang="en-US" dirty="0"/>
                    </a:p>
                  </a:txBody>
                  <a:tcPr/>
                </a:tc>
              </a:tr>
              <a:tr h="370840">
                <a:tc>
                  <a:txBody>
                    <a:bodyPr/>
                    <a:lstStyle/>
                    <a:p>
                      <a:r>
                        <a:rPr lang="en-US" dirty="0" smtClean="0"/>
                        <a:t>Computer Science (6)</a:t>
                      </a:r>
                      <a:endParaRPr lang="en-US" dirty="0"/>
                    </a:p>
                  </a:txBody>
                  <a:tcPr/>
                </a:tc>
                <a:tc>
                  <a:txBody>
                    <a:bodyPr/>
                    <a:lstStyle/>
                    <a:p>
                      <a:pPr algn="ctr"/>
                      <a:r>
                        <a:rPr lang="en-US" dirty="0" smtClean="0"/>
                        <a:t>21</a:t>
                      </a:r>
                      <a:endParaRPr lang="en-US" dirty="0"/>
                    </a:p>
                  </a:txBody>
                  <a:tcPr/>
                </a:tc>
                <a:tc>
                  <a:txBody>
                    <a:bodyPr/>
                    <a:lstStyle/>
                    <a:p>
                      <a:pPr algn="ctr"/>
                      <a:r>
                        <a:rPr lang="en-US" dirty="0" smtClean="0"/>
                        <a:t>-</a:t>
                      </a:r>
                      <a:endParaRPr lang="en-US" dirty="0"/>
                    </a:p>
                  </a:txBody>
                  <a:tcPr/>
                </a:tc>
                <a:tc>
                  <a:txBody>
                    <a:bodyPr/>
                    <a:lstStyle/>
                    <a:p>
                      <a:pPr algn="ctr"/>
                      <a:r>
                        <a:rPr lang="en-US" dirty="0" smtClean="0"/>
                        <a:t>21*</a:t>
                      </a:r>
                      <a:endParaRPr lang="en-US" dirty="0"/>
                    </a:p>
                  </a:txBody>
                  <a:tcPr/>
                </a:tc>
              </a:tr>
              <a:tr h="370840">
                <a:tc>
                  <a:txBody>
                    <a:bodyPr/>
                    <a:lstStyle/>
                    <a:p>
                      <a:r>
                        <a:rPr lang="en-US" dirty="0" smtClean="0"/>
                        <a:t>Engineering (6)</a:t>
                      </a:r>
                      <a:endParaRPr lang="en-US" dirty="0"/>
                    </a:p>
                  </a:txBody>
                  <a:tcPr/>
                </a:tc>
                <a:tc>
                  <a:txBody>
                    <a:bodyPr/>
                    <a:lstStyle/>
                    <a:p>
                      <a:pPr algn="ctr"/>
                      <a:r>
                        <a:rPr lang="en-US" dirty="0" smtClean="0"/>
                        <a:t>20</a:t>
                      </a:r>
                      <a:endParaRPr lang="en-US" dirty="0"/>
                    </a:p>
                  </a:txBody>
                  <a:tcPr/>
                </a:tc>
                <a:tc>
                  <a:txBody>
                    <a:bodyPr/>
                    <a:lstStyle/>
                    <a:p>
                      <a:pPr algn="ctr"/>
                      <a:r>
                        <a:rPr lang="en-US" dirty="0" smtClean="0"/>
                        <a:t>- </a:t>
                      </a:r>
                      <a:endParaRPr lang="en-US" dirty="0"/>
                    </a:p>
                  </a:txBody>
                  <a:tcPr/>
                </a:tc>
                <a:tc>
                  <a:txBody>
                    <a:bodyPr/>
                    <a:lstStyle/>
                    <a:p>
                      <a:pPr algn="ctr"/>
                      <a:r>
                        <a:rPr lang="en-US" dirty="0" smtClean="0"/>
                        <a:t>10*</a:t>
                      </a:r>
                      <a:endParaRPr lang="en-US" dirty="0"/>
                    </a:p>
                  </a:txBody>
                  <a:tcPr/>
                </a:tc>
              </a:tr>
            </a:tbl>
          </a:graphicData>
        </a:graphic>
      </p:graphicFrame>
      <p:sp>
        <p:nvSpPr>
          <p:cNvPr id="7" name="TextBox 6"/>
          <p:cNvSpPr txBox="1"/>
          <p:nvPr/>
        </p:nvSpPr>
        <p:spPr>
          <a:xfrm>
            <a:off x="304800" y="6400800"/>
            <a:ext cx="6248400" cy="307777"/>
          </a:xfrm>
          <a:prstGeom prst="rect">
            <a:avLst/>
          </a:prstGeom>
          <a:noFill/>
        </p:spPr>
        <p:txBody>
          <a:bodyPr wrap="square" rtlCol="0">
            <a:spAutoFit/>
          </a:bodyPr>
          <a:lstStyle/>
          <a:p>
            <a:r>
              <a:rPr lang="en-US" sz="1400" b="1" dirty="0" smtClean="0">
                <a:latin typeface="Calibri" panose="020F0502020204030204" pitchFamily="34" charset="0"/>
              </a:rPr>
              <a:t>* Percentages are representative of tenured and tenure track faculty only</a:t>
            </a:r>
            <a:endParaRPr lang="en-US" sz="1400" b="1" dirty="0">
              <a:latin typeface="Calibri" panose="020F0502020204030204" pitchFamily="34" charset="0"/>
            </a:endParaRPr>
          </a:p>
        </p:txBody>
      </p:sp>
    </p:spTree>
    <p:extLst>
      <p:ext uri="{BB962C8B-B14F-4D97-AF65-F5344CB8AC3E}">
        <p14:creationId xmlns:p14="http://schemas.microsoft.com/office/powerpoint/2010/main" val="193953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248400" cy="457200"/>
          </a:xfrm>
        </p:spPr>
        <p:txBody>
          <a:bodyPr>
            <a:normAutofit fontScale="90000"/>
          </a:bodyPr>
          <a:lstStyle/>
          <a:p>
            <a:r>
              <a:rPr lang="en-US" dirty="0" smtClean="0"/>
              <a:t>2009 Neuroscience Training Survey</a:t>
            </a:r>
            <a:endParaRPr lang="en-US" dirty="0"/>
          </a:p>
        </p:txBody>
      </p:sp>
      <p:sp>
        <p:nvSpPr>
          <p:cNvPr id="3" name="Content Placeholder 2"/>
          <p:cNvSpPr>
            <a:spLocks noGrp="1"/>
          </p:cNvSpPr>
          <p:nvPr>
            <p:ph idx="1"/>
          </p:nvPr>
        </p:nvSpPr>
        <p:spPr>
          <a:xfrm>
            <a:off x="457200" y="1447800"/>
            <a:ext cx="7924800" cy="4268714"/>
          </a:xfrm>
        </p:spPr>
        <p:txBody>
          <a:bodyPr>
            <a:normAutofit/>
          </a:bodyPr>
          <a:lstStyle/>
          <a:p>
            <a:pPr marL="0" indent="0">
              <a:buNone/>
            </a:pPr>
            <a:r>
              <a:rPr lang="en-US" altLang="en-US" sz="2400" dirty="0"/>
              <a:t>“At the most recent rate of </a:t>
            </a:r>
            <a:r>
              <a:rPr lang="en-US" altLang="en-US" sz="2400" dirty="0" smtClean="0"/>
              <a:t>increase, </a:t>
            </a:r>
            <a:r>
              <a:rPr lang="en-US" altLang="en-US" sz="2400" smtClean="0"/>
              <a:t>it could take as long as </a:t>
            </a:r>
            <a:r>
              <a:rPr lang="en-US" altLang="en-US" sz="2400" dirty="0"/>
              <a:t>four decades before women comprise 50% of the tenure-stream faculty members in neuroscience unless graduate programs become even more committed than they now are to a policy of gender equality in their faculty. A similar statement can be made regarding members of underrepresented U.S. racial and ethnic minorities among faculty in graduate neuroscience programs.”</a:t>
            </a:r>
          </a:p>
          <a:p>
            <a:endParaRPr lang="en-US" sz="2400" dirty="0"/>
          </a:p>
        </p:txBody>
      </p:sp>
    </p:spTree>
    <p:extLst>
      <p:ext uri="{BB962C8B-B14F-4D97-AF65-F5344CB8AC3E}">
        <p14:creationId xmlns:p14="http://schemas.microsoft.com/office/powerpoint/2010/main" val="2041175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457200"/>
          </a:xfrm>
        </p:spPr>
        <p:txBody>
          <a:bodyPr>
            <a:normAutofit/>
          </a:bodyPr>
          <a:lstStyle/>
          <a:p>
            <a:r>
              <a:rPr lang="en-US" dirty="0" smtClean="0"/>
              <a:t>What is Causing the Leaky Pipeline? </a:t>
            </a:r>
            <a:endParaRPr lang="en-US" dirty="0"/>
          </a:p>
        </p:txBody>
      </p:sp>
      <p:sp>
        <p:nvSpPr>
          <p:cNvPr id="3" name="Content Placeholder 2"/>
          <p:cNvSpPr>
            <a:spLocks noGrp="1"/>
          </p:cNvSpPr>
          <p:nvPr>
            <p:ph idx="1"/>
          </p:nvPr>
        </p:nvSpPr>
        <p:spPr>
          <a:xfrm>
            <a:off x="457200" y="1447800"/>
            <a:ext cx="7696200" cy="4572000"/>
          </a:xfrm>
        </p:spPr>
        <p:txBody>
          <a:bodyPr>
            <a:normAutofit/>
          </a:bodyPr>
          <a:lstStyle/>
          <a:p>
            <a:pPr>
              <a:buClr>
                <a:srgbClr val="002060"/>
              </a:buClr>
              <a:buSzPct val="150000"/>
            </a:pPr>
            <a:r>
              <a:rPr lang="en-US" altLang="en-US" sz="2400" dirty="0"/>
              <a:t>Why has the representation of women in the professorate </a:t>
            </a:r>
            <a:r>
              <a:rPr lang="en-US" altLang="en-US" sz="2400" dirty="0" smtClean="0"/>
              <a:t>remained </a:t>
            </a:r>
            <a:r>
              <a:rPr lang="en-US" altLang="en-US" sz="2400" dirty="0"/>
              <a:t>low at 25% tenure track female faculty and 21% </a:t>
            </a:r>
            <a:r>
              <a:rPr lang="en-US" altLang="en-US" sz="2400" dirty="0" smtClean="0"/>
              <a:t>female </a:t>
            </a:r>
            <a:r>
              <a:rPr lang="en-US" altLang="en-US" sz="2400" dirty="0"/>
              <a:t>full professors?</a:t>
            </a:r>
          </a:p>
          <a:p>
            <a:pPr lvl="1">
              <a:buClr>
                <a:srgbClr val="002060"/>
              </a:buClr>
              <a:buSzPct val="150000"/>
            </a:pPr>
            <a:r>
              <a:rPr lang="en-US" altLang="en-US" sz="2200" dirty="0"/>
              <a:t>Not due to a failure to recruit at </a:t>
            </a:r>
            <a:r>
              <a:rPr lang="en-US" altLang="en-US" sz="2200" dirty="0" smtClean="0"/>
              <a:t>the </a:t>
            </a:r>
            <a:r>
              <a:rPr lang="en-US" altLang="en-US" sz="2200" dirty="0"/>
              <a:t>graduate student level.</a:t>
            </a:r>
          </a:p>
          <a:p>
            <a:pPr lvl="1">
              <a:buClr>
                <a:srgbClr val="002060"/>
              </a:buClr>
              <a:buSzPct val="150000"/>
            </a:pPr>
            <a:r>
              <a:rPr lang="en-US" altLang="en-US" sz="2200" dirty="0"/>
              <a:t>A disproportionate number of women graduates fail to secure </a:t>
            </a:r>
            <a:r>
              <a:rPr lang="en-US" altLang="en-US" sz="2200" dirty="0" smtClean="0"/>
              <a:t>tenure </a:t>
            </a:r>
            <a:r>
              <a:rPr lang="en-US" altLang="en-US" sz="2200" dirty="0"/>
              <a:t>track positions.</a:t>
            </a:r>
          </a:p>
          <a:p>
            <a:pPr lvl="1">
              <a:buClr>
                <a:srgbClr val="002060"/>
              </a:buClr>
              <a:buSzPct val="150000"/>
            </a:pPr>
            <a:r>
              <a:rPr lang="en-US" altLang="en-US" sz="2200" dirty="0" smtClean="0"/>
              <a:t>Fewer </a:t>
            </a:r>
            <a:r>
              <a:rPr lang="en-US" altLang="en-US" sz="2200" dirty="0"/>
              <a:t>women are promoted from Asst. Prof to Assoc. and Full </a:t>
            </a:r>
            <a:r>
              <a:rPr lang="en-US" altLang="en-US" sz="2200" dirty="0" smtClean="0"/>
              <a:t>Professor</a:t>
            </a:r>
            <a:r>
              <a:rPr lang="en-US" altLang="en-US" sz="2200" dirty="0"/>
              <a:t>.</a:t>
            </a:r>
          </a:p>
          <a:p>
            <a:endParaRPr lang="en-US" sz="2400" dirty="0"/>
          </a:p>
        </p:txBody>
      </p:sp>
    </p:spTree>
    <p:extLst>
      <p:ext uri="{BB962C8B-B14F-4D97-AF65-F5344CB8AC3E}">
        <p14:creationId xmlns:p14="http://schemas.microsoft.com/office/powerpoint/2010/main" val="1296618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457200"/>
          </a:xfrm>
        </p:spPr>
        <p:txBody>
          <a:bodyPr>
            <a:normAutofit/>
          </a:bodyPr>
          <a:lstStyle/>
          <a:p>
            <a:r>
              <a:rPr lang="en-US" dirty="0" smtClean="0"/>
              <a:t>The Leaky Pipeline: What Can Be Done?</a:t>
            </a:r>
            <a:endParaRPr lang="en-US" dirty="0"/>
          </a:p>
        </p:txBody>
      </p:sp>
      <p:sp>
        <p:nvSpPr>
          <p:cNvPr id="3" name="Content Placeholder 2"/>
          <p:cNvSpPr>
            <a:spLocks noGrp="1"/>
          </p:cNvSpPr>
          <p:nvPr>
            <p:ph idx="1"/>
          </p:nvPr>
        </p:nvSpPr>
        <p:spPr>
          <a:xfrm>
            <a:off x="457200" y="1447800"/>
            <a:ext cx="7696200" cy="4572000"/>
          </a:xfrm>
        </p:spPr>
        <p:txBody>
          <a:bodyPr>
            <a:normAutofit/>
          </a:bodyPr>
          <a:lstStyle/>
          <a:p>
            <a:r>
              <a:rPr lang="en-US" altLang="en-US" sz="2400" dirty="0" smtClean="0">
                <a:ea typeface="ＭＳ Ｐゴシック" pitchFamily="34" charset="-128"/>
              </a:rPr>
              <a:t>Understand </a:t>
            </a:r>
            <a:r>
              <a:rPr lang="en-US" altLang="en-US" sz="2400" dirty="0">
                <a:ea typeface="ＭＳ Ｐゴシック" pitchFamily="34" charset="-128"/>
              </a:rPr>
              <a:t>Implicit Bias </a:t>
            </a:r>
          </a:p>
          <a:p>
            <a:r>
              <a:rPr lang="en-US" altLang="en-US" sz="2400" b="1" dirty="0" smtClean="0">
                <a:ea typeface="ＭＳ Ｐゴシック" pitchFamily="34" charset="-128"/>
              </a:rPr>
              <a:t>Employ Open Recruitment and Evaluation Practices (this module)</a:t>
            </a:r>
          </a:p>
          <a:p>
            <a:r>
              <a:rPr lang="en-US" altLang="en-US" sz="2400" dirty="0" smtClean="0">
                <a:ea typeface="ＭＳ Ｐゴシック" pitchFamily="34" charset="-128"/>
              </a:rPr>
              <a:t>Mentoring</a:t>
            </a:r>
            <a:r>
              <a:rPr lang="en-US" altLang="en-US" sz="2400" dirty="0">
                <a:ea typeface="ＭＳ Ｐゴシック" pitchFamily="34" charset="-128"/>
              </a:rPr>
              <a:t>, Promotion and Tenure Practices</a:t>
            </a:r>
          </a:p>
          <a:p>
            <a:r>
              <a:rPr lang="en-US" altLang="en-US" sz="2400" dirty="0">
                <a:ea typeface="ＭＳ Ｐゴシック" pitchFamily="34" charset="-128"/>
              </a:rPr>
              <a:t>Address </a:t>
            </a:r>
            <a:r>
              <a:rPr lang="en-US" altLang="en-US" sz="2400" dirty="0" smtClean="0">
                <a:ea typeface="ＭＳ Ｐゴシック" pitchFamily="34" charset="-128"/>
              </a:rPr>
              <a:t>Workplace Climate </a:t>
            </a:r>
            <a:r>
              <a:rPr lang="en-US" altLang="en-US" sz="2400" dirty="0">
                <a:ea typeface="ＭＳ Ｐゴシック" pitchFamily="34" charset="-128"/>
              </a:rPr>
              <a:t>Issues</a:t>
            </a:r>
          </a:p>
          <a:p>
            <a:endParaRPr lang="en-US" sz="2400" dirty="0"/>
          </a:p>
        </p:txBody>
      </p:sp>
    </p:spTree>
    <p:extLst>
      <p:ext uri="{BB962C8B-B14F-4D97-AF65-F5344CB8AC3E}">
        <p14:creationId xmlns:p14="http://schemas.microsoft.com/office/powerpoint/2010/main" val="3698124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itle 1"/>
          <p:cNvSpPr>
            <a:spLocks noGrp="1"/>
          </p:cNvSpPr>
          <p:nvPr>
            <p:ph type="title"/>
          </p:nvPr>
        </p:nvSpPr>
        <p:spPr>
          <a:xfrm>
            <a:off x="457200" y="715013"/>
            <a:ext cx="8763000" cy="457200"/>
          </a:xfrm>
        </p:spPr>
        <p:txBody>
          <a:bodyPr>
            <a:noAutofit/>
          </a:bodyPr>
          <a:lstStyle/>
          <a:p>
            <a:pPr algn="l"/>
            <a:r>
              <a:rPr lang="en-US" altLang="en-US" sz="3000" b="1" dirty="0">
                <a:solidFill>
                  <a:srgbClr val="782327"/>
                </a:solidFill>
                <a:latin typeface="Arial" pitchFamily="34" charset="0"/>
                <a:ea typeface="ＭＳ Ｐゴシック" pitchFamily="34" charset="-128"/>
                <a:cs typeface="Arial" pitchFamily="34" charset="0"/>
              </a:rPr>
              <a:t>Recruiting </a:t>
            </a:r>
            <a:r>
              <a:rPr lang="en-US" altLang="en-US" sz="3000" b="1" dirty="0" smtClean="0">
                <a:solidFill>
                  <a:srgbClr val="782327"/>
                </a:solidFill>
                <a:latin typeface="Arial" pitchFamily="34" charset="0"/>
                <a:ea typeface="ＭＳ Ｐゴシック" pitchFamily="34" charset="-128"/>
                <a:cs typeface="Arial" pitchFamily="34" charset="0"/>
              </a:rPr>
              <a:t>Strategies to Increase Diversity</a:t>
            </a:r>
            <a:endParaRPr lang="en-US" altLang="en-US" sz="3000" b="1" dirty="0">
              <a:solidFill>
                <a:srgbClr val="782327"/>
              </a:solidFill>
              <a:latin typeface="Arial" pitchFamily="34" charset="0"/>
              <a:ea typeface="ＭＳ Ｐゴシック" pitchFamily="34" charset="-128"/>
              <a:cs typeface="Arial" pitchFamily="34" charset="0"/>
            </a:endParaRPr>
          </a:p>
        </p:txBody>
      </p:sp>
      <p:sp>
        <p:nvSpPr>
          <p:cNvPr id="55299" name="Rectangle 3"/>
          <p:cNvSpPr>
            <a:spLocks noGrp="1" noChangeArrowheads="1"/>
          </p:cNvSpPr>
          <p:nvPr>
            <p:ph idx="1"/>
          </p:nvPr>
        </p:nvSpPr>
        <p:spPr>
          <a:xfrm>
            <a:off x="457200" y="1598686"/>
            <a:ext cx="5949656" cy="4268714"/>
          </a:xfrm>
        </p:spPr>
        <p:txBody>
          <a:bodyPr>
            <a:normAutofit/>
          </a:bodyPr>
          <a:lstStyle/>
          <a:p>
            <a:pPr eaLnBrk="1" hangingPunct="1">
              <a:spcAft>
                <a:spcPts val="600"/>
              </a:spcAft>
            </a:pPr>
            <a:r>
              <a:rPr lang="en-US" altLang="en-US" sz="2400" dirty="0" smtClean="0">
                <a:ea typeface="ＭＳ Ｐゴシック" pitchFamily="34" charset="-128"/>
                <a:cs typeface="Arial" pitchFamily="34" charset="0"/>
              </a:rPr>
              <a:t>Prime the pump – searching begins before position is available</a:t>
            </a:r>
          </a:p>
          <a:p>
            <a:pPr eaLnBrk="1" hangingPunct="1">
              <a:spcAft>
                <a:spcPts val="600"/>
              </a:spcAft>
            </a:pPr>
            <a:r>
              <a:rPr lang="en-US" altLang="en-US" sz="2400" dirty="0" smtClean="0">
                <a:ea typeface="ＭＳ Ｐゴシック" pitchFamily="34" charset="-128"/>
                <a:cs typeface="Arial" pitchFamily="34" charset="0"/>
              </a:rPr>
              <a:t>Search committee composition</a:t>
            </a:r>
          </a:p>
          <a:p>
            <a:pPr eaLnBrk="1" hangingPunct="1">
              <a:spcAft>
                <a:spcPts val="600"/>
              </a:spcAft>
            </a:pPr>
            <a:r>
              <a:rPr lang="en-US" altLang="en-US" sz="2400" dirty="0" smtClean="0">
                <a:ea typeface="ＭＳ Ｐゴシック" pitchFamily="34" charset="-128"/>
                <a:cs typeface="Arial" pitchFamily="34" charset="0"/>
              </a:rPr>
              <a:t>Job description –</a:t>
            </a:r>
            <a:r>
              <a:rPr lang="ja-JP" altLang="en-US" sz="2400" dirty="0">
                <a:ea typeface="ＭＳ Ｐゴシック" pitchFamily="34" charset="-128"/>
                <a:cs typeface="Arial" pitchFamily="34" charset="0"/>
              </a:rPr>
              <a:t> </a:t>
            </a:r>
            <a:r>
              <a:rPr lang="en-US" altLang="ja-JP" sz="2400" dirty="0" smtClean="0">
                <a:ea typeface="ＭＳ Ｐゴシック" pitchFamily="34" charset="-128"/>
                <a:cs typeface="Arial" pitchFamily="34" charset="0"/>
              </a:rPr>
              <a:t>“open” searches</a:t>
            </a:r>
          </a:p>
          <a:p>
            <a:pPr eaLnBrk="1" hangingPunct="1">
              <a:spcAft>
                <a:spcPts val="600"/>
              </a:spcAft>
            </a:pPr>
            <a:r>
              <a:rPr lang="en-US" altLang="en-US" sz="2400" dirty="0" smtClean="0">
                <a:ea typeface="ＭＳ Ｐゴシック" pitchFamily="34" charset="-128"/>
                <a:cs typeface="Arial" pitchFamily="34" charset="0"/>
              </a:rPr>
              <a:t>Advertisement  and active recruiting </a:t>
            </a:r>
          </a:p>
          <a:p>
            <a:pPr eaLnBrk="1" hangingPunct="1">
              <a:spcAft>
                <a:spcPts val="600"/>
              </a:spcAft>
            </a:pPr>
            <a:r>
              <a:rPr lang="en-US" altLang="en-US" sz="2400" dirty="0" smtClean="0">
                <a:ea typeface="ＭＳ Ｐゴシック" pitchFamily="34" charset="-128"/>
                <a:cs typeface="Arial" pitchFamily="34" charset="0"/>
              </a:rPr>
              <a:t>Promote awareness of the issues</a:t>
            </a:r>
          </a:p>
          <a:p>
            <a:pPr eaLnBrk="1" hangingPunct="1">
              <a:spcAft>
                <a:spcPts val="600"/>
              </a:spcAft>
            </a:pPr>
            <a:r>
              <a:rPr lang="en-US" altLang="en-US" sz="2400" dirty="0" smtClean="0">
                <a:ea typeface="ＭＳ Ｐゴシック" pitchFamily="34" charset="-128"/>
                <a:cs typeface="Arial" pitchFamily="34" charset="0"/>
              </a:rPr>
              <a:t>Interviewing tips</a:t>
            </a:r>
          </a:p>
          <a:p>
            <a:pPr eaLnBrk="1" hangingPunct="1"/>
            <a:endParaRPr lang="en-US" altLang="en-US" sz="2400" b="1" dirty="0" smtClean="0">
              <a:ea typeface="ＭＳ Ｐゴシック" pitchFamily="34" charset="-128"/>
              <a:cs typeface="Arial" pitchFamily="34" charset="0"/>
            </a:endParaRPr>
          </a:p>
        </p:txBody>
      </p:sp>
      <p:grpSp>
        <p:nvGrpSpPr>
          <p:cNvPr id="40963" name="Group 7"/>
          <p:cNvGrpSpPr>
            <a:grpSpLocks noChangeAspect="1"/>
          </p:cNvGrpSpPr>
          <p:nvPr/>
        </p:nvGrpSpPr>
        <p:grpSpPr bwMode="auto">
          <a:xfrm>
            <a:off x="6705600" y="2057400"/>
            <a:ext cx="1592263" cy="1509713"/>
            <a:chOff x="0" y="0"/>
            <a:chExt cx="2988" cy="2832"/>
          </a:xfrm>
        </p:grpSpPr>
        <p:sp>
          <p:nvSpPr>
            <p:cNvPr id="40966" name="AutoShape 8"/>
            <p:cNvSpPr>
              <a:spLocks noChangeAspect="1" noChangeArrowheads="1"/>
            </p:cNvSpPr>
            <p:nvPr/>
          </p:nvSpPr>
          <p:spPr bwMode="auto">
            <a:xfrm>
              <a:off x="0" y="0"/>
              <a:ext cx="2988" cy="2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ltLang="en-US" sz="1800"/>
            </a:p>
          </p:txBody>
        </p:sp>
        <p:grpSp>
          <p:nvGrpSpPr>
            <p:cNvPr id="40967" name="Group 9"/>
            <p:cNvGrpSpPr>
              <a:grpSpLocks/>
            </p:cNvGrpSpPr>
            <p:nvPr/>
          </p:nvGrpSpPr>
          <p:grpSpPr bwMode="auto">
            <a:xfrm>
              <a:off x="0" y="0"/>
              <a:ext cx="2975" cy="2832"/>
              <a:chOff x="0" y="0"/>
              <a:chExt cx="2975" cy="2832"/>
            </a:xfrm>
          </p:grpSpPr>
          <p:sp>
            <p:nvSpPr>
              <p:cNvPr id="41018" name="Freeform 10"/>
              <p:cNvSpPr>
                <a:spLocks/>
              </p:cNvSpPr>
              <p:nvPr/>
            </p:nvSpPr>
            <p:spPr bwMode="auto">
              <a:xfrm>
                <a:off x="0" y="0"/>
                <a:ext cx="2975" cy="2832"/>
              </a:xfrm>
              <a:custGeom>
                <a:avLst/>
                <a:gdLst>
                  <a:gd name="T0" fmla="*/ 2971 w 2975"/>
                  <a:gd name="T1" fmla="*/ 2072 h 2832"/>
                  <a:gd name="T2" fmla="*/ 2975 w 2975"/>
                  <a:gd name="T3" fmla="*/ 2050 h 2832"/>
                  <a:gd name="T4" fmla="*/ 2958 w 2975"/>
                  <a:gd name="T5" fmla="*/ 1996 h 2832"/>
                  <a:gd name="T6" fmla="*/ 2922 w 2975"/>
                  <a:gd name="T7" fmla="*/ 1948 h 2832"/>
                  <a:gd name="T8" fmla="*/ 2881 w 2975"/>
                  <a:gd name="T9" fmla="*/ 1893 h 2832"/>
                  <a:gd name="T10" fmla="*/ 2839 w 2975"/>
                  <a:gd name="T11" fmla="*/ 1836 h 2832"/>
                  <a:gd name="T12" fmla="*/ 2799 w 2975"/>
                  <a:gd name="T13" fmla="*/ 1779 h 2832"/>
                  <a:gd name="T14" fmla="*/ 2760 w 2975"/>
                  <a:gd name="T15" fmla="*/ 1727 h 2832"/>
                  <a:gd name="T16" fmla="*/ 2728 w 2975"/>
                  <a:gd name="T17" fmla="*/ 1684 h 2832"/>
                  <a:gd name="T18" fmla="*/ 2704 w 2975"/>
                  <a:gd name="T19" fmla="*/ 1652 h 2832"/>
                  <a:gd name="T20" fmla="*/ 2691 w 2975"/>
                  <a:gd name="T21" fmla="*/ 1635 h 2832"/>
                  <a:gd name="T22" fmla="*/ 2673 w 2975"/>
                  <a:gd name="T23" fmla="*/ 1614 h 2832"/>
                  <a:gd name="T24" fmla="*/ 2643 w 2975"/>
                  <a:gd name="T25" fmla="*/ 1573 h 2832"/>
                  <a:gd name="T26" fmla="*/ 2603 w 2975"/>
                  <a:gd name="T27" fmla="*/ 1521 h 2832"/>
                  <a:gd name="T28" fmla="*/ 2558 w 2975"/>
                  <a:gd name="T29" fmla="*/ 1466 h 2832"/>
                  <a:gd name="T30" fmla="*/ 2515 w 2975"/>
                  <a:gd name="T31" fmla="*/ 1412 h 2832"/>
                  <a:gd name="T32" fmla="*/ 2479 w 2975"/>
                  <a:gd name="T33" fmla="*/ 1364 h 2832"/>
                  <a:gd name="T34" fmla="*/ 2453 w 2975"/>
                  <a:gd name="T35" fmla="*/ 1332 h 2832"/>
                  <a:gd name="T36" fmla="*/ 2443 w 2975"/>
                  <a:gd name="T37" fmla="*/ 1319 h 2832"/>
                  <a:gd name="T38" fmla="*/ 2186 w 2975"/>
                  <a:gd name="T39" fmla="*/ 1027 h 2832"/>
                  <a:gd name="T40" fmla="*/ 1919 w 2975"/>
                  <a:gd name="T41" fmla="*/ 1004 h 2832"/>
                  <a:gd name="T42" fmla="*/ 1984 w 2975"/>
                  <a:gd name="T43" fmla="*/ 893 h 2832"/>
                  <a:gd name="T44" fmla="*/ 2231 w 2975"/>
                  <a:gd name="T45" fmla="*/ 878 h 2832"/>
                  <a:gd name="T46" fmla="*/ 1903 w 2975"/>
                  <a:gd name="T47" fmla="*/ 327 h 2832"/>
                  <a:gd name="T48" fmla="*/ 1739 w 2975"/>
                  <a:gd name="T49" fmla="*/ 261 h 2832"/>
                  <a:gd name="T50" fmla="*/ 1597 w 2975"/>
                  <a:gd name="T51" fmla="*/ 75 h 2832"/>
                  <a:gd name="T52" fmla="*/ 1516 w 2975"/>
                  <a:gd name="T53" fmla="*/ 52 h 2832"/>
                  <a:gd name="T54" fmla="*/ 1421 w 2975"/>
                  <a:gd name="T55" fmla="*/ 0 h 2832"/>
                  <a:gd name="T56" fmla="*/ 938 w 2975"/>
                  <a:gd name="T57" fmla="*/ 238 h 2832"/>
                  <a:gd name="T58" fmla="*/ 632 w 2975"/>
                  <a:gd name="T59" fmla="*/ 417 h 2832"/>
                  <a:gd name="T60" fmla="*/ 224 w 2975"/>
                  <a:gd name="T61" fmla="*/ 596 h 2832"/>
                  <a:gd name="T62" fmla="*/ 14 w 2975"/>
                  <a:gd name="T63" fmla="*/ 803 h 2832"/>
                  <a:gd name="T64" fmla="*/ 7 w 2975"/>
                  <a:gd name="T65" fmla="*/ 930 h 2832"/>
                  <a:gd name="T66" fmla="*/ 491 w 2975"/>
                  <a:gd name="T67" fmla="*/ 1515 h 2832"/>
                  <a:gd name="T68" fmla="*/ 804 w 2975"/>
                  <a:gd name="T69" fmla="*/ 1766 h 2832"/>
                  <a:gd name="T70" fmla="*/ 1226 w 2975"/>
                  <a:gd name="T71" fmla="*/ 2280 h 2832"/>
                  <a:gd name="T72" fmla="*/ 1372 w 2975"/>
                  <a:gd name="T73" fmla="*/ 2639 h 2832"/>
                  <a:gd name="T74" fmla="*/ 1606 w 2975"/>
                  <a:gd name="T75" fmla="*/ 2809 h 2832"/>
                  <a:gd name="T76" fmla="*/ 1828 w 2975"/>
                  <a:gd name="T77" fmla="*/ 2825 h 2832"/>
                  <a:gd name="T78" fmla="*/ 2141 w 2975"/>
                  <a:gd name="T79" fmla="*/ 2653 h 2832"/>
                  <a:gd name="T80" fmla="*/ 2780 w 2975"/>
                  <a:gd name="T81" fmla="*/ 2267 h 283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975"/>
                  <a:gd name="T124" fmla="*/ 0 h 2832"/>
                  <a:gd name="T125" fmla="*/ 2975 w 2975"/>
                  <a:gd name="T126" fmla="*/ 2832 h 283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975" h="2832">
                    <a:moveTo>
                      <a:pt x="2923" y="2179"/>
                    </a:moveTo>
                    <a:lnTo>
                      <a:pt x="2971" y="2072"/>
                    </a:lnTo>
                    <a:lnTo>
                      <a:pt x="2974" y="2066"/>
                    </a:lnTo>
                    <a:lnTo>
                      <a:pt x="2975" y="2050"/>
                    </a:lnTo>
                    <a:lnTo>
                      <a:pt x="2972" y="2026"/>
                    </a:lnTo>
                    <a:lnTo>
                      <a:pt x="2958" y="1996"/>
                    </a:lnTo>
                    <a:lnTo>
                      <a:pt x="2940" y="1973"/>
                    </a:lnTo>
                    <a:lnTo>
                      <a:pt x="2922" y="1948"/>
                    </a:lnTo>
                    <a:lnTo>
                      <a:pt x="2903" y="1921"/>
                    </a:lnTo>
                    <a:lnTo>
                      <a:pt x="2881" y="1893"/>
                    </a:lnTo>
                    <a:lnTo>
                      <a:pt x="2861" y="1864"/>
                    </a:lnTo>
                    <a:lnTo>
                      <a:pt x="2839" y="1836"/>
                    </a:lnTo>
                    <a:lnTo>
                      <a:pt x="2819" y="1808"/>
                    </a:lnTo>
                    <a:lnTo>
                      <a:pt x="2799" y="1779"/>
                    </a:lnTo>
                    <a:lnTo>
                      <a:pt x="2779" y="1753"/>
                    </a:lnTo>
                    <a:lnTo>
                      <a:pt x="2760" y="1727"/>
                    </a:lnTo>
                    <a:lnTo>
                      <a:pt x="2743" y="1704"/>
                    </a:lnTo>
                    <a:lnTo>
                      <a:pt x="2728" y="1684"/>
                    </a:lnTo>
                    <a:lnTo>
                      <a:pt x="2714" y="1667"/>
                    </a:lnTo>
                    <a:lnTo>
                      <a:pt x="2704" y="1652"/>
                    </a:lnTo>
                    <a:lnTo>
                      <a:pt x="2695" y="1641"/>
                    </a:lnTo>
                    <a:lnTo>
                      <a:pt x="2691" y="1635"/>
                    </a:lnTo>
                    <a:lnTo>
                      <a:pt x="2685" y="1627"/>
                    </a:lnTo>
                    <a:lnTo>
                      <a:pt x="2673" y="1614"/>
                    </a:lnTo>
                    <a:lnTo>
                      <a:pt x="2660" y="1595"/>
                    </a:lnTo>
                    <a:lnTo>
                      <a:pt x="2643" y="1573"/>
                    </a:lnTo>
                    <a:lnTo>
                      <a:pt x="2623" y="1549"/>
                    </a:lnTo>
                    <a:lnTo>
                      <a:pt x="2603" y="1521"/>
                    </a:lnTo>
                    <a:lnTo>
                      <a:pt x="2581" y="1494"/>
                    </a:lnTo>
                    <a:lnTo>
                      <a:pt x="2558" y="1466"/>
                    </a:lnTo>
                    <a:lnTo>
                      <a:pt x="2536" y="1438"/>
                    </a:lnTo>
                    <a:lnTo>
                      <a:pt x="2515" y="1412"/>
                    </a:lnTo>
                    <a:lnTo>
                      <a:pt x="2496" y="1387"/>
                    </a:lnTo>
                    <a:lnTo>
                      <a:pt x="2479" y="1364"/>
                    </a:lnTo>
                    <a:lnTo>
                      <a:pt x="2464" y="1345"/>
                    </a:lnTo>
                    <a:lnTo>
                      <a:pt x="2453" y="1332"/>
                    </a:lnTo>
                    <a:lnTo>
                      <a:pt x="2446" y="1322"/>
                    </a:lnTo>
                    <a:lnTo>
                      <a:pt x="2443" y="1319"/>
                    </a:lnTo>
                    <a:lnTo>
                      <a:pt x="2255" y="1061"/>
                    </a:lnTo>
                    <a:lnTo>
                      <a:pt x="2186" y="1027"/>
                    </a:lnTo>
                    <a:lnTo>
                      <a:pt x="2089" y="1011"/>
                    </a:lnTo>
                    <a:lnTo>
                      <a:pt x="1919" y="1004"/>
                    </a:lnTo>
                    <a:lnTo>
                      <a:pt x="1866" y="937"/>
                    </a:lnTo>
                    <a:lnTo>
                      <a:pt x="1984" y="893"/>
                    </a:lnTo>
                    <a:lnTo>
                      <a:pt x="2121" y="848"/>
                    </a:lnTo>
                    <a:lnTo>
                      <a:pt x="2231" y="878"/>
                    </a:lnTo>
                    <a:lnTo>
                      <a:pt x="2021" y="499"/>
                    </a:lnTo>
                    <a:lnTo>
                      <a:pt x="1903" y="327"/>
                    </a:lnTo>
                    <a:lnTo>
                      <a:pt x="1835" y="224"/>
                    </a:lnTo>
                    <a:lnTo>
                      <a:pt x="1739" y="261"/>
                    </a:lnTo>
                    <a:lnTo>
                      <a:pt x="1672" y="157"/>
                    </a:lnTo>
                    <a:lnTo>
                      <a:pt x="1597" y="75"/>
                    </a:lnTo>
                    <a:lnTo>
                      <a:pt x="1545" y="104"/>
                    </a:lnTo>
                    <a:lnTo>
                      <a:pt x="1516" y="52"/>
                    </a:lnTo>
                    <a:lnTo>
                      <a:pt x="1472" y="52"/>
                    </a:lnTo>
                    <a:lnTo>
                      <a:pt x="1421" y="0"/>
                    </a:lnTo>
                    <a:lnTo>
                      <a:pt x="1242" y="104"/>
                    </a:lnTo>
                    <a:lnTo>
                      <a:pt x="938" y="238"/>
                    </a:lnTo>
                    <a:lnTo>
                      <a:pt x="804" y="313"/>
                    </a:lnTo>
                    <a:lnTo>
                      <a:pt x="632" y="417"/>
                    </a:lnTo>
                    <a:lnTo>
                      <a:pt x="498" y="461"/>
                    </a:lnTo>
                    <a:lnTo>
                      <a:pt x="224" y="596"/>
                    </a:lnTo>
                    <a:lnTo>
                      <a:pt x="118" y="669"/>
                    </a:lnTo>
                    <a:lnTo>
                      <a:pt x="14" y="803"/>
                    </a:lnTo>
                    <a:lnTo>
                      <a:pt x="0" y="871"/>
                    </a:lnTo>
                    <a:lnTo>
                      <a:pt x="7" y="930"/>
                    </a:lnTo>
                    <a:lnTo>
                      <a:pt x="38" y="968"/>
                    </a:lnTo>
                    <a:lnTo>
                      <a:pt x="491" y="1515"/>
                    </a:lnTo>
                    <a:lnTo>
                      <a:pt x="651" y="1702"/>
                    </a:lnTo>
                    <a:lnTo>
                      <a:pt x="804" y="1766"/>
                    </a:lnTo>
                    <a:lnTo>
                      <a:pt x="892" y="1873"/>
                    </a:lnTo>
                    <a:lnTo>
                      <a:pt x="1226" y="2280"/>
                    </a:lnTo>
                    <a:lnTo>
                      <a:pt x="1301" y="2437"/>
                    </a:lnTo>
                    <a:lnTo>
                      <a:pt x="1372" y="2639"/>
                    </a:lnTo>
                    <a:lnTo>
                      <a:pt x="1524" y="2735"/>
                    </a:lnTo>
                    <a:lnTo>
                      <a:pt x="1606" y="2809"/>
                    </a:lnTo>
                    <a:lnTo>
                      <a:pt x="1739" y="2832"/>
                    </a:lnTo>
                    <a:lnTo>
                      <a:pt x="1828" y="2825"/>
                    </a:lnTo>
                    <a:lnTo>
                      <a:pt x="1948" y="2735"/>
                    </a:lnTo>
                    <a:lnTo>
                      <a:pt x="2141" y="2653"/>
                    </a:lnTo>
                    <a:lnTo>
                      <a:pt x="2469" y="2482"/>
                    </a:lnTo>
                    <a:lnTo>
                      <a:pt x="2780" y="2267"/>
                    </a:lnTo>
                    <a:lnTo>
                      <a:pt x="2923" y="2179"/>
                    </a:lnTo>
                    <a:close/>
                  </a:path>
                </a:pathLst>
              </a:custGeom>
              <a:solidFill>
                <a:srgbClr val="FFF2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9" name="Freeform 11"/>
              <p:cNvSpPr>
                <a:spLocks/>
              </p:cNvSpPr>
              <p:nvPr/>
            </p:nvSpPr>
            <p:spPr bwMode="auto">
              <a:xfrm>
                <a:off x="2066" y="645"/>
                <a:ext cx="879" cy="610"/>
              </a:xfrm>
              <a:custGeom>
                <a:avLst/>
                <a:gdLst>
                  <a:gd name="T0" fmla="*/ 876 w 879"/>
                  <a:gd name="T1" fmla="*/ 602 h 610"/>
                  <a:gd name="T2" fmla="*/ 853 w 879"/>
                  <a:gd name="T3" fmla="*/ 556 h 610"/>
                  <a:gd name="T4" fmla="*/ 822 w 879"/>
                  <a:gd name="T5" fmla="*/ 493 h 610"/>
                  <a:gd name="T6" fmla="*/ 796 w 879"/>
                  <a:gd name="T7" fmla="*/ 439 h 610"/>
                  <a:gd name="T8" fmla="*/ 785 w 879"/>
                  <a:gd name="T9" fmla="*/ 419 h 610"/>
                  <a:gd name="T10" fmla="*/ 763 w 879"/>
                  <a:gd name="T11" fmla="*/ 387 h 610"/>
                  <a:gd name="T12" fmla="*/ 730 w 879"/>
                  <a:gd name="T13" fmla="*/ 337 h 610"/>
                  <a:gd name="T14" fmla="*/ 690 w 879"/>
                  <a:gd name="T15" fmla="*/ 276 h 610"/>
                  <a:gd name="T16" fmla="*/ 648 w 879"/>
                  <a:gd name="T17" fmla="*/ 214 h 610"/>
                  <a:gd name="T18" fmla="*/ 607 w 879"/>
                  <a:gd name="T19" fmla="*/ 155 h 610"/>
                  <a:gd name="T20" fmla="*/ 576 w 879"/>
                  <a:gd name="T21" fmla="*/ 109 h 610"/>
                  <a:gd name="T22" fmla="*/ 558 w 879"/>
                  <a:gd name="T23" fmla="*/ 83 h 610"/>
                  <a:gd name="T24" fmla="*/ 501 w 879"/>
                  <a:gd name="T25" fmla="*/ 49 h 610"/>
                  <a:gd name="T26" fmla="*/ 394 w 879"/>
                  <a:gd name="T27" fmla="*/ 47 h 610"/>
                  <a:gd name="T28" fmla="*/ 372 w 879"/>
                  <a:gd name="T29" fmla="*/ 43 h 610"/>
                  <a:gd name="T30" fmla="*/ 338 w 879"/>
                  <a:gd name="T31" fmla="*/ 36 h 610"/>
                  <a:gd name="T32" fmla="*/ 303 w 879"/>
                  <a:gd name="T33" fmla="*/ 31 h 610"/>
                  <a:gd name="T34" fmla="*/ 268 w 879"/>
                  <a:gd name="T35" fmla="*/ 28 h 610"/>
                  <a:gd name="T36" fmla="*/ 201 w 879"/>
                  <a:gd name="T37" fmla="*/ 20 h 610"/>
                  <a:gd name="T38" fmla="*/ 123 w 879"/>
                  <a:gd name="T39" fmla="*/ 10 h 610"/>
                  <a:gd name="T40" fmla="*/ 68 w 879"/>
                  <a:gd name="T41" fmla="*/ 1 h 610"/>
                  <a:gd name="T42" fmla="*/ 0 w 879"/>
                  <a:gd name="T43" fmla="*/ 5 h 610"/>
                  <a:gd name="T44" fmla="*/ 52 w 879"/>
                  <a:gd name="T45" fmla="*/ 49 h 610"/>
                  <a:gd name="T46" fmla="*/ 98 w 879"/>
                  <a:gd name="T47" fmla="*/ 49 h 610"/>
                  <a:gd name="T48" fmla="*/ 162 w 879"/>
                  <a:gd name="T49" fmla="*/ 51 h 610"/>
                  <a:gd name="T50" fmla="*/ 215 w 879"/>
                  <a:gd name="T51" fmla="*/ 56 h 610"/>
                  <a:gd name="T52" fmla="*/ 242 w 879"/>
                  <a:gd name="T53" fmla="*/ 63 h 610"/>
                  <a:gd name="T54" fmla="*/ 297 w 879"/>
                  <a:gd name="T55" fmla="*/ 75 h 610"/>
                  <a:gd name="T56" fmla="*/ 362 w 879"/>
                  <a:gd name="T57" fmla="*/ 85 h 610"/>
                  <a:gd name="T58" fmla="*/ 410 w 879"/>
                  <a:gd name="T59" fmla="*/ 92 h 610"/>
                  <a:gd name="T60" fmla="*/ 420 w 879"/>
                  <a:gd name="T61" fmla="*/ 93 h 610"/>
                  <a:gd name="T62" fmla="*/ 440 w 879"/>
                  <a:gd name="T63" fmla="*/ 90 h 610"/>
                  <a:gd name="T64" fmla="*/ 468 w 879"/>
                  <a:gd name="T65" fmla="*/ 89 h 610"/>
                  <a:gd name="T66" fmla="*/ 493 w 879"/>
                  <a:gd name="T67" fmla="*/ 90 h 610"/>
                  <a:gd name="T68" fmla="*/ 508 w 879"/>
                  <a:gd name="T69" fmla="*/ 99 h 610"/>
                  <a:gd name="T70" fmla="*/ 527 w 879"/>
                  <a:gd name="T71" fmla="*/ 121 h 610"/>
                  <a:gd name="T72" fmla="*/ 547 w 879"/>
                  <a:gd name="T73" fmla="*/ 144 h 610"/>
                  <a:gd name="T74" fmla="*/ 560 w 879"/>
                  <a:gd name="T75" fmla="*/ 161 h 610"/>
                  <a:gd name="T76" fmla="*/ 879 w 879"/>
                  <a:gd name="T77" fmla="*/ 610 h 6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79"/>
                  <a:gd name="T118" fmla="*/ 0 h 610"/>
                  <a:gd name="T119" fmla="*/ 879 w 879"/>
                  <a:gd name="T120" fmla="*/ 610 h 6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79" h="610">
                    <a:moveTo>
                      <a:pt x="879" y="610"/>
                    </a:moveTo>
                    <a:lnTo>
                      <a:pt x="876" y="602"/>
                    </a:lnTo>
                    <a:lnTo>
                      <a:pt x="866" y="584"/>
                    </a:lnTo>
                    <a:lnTo>
                      <a:pt x="853" y="556"/>
                    </a:lnTo>
                    <a:lnTo>
                      <a:pt x="838" y="524"/>
                    </a:lnTo>
                    <a:lnTo>
                      <a:pt x="822" y="493"/>
                    </a:lnTo>
                    <a:lnTo>
                      <a:pt x="808" y="462"/>
                    </a:lnTo>
                    <a:lnTo>
                      <a:pt x="796" y="439"/>
                    </a:lnTo>
                    <a:lnTo>
                      <a:pt x="789" y="426"/>
                    </a:lnTo>
                    <a:lnTo>
                      <a:pt x="785" y="419"/>
                    </a:lnTo>
                    <a:lnTo>
                      <a:pt x="776" y="406"/>
                    </a:lnTo>
                    <a:lnTo>
                      <a:pt x="763" y="387"/>
                    </a:lnTo>
                    <a:lnTo>
                      <a:pt x="749" y="363"/>
                    </a:lnTo>
                    <a:lnTo>
                      <a:pt x="730" y="337"/>
                    </a:lnTo>
                    <a:lnTo>
                      <a:pt x="711" y="308"/>
                    </a:lnTo>
                    <a:lnTo>
                      <a:pt x="690" y="276"/>
                    </a:lnTo>
                    <a:lnTo>
                      <a:pt x="668" y="245"/>
                    </a:lnTo>
                    <a:lnTo>
                      <a:pt x="648" y="214"/>
                    </a:lnTo>
                    <a:lnTo>
                      <a:pt x="626" y="184"/>
                    </a:lnTo>
                    <a:lnTo>
                      <a:pt x="607" y="155"/>
                    </a:lnTo>
                    <a:lnTo>
                      <a:pt x="590" y="131"/>
                    </a:lnTo>
                    <a:lnTo>
                      <a:pt x="576" y="109"/>
                    </a:lnTo>
                    <a:lnTo>
                      <a:pt x="566" y="93"/>
                    </a:lnTo>
                    <a:lnTo>
                      <a:pt x="558" y="83"/>
                    </a:lnTo>
                    <a:lnTo>
                      <a:pt x="556" y="79"/>
                    </a:lnTo>
                    <a:lnTo>
                      <a:pt x="501" y="49"/>
                    </a:lnTo>
                    <a:lnTo>
                      <a:pt x="397" y="49"/>
                    </a:lnTo>
                    <a:lnTo>
                      <a:pt x="394" y="47"/>
                    </a:lnTo>
                    <a:lnTo>
                      <a:pt x="385" y="46"/>
                    </a:lnTo>
                    <a:lnTo>
                      <a:pt x="372" y="43"/>
                    </a:lnTo>
                    <a:lnTo>
                      <a:pt x="356" y="38"/>
                    </a:lnTo>
                    <a:lnTo>
                      <a:pt x="338" y="36"/>
                    </a:lnTo>
                    <a:lnTo>
                      <a:pt x="320" y="33"/>
                    </a:lnTo>
                    <a:lnTo>
                      <a:pt x="303" y="31"/>
                    </a:lnTo>
                    <a:lnTo>
                      <a:pt x="289" y="30"/>
                    </a:lnTo>
                    <a:lnTo>
                      <a:pt x="268" y="28"/>
                    </a:lnTo>
                    <a:lnTo>
                      <a:pt x="238" y="26"/>
                    </a:lnTo>
                    <a:lnTo>
                      <a:pt x="201" y="20"/>
                    </a:lnTo>
                    <a:lnTo>
                      <a:pt x="162" y="14"/>
                    </a:lnTo>
                    <a:lnTo>
                      <a:pt x="123" y="10"/>
                    </a:lnTo>
                    <a:lnTo>
                      <a:pt x="90" y="4"/>
                    </a:lnTo>
                    <a:lnTo>
                      <a:pt x="68" y="1"/>
                    </a:lnTo>
                    <a:lnTo>
                      <a:pt x="59" y="0"/>
                    </a:lnTo>
                    <a:lnTo>
                      <a:pt x="0" y="5"/>
                    </a:lnTo>
                    <a:lnTo>
                      <a:pt x="45" y="49"/>
                    </a:lnTo>
                    <a:lnTo>
                      <a:pt x="52" y="49"/>
                    </a:lnTo>
                    <a:lnTo>
                      <a:pt x="71" y="49"/>
                    </a:lnTo>
                    <a:lnTo>
                      <a:pt x="98" y="49"/>
                    </a:lnTo>
                    <a:lnTo>
                      <a:pt x="130" y="50"/>
                    </a:lnTo>
                    <a:lnTo>
                      <a:pt x="162" y="51"/>
                    </a:lnTo>
                    <a:lnTo>
                      <a:pt x="192" y="53"/>
                    </a:lnTo>
                    <a:lnTo>
                      <a:pt x="215" y="56"/>
                    </a:lnTo>
                    <a:lnTo>
                      <a:pt x="228" y="59"/>
                    </a:lnTo>
                    <a:lnTo>
                      <a:pt x="242" y="63"/>
                    </a:lnTo>
                    <a:lnTo>
                      <a:pt x="266" y="69"/>
                    </a:lnTo>
                    <a:lnTo>
                      <a:pt x="297" y="75"/>
                    </a:lnTo>
                    <a:lnTo>
                      <a:pt x="330" y="80"/>
                    </a:lnTo>
                    <a:lnTo>
                      <a:pt x="362" y="85"/>
                    </a:lnTo>
                    <a:lnTo>
                      <a:pt x="391" y="89"/>
                    </a:lnTo>
                    <a:lnTo>
                      <a:pt x="410" y="92"/>
                    </a:lnTo>
                    <a:lnTo>
                      <a:pt x="417" y="93"/>
                    </a:lnTo>
                    <a:lnTo>
                      <a:pt x="420" y="93"/>
                    </a:lnTo>
                    <a:lnTo>
                      <a:pt x="429" y="92"/>
                    </a:lnTo>
                    <a:lnTo>
                      <a:pt x="440" y="90"/>
                    </a:lnTo>
                    <a:lnTo>
                      <a:pt x="453" y="90"/>
                    </a:lnTo>
                    <a:lnTo>
                      <a:pt x="468" y="89"/>
                    </a:lnTo>
                    <a:lnTo>
                      <a:pt x="482" y="89"/>
                    </a:lnTo>
                    <a:lnTo>
                      <a:pt x="493" y="90"/>
                    </a:lnTo>
                    <a:lnTo>
                      <a:pt x="501" y="93"/>
                    </a:lnTo>
                    <a:lnTo>
                      <a:pt x="508" y="99"/>
                    </a:lnTo>
                    <a:lnTo>
                      <a:pt x="517" y="109"/>
                    </a:lnTo>
                    <a:lnTo>
                      <a:pt x="527" y="121"/>
                    </a:lnTo>
                    <a:lnTo>
                      <a:pt x="537" y="132"/>
                    </a:lnTo>
                    <a:lnTo>
                      <a:pt x="547" y="144"/>
                    </a:lnTo>
                    <a:lnTo>
                      <a:pt x="554" y="154"/>
                    </a:lnTo>
                    <a:lnTo>
                      <a:pt x="560" y="161"/>
                    </a:lnTo>
                    <a:lnTo>
                      <a:pt x="561" y="164"/>
                    </a:lnTo>
                    <a:lnTo>
                      <a:pt x="879" y="6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0" name="Freeform 12"/>
              <p:cNvSpPr>
                <a:spLocks/>
              </p:cNvSpPr>
              <p:nvPr/>
            </p:nvSpPr>
            <p:spPr bwMode="auto">
              <a:xfrm>
                <a:off x="1858" y="833"/>
                <a:ext cx="843" cy="707"/>
              </a:xfrm>
              <a:custGeom>
                <a:avLst/>
                <a:gdLst>
                  <a:gd name="T0" fmla="*/ 655 w 843"/>
                  <a:gd name="T1" fmla="*/ 49 h 707"/>
                  <a:gd name="T2" fmla="*/ 606 w 843"/>
                  <a:gd name="T3" fmla="*/ 48 h 707"/>
                  <a:gd name="T4" fmla="*/ 533 w 843"/>
                  <a:gd name="T5" fmla="*/ 42 h 707"/>
                  <a:gd name="T6" fmla="*/ 466 w 843"/>
                  <a:gd name="T7" fmla="*/ 31 h 707"/>
                  <a:gd name="T8" fmla="*/ 394 w 843"/>
                  <a:gd name="T9" fmla="*/ 16 h 707"/>
                  <a:gd name="T10" fmla="*/ 342 w 843"/>
                  <a:gd name="T11" fmla="*/ 5 h 707"/>
                  <a:gd name="T12" fmla="*/ 300 w 843"/>
                  <a:gd name="T13" fmla="*/ 2 h 707"/>
                  <a:gd name="T14" fmla="*/ 257 w 843"/>
                  <a:gd name="T15" fmla="*/ 0 h 707"/>
                  <a:gd name="T16" fmla="*/ 228 w 843"/>
                  <a:gd name="T17" fmla="*/ 2 h 707"/>
                  <a:gd name="T18" fmla="*/ 165 w 843"/>
                  <a:gd name="T19" fmla="*/ 15 h 707"/>
                  <a:gd name="T20" fmla="*/ 100 w 843"/>
                  <a:gd name="T21" fmla="*/ 32 h 707"/>
                  <a:gd name="T22" fmla="*/ 70 w 843"/>
                  <a:gd name="T23" fmla="*/ 39 h 707"/>
                  <a:gd name="T24" fmla="*/ 26 w 843"/>
                  <a:gd name="T25" fmla="*/ 51 h 707"/>
                  <a:gd name="T26" fmla="*/ 0 w 843"/>
                  <a:gd name="T27" fmla="*/ 80 h 707"/>
                  <a:gd name="T28" fmla="*/ 15 w 843"/>
                  <a:gd name="T29" fmla="*/ 129 h 707"/>
                  <a:gd name="T30" fmla="*/ 46 w 843"/>
                  <a:gd name="T31" fmla="*/ 176 h 707"/>
                  <a:gd name="T32" fmla="*/ 214 w 843"/>
                  <a:gd name="T33" fmla="*/ 218 h 707"/>
                  <a:gd name="T34" fmla="*/ 305 w 843"/>
                  <a:gd name="T35" fmla="*/ 207 h 707"/>
                  <a:gd name="T36" fmla="*/ 329 w 843"/>
                  <a:gd name="T37" fmla="*/ 217 h 707"/>
                  <a:gd name="T38" fmla="*/ 352 w 843"/>
                  <a:gd name="T39" fmla="*/ 223 h 707"/>
                  <a:gd name="T40" fmla="*/ 373 w 843"/>
                  <a:gd name="T41" fmla="*/ 224 h 707"/>
                  <a:gd name="T42" fmla="*/ 393 w 843"/>
                  <a:gd name="T43" fmla="*/ 227 h 707"/>
                  <a:gd name="T44" fmla="*/ 505 w 843"/>
                  <a:gd name="T45" fmla="*/ 342 h 707"/>
                  <a:gd name="T46" fmla="*/ 843 w 843"/>
                  <a:gd name="T47" fmla="*/ 707 h 707"/>
                  <a:gd name="T48" fmla="*/ 541 w 843"/>
                  <a:gd name="T49" fmla="*/ 332 h 707"/>
                  <a:gd name="T50" fmla="*/ 528 w 843"/>
                  <a:gd name="T51" fmla="*/ 312 h 707"/>
                  <a:gd name="T52" fmla="*/ 501 w 843"/>
                  <a:gd name="T53" fmla="*/ 276 h 707"/>
                  <a:gd name="T54" fmla="*/ 479 w 843"/>
                  <a:gd name="T55" fmla="*/ 251 h 707"/>
                  <a:gd name="T56" fmla="*/ 448 w 843"/>
                  <a:gd name="T57" fmla="*/ 227 h 707"/>
                  <a:gd name="T58" fmla="*/ 423 w 843"/>
                  <a:gd name="T59" fmla="*/ 210 h 707"/>
                  <a:gd name="T60" fmla="*/ 443 w 843"/>
                  <a:gd name="T61" fmla="*/ 178 h 707"/>
                  <a:gd name="T62" fmla="*/ 416 w 843"/>
                  <a:gd name="T63" fmla="*/ 185 h 707"/>
                  <a:gd name="T64" fmla="*/ 381 w 843"/>
                  <a:gd name="T65" fmla="*/ 189 h 707"/>
                  <a:gd name="T66" fmla="*/ 355 w 843"/>
                  <a:gd name="T67" fmla="*/ 184 h 707"/>
                  <a:gd name="T68" fmla="*/ 326 w 843"/>
                  <a:gd name="T69" fmla="*/ 176 h 707"/>
                  <a:gd name="T70" fmla="*/ 312 w 843"/>
                  <a:gd name="T71" fmla="*/ 173 h 707"/>
                  <a:gd name="T72" fmla="*/ 322 w 843"/>
                  <a:gd name="T73" fmla="*/ 133 h 707"/>
                  <a:gd name="T74" fmla="*/ 285 w 843"/>
                  <a:gd name="T75" fmla="*/ 161 h 707"/>
                  <a:gd name="T76" fmla="*/ 253 w 843"/>
                  <a:gd name="T77" fmla="*/ 178 h 707"/>
                  <a:gd name="T78" fmla="*/ 207 w 843"/>
                  <a:gd name="T79" fmla="*/ 179 h 707"/>
                  <a:gd name="T80" fmla="*/ 145 w 843"/>
                  <a:gd name="T81" fmla="*/ 181 h 707"/>
                  <a:gd name="T82" fmla="*/ 45 w 843"/>
                  <a:gd name="T83" fmla="*/ 149 h 707"/>
                  <a:gd name="T84" fmla="*/ 207 w 843"/>
                  <a:gd name="T85" fmla="*/ 45 h 707"/>
                  <a:gd name="T86" fmla="*/ 240 w 843"/>
                  <a:gd name="T87" fmla="*/ 38 h 707"/>
                  <a:gd name="T88" fmla="*/ 285 w 843"/>
                  <a:gd name="T89" fmla="*/ 34 h 707"/>
                  <a:gd name="T90" fmla="*/ 331 w 843"/>
                  <a:gd name="T91" fmla="*/ 41 h 707"/>
                  <a:gd name="T92" fmla="*/ 400 w 843"/>
                  <a:gd name="T93" fmla="*/ 54 h 707"/>
                  <a:gd name="T94" fmla="*/ 452 w 843"/>
                  <a:gd name="T95" fmla="*/ 64 h 707"/>
                  <a:gd name="T96" fmla="*/ 508 w 843"/>
                  <a:gd name="T97" fmla="*/ 68 h 707"/>
                  <a:gd name="T98" fmla="*/ 576 w 843"/>
                  <a:gd name="T99" fmla="*/ 70 h 707"/>
                  <a:gd name="T100" fmla="*/ 650 w 843"/>
                  <a:gd name="T101" fmla="*/ 80 h 7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43"/>
                  <a:gd name="T154" fmla="*/ 0 h 707"/>
                  <a:gd name="T155" fmla="*/ 843 w 843"/>
                  <a:gd name="T156" fmla="*/ 707 h 7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43" h="707">
                    <a:moveTo>
                      <a:pt x="749" y="119"/>
                    </a:moveTo>
                    <a:lnTo>
                      <a:pt x="660" y="49"/>
                    </a:lnTo>
                    <a:lnTo>
                      <a:pt x="655" y="49"/>
                    </a:lnTo>
                    <a:lnTo>
                      <a:pt x="644" y="49"/>
                    </a:lnTo>
                    <a:lnTo>
                      <a:pt x="626" y="49"/>
                    </a:lnTo>
                    <a:lnTo>
                      <a:pt x="606" y="48"/>
                    </a:lnTo>
                    <a:lnTo>
                      <a:pt x="582" y="47"/>
                    </a:lnTo>
                    <a:lnTo>
                      <a:pt x="557" y="45"/>
                    </a:lnTo>
                    <a:lnTo>
                      <a:pt x="533" y="42"/>
                    </a:lnTo>
                    <a:lnTo>
                      <a:pt x="511" y="39"/>
                    </a:lnTo>
                    <a:lnTo>
                      <a:pt x="489" y="35"/>
                    </a:lnTo>
                    <a:lnTo>
                      <a:pt x="466" y="31"/>
                    </a:lnTo>
                    <a:lnTo>
                      <a:pt x="442" y="25"/>
                    </a:lnTo>
                    <a:lnTo>
                      <a:pt x="417" y="21"/>
                    </a:lnTo>
                    <a:lnTo>
                      <a:pt x="394" y="16"/>
                    </a:lnTo>
                    <a:lnTo>
                      <a:pt x="374" y="11"/>
                    </a:lnTo>
                    <a:lnTo>
                      <a:pt x="355" y="8"/>
                    </a:lnTo>
                    <a:lnTo>
                      <a:pt x="342" y="5"/>
                    </a:lnTo>
                    <a:lnTo>
                      <a:pt x="329" y="3"/>
                    </a:lnTo>
                    <a:lnTo>
                      <a:pt x="315" y="2"/>
                    </a:lnTo>
                    <a:lnTo>
                      <a:pt x="300" y="2"/>
                    </a:lnTo>
                    <a:lnTo>
                      <a:pt x="285" y="0"/>
                    </a:lnTo>
                    <a:lnTo>
                      <a:pt x="270" y="0"/>
                    </a:lnTo>
                    <a:lnTo>
                      <a:pt x="257" y="0"/>
                    </a:lnTo>
                    <a:lnTo>
                      <a:pt x="246" y="0"/>
                    </a:lnTo>
                    <a:lnTo>
                      <a:pt x="238" y="0"/>
                    </a:lnTo>
                    <a:lnTo>
                      <a:pt x="228" y="2"/>
                    </a:lnTo>
                    <a:lnTo>
                      <a:pt x="211" y="5"/>
                    </a:lnTo>
                    <a:lnTo>
                      <a:pt x="189" y="11"/>
                    </a:lnTo>
                    <a:lnTo>
                      <a:pt x="165" y="15"/>
                    </a:lnTo>
                    <a:lnTo>
                      <a:pt x="139" y="22"/>
                    </a:lnTo>
                    <a:lnTo>
                      <a:pt x="117" y="28"/>
                    </a:lnTo>
                    <a:lnTo>
                      <a:pt x="100" y="32"/>
                    </a:lnTo>
                    <a:lnTo>
                      <a:pt x="90" y="35"/>
                    </a:lnTo>
                    <a:lnTo>
                      <a:pt x="81" y="36"/>
                    </a:lnTo>
                    <a:lnTo>
                      <a:pt x="70" y="39"/>
                    </a:lnTo>
                    <a:lnTo>
                      <a:pt x="55" y="42"/>
                    </a:lnTo>
                    <a:lnTo>
                      <a:pt x="41" y="47"/>
                    </a:lnTo>
                    <a:lnTo>
                      <a:pt x="26" y="51"/>
                    </a:lnTo>
                    <a:lnTo>
                      <a:pt x="13" y="58"/>
                    </a:lnTo>
                    <a:lnTo>
                      <a:pt x="5" y="68"/>
                    </a:lnTo>
                    <a:lnTo>
                      <a:pt x="0" y="80"/>
                    </a:lnTo>
                    <a:lnTo>
                      <a:pt x="0" y="94"/>
                    </a:lnTo>
                    <a:lnTo>
                      <a:pt x="6" y="111"/>
                    </a:lnTo>
                    <a:lnTo>
                      <a:pt x="15" y="129"/>
                    </a:lnTo>
                    <a:lnTo>
                      <a:pt x="26" y="146"/>
                    </a:lnTo>
                    <a:lnTo>
                      <a:pt x="36" y="163"/>
                    </a:lnTo>
                    <a:lnTo>
                      <a:pt x="46" y="176"/>
                    </a:lnTo>
                    <a:lnTo>
                      <a:pt x="52" y="185"/>
                    </a:lnTo>
                    <a:lnTo>
                      <a:pt x="55" y="188"/>
                    </a:lnTo>
                    <a:lnTo>
                      <a:pt x="214" y="218"/>
                    </a:lnTo>
                    <a:lnTo>
                      <a:pt x="298" y="204"/>
                    </a:lnTo>
                    <a:lnTo>
                      <a:pt x="299" y="205"/>
                    </a:lnTo>
                    <a:lnTo>
                      <a:pt x="305" y="207"/>
                    </a:lnTo>
                    <a:lnTo>
                      <a:pt x="311" y="210"/>
                    </a:lnTo>
                    <a:lnTo>
                      <a:pt x="319" y="212"/>
                    </a:lnTo>
                    <a:lnTo>
                      <a:pt x="329" y="217"/>
                    </a:lnTo>
                    <a:lnTo>
                      <a:pt x="338" y="220"/>
                    </a:lnTo>
                    <a:lnTo>
                      <a:pt x="345" y="221"/>
                    </a:lnTo>
                    <a:lnTo>
                      <a:pt x="352" y="223"/>
                    </a:lnTo>
                    <a:lnTo>
                      <a:pt x="358" y="223"/>
                    </a:lnTo>
                    <a:lnTo>
                      <a:pt x="365" y="224"/>
                    </a:lnTo>
                    <a:lnTo>
                      <a:pt x="373" y="224"/>
                    </a:lnTo>
                    <a:lnTo>
                      <a:pt x="380" y="225"/>
                    </a:lnTo>
                    <a:lnTo>
                      <a:pt x="387" y="227"/>
                    </a:lnTo>
                    <a:lnTo>
                      <a:pt x="393" y="227"/>
                    </a:lnTo>
                    <a:lnTo>
                      <a:pt x="396" y="228"/>
                    </a:lnTo>
                    <a:lnTo>
                      <a:pt x="397" y="228"/>
                    </a:lnTo>
                    <a:lnTo>
                      <a:pt x="505" y="342"/>
                    </a:lnTo>
                    <a:lnTo>
                      <a:pt x="570" y="525"/>
                    </a:lnTo>
                    <a:lnTo>
                      <a:pt x="719" y="668"/>
                    </a:lnTo>
                    <a:lnTo>
                      <a:pt x="843" y="707"/>
                    </a:lnTo>
                    <a:lnTo>
                      <a:pt x="709" y="618"/>
                    </a:lnTo>
                    <a:lnTo>
                      <a:pt x="585" y="486"/>
                    </a:lnTo>
                    <a:lnTo>
                      <a:pt x="541" y="332"/>
                    </a:lnTo>
                    <a:lnTo>
                      <a:pt x="540" y="329"/>
                    </a:lnTo>
                    <a:lnTo>
                      <a:pt x="534" y="322"/>
                    </a:lnTo>
                    <a:lnTo>
                      <a:pt x="528" y="312"/>
                    </a:lnTo>
                    <a:lnTo>
                      <a:pt x="520" y="300"/>
                    </a:lnTo>
                    <a:lnTo>
                      <a:pt x="510" y="287"/>
                    </a:lnTo>
                    <a:lnTo>
                      <a:pt x="501" y="276"/>
                    </a:lnTo>
                    <a:lnTo>
                      <a:pt x="494" y="264"/>
                    </a:lnTo>
                    <a:lnTo>
                      <a:pt x="487" y="257"/>
                    </a:lnTo>
                    <a:lnTo>
                      <a:pt x="479" y="251"/>
                    </a:lnTo>
                    <a:lnTo>
                      <a:pt x="469" y="243"/>
                    </a:lnTo>
                    <a:lnTo>
                      <a:pt x="459" y="235"/>
                    </a:lnTo>
                    <a:lnTo>
                      <a:pt x="448" y="227"/>
                    </a:lnTo>
                    <a:lnTo>
                      <a:pt x="437" y="220"/>
                    </a:lnTo>
                    <a:lnTo>
                      <a:pt x="429" y="214"/>
                    </a:lnTo>
                    <a:lnTo>
                      <a:pt x="423" y="210"/>
                    </a:lnTo>
                    <a:lnTo>
                      <a:pt x="422" y="208"/>
                    </a:lnTo>
                    <a:lnTo>
                      <a:pt x="446" y="178"/>
                    </a:lnTo>
                    <a:lnTo>
                      <a:pt x="443" y="178"/>
                    </a:lnTo>
                    <a:lnTo>
                      <a:pt x="437" y="181"/>
                    </a:lnTo>
                    <a:lnTo>
                      <a:pt x="427" y="182"/>
                    </a:lnTo>
                    <a:lnTo>
                      <a:pt x="416" y="185"/>
                    </a:lnTo>
                    <a:lnTo>
                      <a:pt x="404" y="188"/>
                    </a:lnTo>
                    <a:lnTo>
                      <a:pt x="391" y="189"/>
                    </a:lnTo>
                    <a:lnTo>
                      <a:pt x="381" y="189"/>
                    </a:lnTo>
                    <a:lnTo>
                      <a:pt x="373" y="188"/>
                    </a:lnTo>
                    <a:lnTo>
                      <a:pt x="364" y="186"/>
                    </a:lnTo>
                    <a:lnTo>
                      <a:pt x="355" y="184"/>
                    </a:lnTo>
                    <a:lnTo>
                      <a:pt x="345" y="182"/>
                    </a:lnTo>
                    <a:lnTo>
                      <a:pt x="335" y="179"/>
                    </a:lnTo>
                    <a:lnTo>
                      <a:pt x="326" y="176"/>
                    </a:lnTo>
                    <a:lnTo>
                      <a:pt x="319" y="175"/>
                    </a:lnTo>
                    <a:lnTo>
                      <a:pt x="313" y="173"/>
                    </a:lnTo>
                    <a:lnTo>
                      <a:pt x="312" y="173"/>
                    </a:lnTo>
                    <a:lnTo>
                      <a:pt x="332" y="124"/>
                    </a:lnTo>
                    <a:lnTo>
                      <a:pt x="329" y="127"/>
                    </a:lnTo>
                    <a:lnTo>
                      <a:pt x="322" y="133"/>
                    </a:lnTo>
                    <a:lnTo>
                      <a:pt x="311" y="142"/>
                    </a:lnTo>
                    <a:lnTo>
                      <a:pt x="298" y="150"/>
                    </a:lnTo>
                    <a:lnTo>
                      <a:pt x="285" y="161"/>
                    </a:lnTo>
                    <a:lnTo>
                      <a:pt x="272" y="169"/>
                    </a:lnTo>
                    <a:lnTo>
                      <a:pt x="260" y="175"/>
                    </a:lnTo>
                    <a:lnTo>
                      <a:pt x="253" y="178"/>
                    </a:lnTo>
                    <a:lnTo>
                      <a:pt x="243" y="178"/>
                    </a:lnTo>
                    <a:lnTo>
                      <a:pt x="227" y="178"/>
                    </a:lnTo>
                    <a:lnTo>
                      <a:pt x="207" y="179"/>
                    </a:lnTo>
                    <a:lnTo>
                      <a:pt x="185" y="179"/>
                    </a:lnTo>
                    <a:lnTo>
                      <a:pt x="163" y="179"/>
                    </a:lnTo>
                    <a:lnTo>
                      <a:pt x="145" y="181"/>
                    </a:lnTo>
                    <a:lnTo>
                      <a:pt x="132" y="181"/>
                    </a:lnTo>
                    <a:lnTo>
                      <a:pt x="127" y="181"/>
                    </a:lnTo>
                    <a:lnTo>
                      <a:pt x="45" y="149"/>
                    </a:lnTo>
                    <a:lnTo>
                      <a:pt x="25" y="90"/>
                    </a:lnTo>
                    <a:lnTo>
                      <a:pt x="204" y="45"/>
                    </a:lnTo>
                    <a:lnTo>
                      <a:pt x="207" y="45"/>
                    </a:lnTo>
                    <a:lnTo>
                      <a:pt x="214" y="42"/>
                    </a:lnTo>
                    <a:lnTo>
                      <a:pt x="225" y="41"/>
                    </a:lnTo>
                    <a:lnTo>
                      <a:pt x="240" y="38"/>
                    </a:lnTo>
                    <a:lnTo>
                      <a:pt x="254" y="35"/>
                    </a:lnTo>
                    <a:lnTo>
                      <a:pt x="270" y="34"/>
                    </a:lnTo>
                    <a:lnTo>
                      <a:pt x="285" y="34"/>
                    </a:lnTo>
                    <a:lnTo>
                      <a:pt x="298" y="35"/>
                    </a:lnTo>
                    <a:lnTo>
                      <a:pt x="312" y="38"/>
                    </a:lnTo>
                    <a:lnTo>
                      <a:pt x="331" y="41"/>
                    </a:lnTo>
                    <a:lnTo>
                      <a:pt x="352" y="45"/>
                    </a:lnTo>
                    <a:lnTo>
                      <a:pt x="377" y="49"/>
                    </a:lnTo>
                    <a:lnTo>
                      <a:pt x="400" y="54"/>
                    </a:lnTo>
                    <a:lnTo>
                      <a:pt x="422" y="58"/>
                    </a:lnTo>
                    <a:lnTo>
                      <a:pt x="439" y="61"/>
                    </a:lnTo>
                    <a:lnTo>
                      <a:pt x="452" y="64"/>
                    </a:lnTo>
                    <a:lnTo>
                      <a:pt x="465" y="65"/>
                    </a:lnTo>
                    <a:lnTo>
                      <a:pt x="485" y="67"/>
                    </a:lnTo>
                    <a:lnTo>
                      <a:pt x="508" y="68"/>
                    </a:lnTo>
                    <a:lnTo>
                      <a:pt x="533" y="68"/>
                    </a:lnTo>
                    <a:lnTo>
                      <a:pt x="556" y="70"/>
                    </a:lnTo>
                    <a:lnTo>
                      <a:pt x="576" y="70"/>
                    </a:lnTo>
                    <a:lnTo>
                      <a:pt x="589" y="70"/>
                    </a:lnTo>
                    <a:lnTo>
                      <a:pt x="595" y="70"/>
                    </a:lnTo>
                    <a:lnTo>
                      <a:pt x="650" y="80"/>
                    </a:lnTo>
                    <a:lnTo>
                      <a:pt x="749"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1" name="Freeform 13"/>
              <p:cNvSpPr>
                <a:spLocks/>
              </p:cNvSpPr>
              <p:nvPr/>
            </p:nvSpPr>
            <p:spPr bwMode="auto">
              <a:xfrm>
                <a:off x="2269" y="754"/>
                <a:ext cx="80" cy="108"/>
              </a:xfrm>
              <a:custGeom>
                <a:avLst/>
                <a:gdLst>
                  <a:gd name="T0" fmla="*/ 0 w 80"/>
                  <a:gd name="T1" fmla="*/ 104 h 108"/>
                  <a:gd name="T2" fmla="*/ 80 w 80"/>
                  <a:gd name="T3" fmla="*/ 0 h 108"/>
                  <a:gd name="T4" fmla="*/ 31 w 80"/>
                  <a:gd name="T5" fmla="*/ 108 h 108"/>
                  <a:gd name="T6" fmla="*/ 0 w 80"/>
                  <a:gd name="T7" fmla="*/ 104 h 108"/>
                  <a:gd name="T8" fmla="*/ 0 60000 65536"/>
                  <a:gd name="T9" fmla="*/ 0 60000 65536"/>
                  <a:gd name="T10" fmla="*/ 0 60000 65536"/>
                  <a:gd name="T11" fmla="*/ 0 60000 65536"/>
                  <a:gd name="T12" fmla="*/ 0 w 80"/>
                  <a:gd name="T13" fmla="*/ 0 h 108"/>
                  <a:gd name="T14" fmla="*/ 80 w 80"/>
                  <a:gd name="T15" fmla="*/ 108 h 108"/>
                </a:gdLst>
                <a:ahLst/>
                <a:cxnLst>
                  <a:cxn ang="T8">
                    <a:pos x="T0" y="T1"/>
                  </a:cxn>
                  <a:cxn ang="T9">
                    <a:pos x="T2" y="T3"/>
                  </a:cxn>
                  <a:cxn ang="T10">
                    <a:pos x="T4" y="T5"/>
                  </a:cxn>
                  <a:cxn ang="T11">
                    <a:pos x="T6" y="T7"/>
                  </a:cxn>
                </a:cxnLst>
                <a:rect l="T12" t="T13" r="T14" b="T15"/>
                <a:pathLst>
                  <a:path w="80" h="108">
                    <a:moveTo>
                      <a:pt x="0" y="104"/>
                    </a:moveTo>
                    <a:lnTo>
                      <a:pt x="80" y="0"/>
                    </a:lnTo>
                    <a:lnTo>
                      <a:pt x="31" y="108"/>
                    </a:lnTo>
                    <a:lnTo>
                      <a:pt x="0"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2" name="Freeform 14"/>
              <p:cNvSpPr>
                <a:spLocks/>
              </p:cNvSpPr>
              <p:nvPr/>
            </p:nvSpPr>
            <p:spPr bwMode="auto">
              <a:xfrm>
                <a:off x="2369" y="838"/>
                <a:ext cx="65" cy="50"/>
              </a:xfrm>
              <a:custGeom>
                <a:avLst/>
                <a:gdLst>
                  <a:gd name="T0" fmla="*/ 0 w 65"/>
                  <a:gd name="T1" fmla="*/ 34 h 50"/>
                  <a:gd name="T2" fmla="*/ 65 w 65"/>
                  <a:gd name="T3" fmla="*/ 0 h 50"/>
                  <a:gd name="T4" fmla="*/ 25 w 65"/>
                  <a:gd name="T5" fmla="*/ 50 h 50"/>
                  <a:gd name="T6" fmla="*/ 0 w 65"/>
                  <a:gd name="T7" fmla="*/ 34 h 50"/>
                  <a:gd name="T8" fmla="*/ 0 60000 65536"/>
                  <a:gd name="T9" fmla="*/ 0 60000 65536"/>
                  <a:gd name="T10" fmla="*/ 0 60000 65536"/>
                  <a:gd name="T11" fmla="*/ 0 60000 65536"/>
                  <a:gd name="T12" fmla="*/ 0 w 65"/>
                  <a:gd name="T13" fmla="*/ 0 h 50"/>
                  <a:gd name="T14" fmla="*/ 65 w 65"/>
                  <a:gd name="T15" fmla="*/ 50 h 50"/>
                </a:gdLst>
                <a:ahLst/>
                <a:cxnLst>
                  <a:cxn ang="T8">
                    <a:pos x="T0" y="T1"/>
                  </a:cxn>
                  <a:cxn ang="T9">
                    <a:pos x="T2" y="T3"/>
                  </a:cxn>
                  <a:cxn ang="T10">
                    <a:pos x="T4" y="T5"/>
                  </a:cxn>
                  <a:cxn ang="T11">
                    <a:pos x="T6" y="T7"/>
                  </a:cxn>
                </a:cxnLst>
                <a:rect l="T12" t="T13" r="T14" b="T15"/>
                <a:pathLst>
                  <a:path w="65" h="50">
                    <a:moveTo>
                      <a:pt x="0" y="34"/>
                    </a:moveTo>
                    <a:lnTo>
                      <a:pt x="65" y="0"/>
                    </a:lnTo>
                    <a:lnTo>
                      <a:pt x="25" y="50"/>
                    </a:lnTo>
                    <a:lnTo>
                      <a:pt x="0"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3" name="Freeform 15"/>
              <p:cNvSpPr>
                <a:spLocks/>
              </p:cNvSpPr>
              <p:nvPr/>
            </p:nvSpPr>
            <p:spPr bwMode="auto">
              <a:xfrm>
                <a:off x="39" y="45"/>
                <a:ext cx="1958" cy="1678"/>
              </a:xfrm>
              <a:custGeom>
                <a:avLst/>
                <a:gdLst>
                  <a:gd name="T0" fmla="*/ 1740 w 1958"/>
                  <a:gd name="T1" fmla="*/ 530 h 1678"/>
                  <a:gd name="T2" fmla="*/ 1723 w 1958"/>
                  <a:gd name="T3" fmla="*/ 502 h 1678"/>
                  <a:gd name="T4" fmla="*/ 1678 w 1958"/>
                  <a:gd name="T5" fmla="*/ 434 h 1678"/>
                  <a:gd name="T6" fmla="*/ 1625 w 1958"/>
                  <a:gd name="T7" fmla="*/ 352 h 1678"/>
                  <a:gd name="T8" fmla="*/ 1575 w 1958"/>
                  <a:gd name="T9" fmla="*/ 278 h 1678"/>
                  <a:gd name="T10" fmla="*/ 1529 w 1958"/>
                  <a:gd name="T11" fmla="*/ 215 h 1678"/>
                  <a:gd name="T12" fmla="*/ 1479 w 1958"/>
                  <a:gd name="T13" fmla="*/ 151 h 1678"/>
                  <a:gd name="T14" fmla="*/ 1438 w 1958"/>
                  <a:gd name="T15" fmla="*/ 104 h 1678"/>
                  <a:gd name="T16" fmla="*/ 1423 w 1958"/>
                  <a:gd name="T17" fmla="*/ 85 h 1678"/>
                  <a:gd name="T18" fmla="*/ 1362 w 1958"/>
                  <a:gd name="T19" fmla="*/ 3 h 1678"/>
                  <a:gd name="T20" fmla="*/ 1314 w 1958"/>
                  <a:gd name="T21" fmla="*/ 26 h 1678"/>
                  <a:gd name="T22" fmla="*/ 1247 w 1958"/>
                  <a:gd name="T23" fmla="*/ 56 h 1678"/>
                  <a:gd name="T24" fmla="*/ 1189 w 1958"/>
                  <a:gd name="T25" fmla="*/ 79 h 1678"/>
                  <a:gd name="T26" fmla="*/ 1161 w 1958"/>
                  <a:gd name="T27" fmla="*/ 88 h 1678"/>
                  <a:gd name="T28" fmla="*/ 1121 w 1958"/>
                  <a:gd name="T29" fmla="*/ 108 h 1678"/>
                  <a:gd name="T30" fmla="*/ 1059 w 1958"/>
                  <a:gd name="T31" fmla="*/ 142 h 1678"/>
                  <a:gd name="T32" fmla="*/ 985 w 1958"/>
                  <a:gd name="T33" fmla="*/ 183 h 1678"/>
                  <a:gd name="T34" fmla="*/ 909 w 1958"/>
                  <a:gd name="T35" fmla="*/ 228 h 1678"/>
                  <a:gd name="T36" fmla="*/ 837 w 1958"/>
                  <a:gd name="T37" fmla="*/ 268 h 1678"/>
                  <a:gd name="T38" fmla="*/ 782 w 1958"/>
                  <a:gd name="T39" fmla="*/ 301 h 1678"/>
                  <a:gd name="T40" fmla="*/ 749 w 1958"/>
                  <a:gd name="T41" fmla="*/ 320 h 1678"/>
                  <a:gd name="T42" fmla="*/ 516 w 1958"/>
                  <a:gd name="T43" fmla="*/ 421 h 1678"/>
                  <a:gd name="T44" fmla="*/ 20 w 1958"/>
                  <a:gd name="T45" fmla="*/ 734 h 1678"/>
                  <a:gd name="T46" fmla="*/ 0 w 1958"/>
                  <a:gd name="T47" fmla="*/ 892 h 1678"/>
                  <a:gd name="T48" fmla="*/ 645 w 1958"/>
                  <a:gd name="T49" fmla="*/ 1678 h 1678"/>
                  <a:gd name="T50" fmla="*/ 50 w 1958"/>
                  <a:gd name="T51" fmla="*/ 878 h 1678"/>
                  <a:gd name="T52" fmla="*/ 55 w 1958"/>
                  <a:gd name="T53" fmla="*/ 758 h 1678"/>
                  <a:gd name="T54" fmla="*/ 193 w 1958"/>
                  <a:gd name="T55" fmla="*/ 624 h 1678"/>
                  <a:gd name="T56" fmla="*/ 551 w 1958"/>
                  <a:gd name="T57" fmla="*/ 447 h 1678"/>
                  <a:gd name="T58" fmla="*/ 903 w 1958"/>
                  <a:gd name="T59" fmla="*/ 258 h 1678"/>
                  <a:gd name="T60" fmla="*/ 1171 w 1958"/>
                  <a:gd name="T61" fmla="*/ 104 h 1678"/>
                  <a:gd name="T62" fmla="*/ 1359 w 1958"/>
                  <a:gd name="T63" fmla="*/ 34 h 1678"/>
                  <a:gd name="T64" fmla="*/ 1840 w 1958"/>
                  <a:gd name="T65" fmla="*/ 679 h 1678"/>
                  <a:gd name="T66" fmla="*/ 1938 w 1958"/>
                  <a:gd name="T67" fmla="*/ 823 h 16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58"/>
                  <a:gd name="T103" fmla="*/ 0 h 1678"/>
                  <a:gd name="T104" fmla="*/ 1958 w 1958"/>
                  <a:gd name="T105" fmla="*/ 1678 h 16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58" h="1678">
                    <a:moveTo>
                      <a:pt x="1958" y="827"/>
                    </a:moveTo>
                    <a:lnTo>
                      <a:pt x="1740" y="530"/>
                    </a:lnTo>
                    <a:lnTo>
                      <a:pt x="1736" y="523"/>
                    </a:lnTo>
                    <a:lnTo>
                      <a:pt x="1723" y="502"/>
                    </a:lnTo>
                    <a:lnTo>
                      <a:pt x="1702" y="471"/>
                    </a:lnTo>
                    <a:lnTo>
                      <a:pt x="1678" y="434"/>
                    </a:lnTo>
                    <a:lnTo>
                      <a:pt x="1652" y="393"/>
                    </a:lnTo>
                    <a:lnTo>
                      <a:pt x="1625" y="352"/>
                    </a:lnTo>
                    <a:lnTo>
                      <a:pt x="1599" y="311"/>
                    </a:lnTo>
                    <a:lnTo>
                      <a:pt x="1575" y="278"/>
                    </a:lnTo>
                    <a:lnTo>
                      <a:pt x="1554" y="246"/>
                    </a:lnTo>
                    <a:lnTo>
                      <a:pt x="1529" y="215"/>
                    </a:lnTo>
                    <a:lnTo>
                      <a:pt x="1503" y="181"/>
                    </a:lnTo>
                    <a:lnTo>
                      <a:pt x="1479" y="151"/>
                    </a:lnTo>
                    <a:lnTo>
                      <a:pt x="1457" y="125"/>
                    </a:lnTo>
                    <a:lnTo>
                      <a:pt x="1438" y="104"/>
                    </a:lnTo>
                    <a:lnTo>
                      <a:pt x="1427" y="91"/>
                    </a:lnTo>
                    <a:lnTo>
                      <a:pt x="1423" y="85"/>
                    </a:lnTo>
                    <a:lnTo>
                      <a:pt x="1369" y="0"/>
                    </a:lnTo>
                    <a:lnTo>
                      <a:pt x="1362" y="3"/>
                    </a:lnTo>
                    <a:lnTo>
                      <a:pt x="1342" y="13"/>
                    </a:lnTo>
                    <a:lnTo>
                      <a:pt x="1314" y="26"/>
                    </a:lnTo>
                    <a:lnTo>
                      <a:pt x="1281" y="40"/>
                    </a:lnTo>
                    <a:lnTo>
                      <a:pt x="1247" y="56"/>
                    </a:lnTo>
                    <a:lnTo>
                      <a:pt x="1215" y="69"/>
                    </a:lnTo>
                    <a:lnTo>
                      <a:pt x="1189" y="79"/>
                    </a:lnTo>
                    <a:lnTo>
                      <a:pt x="1171" y="85"/>
                    </a:lnTo>
                    <a:lnTo>
                      <a:pt x="1161" y="88"/>
                    </a:lnTo>
                    <a:lnTo>
                      <a:pt x="1144" y="96"/>
                    </a:lnTo>
                    <a:lnTo>
                      <a:pt x="1121" y="108"/>
                    </a:lnTo>
                    <a:lnTo>
                      <a:pt x="1092" y="124"/>
                    </a:lnTo>
                    <a:lnTo>
                      <a:pt x="1059" y="142"/>
                    </a:lnTo>
                    <a:lnTo>
                      <a:pt x="1023" y="163"/>
                    </a:lnTo>
                    <a:lnTo>
                      <a:pt x="985" y="183"/>
                    </a:lnTo>
                    <a:lnTo>
                      <a:pt x="946" y="206"/>
                    </a:lnTo>
                    <a:lnTo>
                      <a:pt x="909" y="228"/>
                    </a:lnTo>
                    <a:lnTo>
                      <a:pt x="871" y="249"/>
                    </a:lnTo>
                    <a:lnTo>
                      <a:pt x="837" y="268"/>
                    </a:lnTo>
                    <a:lnTo>
                      <a:pt x="806" y="287"/>
                    </a:lnTo>
                    <a:lnTo>
                      <a:pt x="782" y="301"/>
                    </a:lnTo>
                    <a:lnTo>
                      <a:pt x="762" y="313"/>
                    </a:lnTo>
                    <a:lnTo>
                      <a:pt x="749" y="320"/>
                    </a:lnTo>
                    <a:lnTo>
                      <a:pt x="744" y="323"/>
                    </a:lnTo>
                    <a:lnTo>
                      <a:pt x="516" y="421"/>
                    </a:lnTo>
                    <a:lnTo>
                      <a:pt x="169" y="589"/>
                    </a:lnTo>
                    <a:lnTo>
                      <a:pt x="20" y="734"/>
                    </a:lnTo>
                    <a:lnTo>
                      <a:pt x="0" y="813"/>
                    </a:lnTo>
                    <a:lnTo>
                      <a:pt x="0" y="892"/>
                    </a:lnTo>
                    <a:lnTo>
                      <a:pt x="69" y="957"/>
                    </a:lnTo>
                    <a:lnTo>
                      <a:pt x="645" y="1678"/>
                    </a:lnTo>
                    <a:lnTo>
                      <a:pt x="130" y="972"/>
                    </a:lnTo>
                    <a:lnTo>
                      <a:pt x="50" y="878"/>
                    </a:lnTo>
                    <a:lnTo>
                      <a:pt x="40" y="807"/>
                    </a:lnTo>
                    <a:lnTo>
                      <a:pt x="55" y="758"/>
                    </a:lnTo>
                    <a:lnTo>
                      <a:pt x="120" y="693"/>
                    </a:lnTo>
                    <a:lnTo>
                      <a:pt x="193" y="624"/>
                    </a:lnTo>
                    <a:lnTo>
                      <a:pt x="219" y="610"/>
                    </a:lnTo>
                    <a:lnTo>
                      <a:pt x="551" y="447"/>
                    </a:lnTo>
                    <a:lnTo>
                      <a:pt x="710" y="362"/>
                    </a:lnTo>
                    <a:lnTo>
                      <a:pt x="903" y="258"/>
                    </a:lnTo>
                    <a:lnTo>
                      <a:pt x="1056" y="158"/>
                    </a:lnTo>
                    <a:lnTo>
                      <a:pt x="1171" y="104"/>
                    </a:lnTo>
                    <a:lnTo>
                      <a:pt x="1310" y="54"/>
                    </a:lnTo>
                    <a:lnTo>
                      <a:pt x="1359" y="34"/>
                    </a:lnTo>
                    <a:lnTo>
                      <a:pt x="1571" y="331"/>
                    </a:lnTo>
                    <a:lnTo>
                      <a:pt x="1840" y="679"/>
                    </a:lnTo>
                    <a:lnTo>
                      <a:pt x="1919" y="799"/>
                    </a:lnTo>
                    <a:lnTo>
                      <a:pt x="1938" y="823"/>
                    </a:lnTo>
                    <a:lnTo>
                      <a:pt x="1958" y="8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4" name="Freeform 16"/>
              <p:cNvSpPr>
                <a:spLocks/>
              </p:cNvSpPr>
              <p:nvPr/>
            </p:nvSpPr>
            <p:spPr bwMode="auto">
              <a:xfrm>
                <a:off x="1476" y="1027"/>
                <a:ext cx="1476" cy="1772"/>
              </a:xfrm>
              <a:custGeom>
                <a:avLst/>
                <a:gdLst>
                  <a:gd name="T0" fmla="*/ 681 w 1476"/>
                  <a:gd name="T1" fmla="*/ 27 h 1772"/>
                  <a:gd name="T2" fmla="*/ 759 w 1476"/>
                  <a:gd name="T3" fmla="*/ 114 h 1772"/>
                  <a:gd name="T4" fmla="*/ 818 w 1476"/>
                  <a:gd name="T5" fmla="*/ 183 h 1772"/>
                  <a:gd name="T6" fmla="*/ 851 w 1476"/>
                  <a:gd name="T7" fmla="*/ 225 h 1772"/>
                  <a:gd name="T8" fmla="*/ 913 w 1476"/>
                  <a:gd name="T9" fmla="*/ 300 h 1772"/>
                  <a:gd name="T10" fmla="*/ 987 w 1476"/>
                  <a:gd name="T11" fmla="*/ 386 h 1772"/>
                  <a:gd name="T12" fmla="*/ 1050 w 1476"/>
                  <a:gd name="T13" fmla="*/ 463 h 1772"/>
                  <a:gd name="T14" fmla="*/ 1088 w 1476"/>
                  <a:gd name="T15" fmla="*/ 506 h 1772"/>
                  <a:gd name="T16" fmla="*/ 1453 w 1476"/>
                  <a:gd name="T17" fmla="*/ 954 h 1772"/>
                  <a:gd name="T18" fmla="*/ 1459 w 1476"/>
                  <a:gd name="T19" fmla="*/ 1081 h 1772"/>
                  <a:gd name="T20" fmla="*/ 1395 w 1476"/>
                  <a:gd name="T21" fmla="*/ 1123 h 1772"/>
                  <a:gd name="T22" fmla="*/ 1349 w 1476"/>
                  <a:gd name="T23" fmla="*/ 1153 h 1772"/>
                  <a:gd name="T24" fmla="*/ 1300 w 1476"/>
                  <a:gd name="T25" fmla="*/ 1185 h 1772"/>
                  <a:gd name="T26" fmla="*/ 1189 w 1476"/>
                  <a:gd name="T27" fmla="*/ 1257 h 1772"/>
                  <a:gd name="T28" fmla="*/ 1049 w 1476"/>
                  <a:gd name="T29" fmla="*/ 1345 h 1772"/>
                  <a:gd name="T30" fmla="*/ 916 w 1476"/>
                  <a:gd name="T31" fmla="*/ 1429 h 1772"/>
                  <a:gd name="T32" fmla="*/ 821 w 1476"/>
                  <a:gd name="T33" fmla="*/ 1485 h 1772"/>
                  <a:gd name="T34" fmla="*/ 773 w 1476"/>
                  <a:gd name="T35" fmla="*/ 1509 h 1772"/>
                  <a:gd name="T36" fmla="*/ 716 w 1476"/>
                  <a:gd name="T37" fmla="*/ 1535 h 1772"/>
                  <a:gd name="T38" fmla="*/ 654 w 1476"/>
                  <a:gd name="T39" fmla="*/ 1561 h 1772"/>
                  <a:gd name="T40" fmla="*/ 599 w 1476"/>
                  <a:gd name="T41" fmla="*/ 1584 h 1772"/>
                  <a:gd name="T42" fmla="*/ 563 w 1476"/>
                  <a:gd name="T43" fmla="*/ 1600 h 1772"/>
                  <a:gd name="T44" fmla="*/ 382 w 1476"/>
                  <a:gd name="T45" fmla="*/ 1727 h 1772"/>
                  <a:gd name="T46" fmla="*/ 0 w 1476"/>
                  <a:gd name="T47" fmla="*/ 1688 h 1772"/>
                  <a:gd name="T48" fmla="*/ 159 w 1476"/>
                  <a:gd name="T49" fmla="*/ 1594 h 1772"/>
                  <a:gd name="T50" fmla="*/ 258 w 1476"/>
                  <a:gd name="T51" fmla="*/ 1720 h 1772"/>
                  <a:gd name="T52" fmla="*/ 281 w 1476"/>
                  <a:gd name="T53" fmla="*/ 1723 h 1772"/>
                  <a:gd name="T54" fmla="*/ 303 w 1476"/>
                  <a:gd name="T55" fmla="*/ 1723 h 1772"/>
                  <a:gd name="T56" fmla="*/ 342 w 1476"/>
                  <a:gd name="T57" fmla="*/ 1706 h 1772"/>
                  <a:gd name="T58" fmla="*/ 392 w 1476"/>
                  <a:gd name="T59" fmla="*/ 1681 h 1772"/>
                  <a:gd name="T60" fmla="*/ 580 w 1476"/>
                  <a:gd name="T61" fmla="*/ 1550 h 1772"/>
                  <a:gd name="T62" fmla="*/ 620 w 1476"/>
                  <a:gd name="T63" fmla="*/ 1537 h 1772"/>
                  <a:gd name="T64" fmla="*/ 704 w 1476"/>
                  <a:gd name="T65" fmla="*/ 1507 h 1772"/>
                  <a:gd name="T66" fmla="*/ 779 w 1476"/>
                  <a:gd name="T67" fmla="*/ 1465 h 1772"/>
                  <a:gd name="T68" fmla="*/ 873 w 1476"/>
                  <a:gd name="T69" fmla="*/ 1406 h 1772"/>
                  <a:gd name="T70" fmla="*/ 946 w 1476"/>
                  <a:gd name="T71" fmla="*/ 1361 h 1772"/>
                  <a:gd name="T72" fmla="*/ 1231 w 1476"/>
                  <a:gd name="T73" fmla="*/ 1172 h 1772"/>
                  <a:gd name="T74" fmla="*/ 1447 w 1476"/>
                  <a:gd name="T75" fmla="*/ 1005 h 1772"/>
                  <a:gd name="T76" fmla="*/ 1306 w 1476"/>
                  <a:gd name="T77" fmla="*/ 819 h 1772"/>
                  <a:gd name="T78" fmla="*/ 1212 w 1476"/>
                  <a:gd name="T79" fmla="*/ 698 h 1772"/>
                  <a:gd name="T80" fmla="*/ 1101 w 1476"/>
                  <a:gd name="T81" fmla="*/ 574 h 1772"/>
                  <a:gd name="T82" fmla="*/ 1000 w 1476"/>
                  <a:gd name="T83" fmla="*/ 463 h 1772"/>
                  <a:gd name="T84" fmla="*/ 919 w 1476"/>
                  <a:gd name="T85" fmla="*/ 360 h 1772"/>
                  <a:gd name="T86" fmla="*/ 882 w 1476"/>
                  <a:gd name="T87" fmla="*/ 313 h 1772"/>
                  <a:gd name="T88" fmla="*/ 802 w 1476"/>
                  <a:gd name="T89" fmla="*/ 200 h 1772"/>
                  <a:gd name="T90" fmla="*/ 718 w 1476"/>
                  <a:gd name="T91" fmla="*/ 88 h 1772"/>
                  <a:gd name="T92" fmla="*/ 682 w 1476"/>
                  <a:gd name="T93" fmla="*/ 56 h 1772"/>
                  <a:gd name="T94" fmla="*/ 648 w 1476"/>
                  <a:gd name="T95" fmla="*/ 18 h 1772"/>
                  <a:gd name="T96" fmla="*/ 630 w 1476"/>
                  <a:gd name="T97" fmla="*/ 0 h 17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76"/>
                  <a:gd name="T148" fmla="*/ 0 h 1772"/>
                  <a:gd name="T149" fmla="*/ 1476 w 1476"/>
                  <a:gd name="T150" fmla="*/ 1772 h 17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76" h="1772">
                    <a:moveTo>
                      <a:pt x="659" y="4"/>
                    </a:moveTo>
                    <a:lnTo>
                      <a:pt x="665" y="10"/>
                    </a:lnTo>
                    <a:lnTo>
                      <a:pt x="681" y="27"/>
                    </a:lnTo>
                    <a:lnTo>
                      <a:pt x="704" y="53"/>
                    </a:lnTo>
                    <a:lnTo>
                      <a:pt x="731" y="82"/>
                    </a:lnTo>
                    <a:lnTo>
                      <a:pt x="759" y="114"/>
                    </a:lnTo>
                    <a:lnTo>
                      <a:pt x="785" y="142"/>
                    </a:lnTo>
                    <a:lnTo>
                      <a:pt x="806" y="167"/>
                    </a:lnTo>
                    <a:lnTo>
                      <a:pt x="818" y="183"/>
                    </a:lnTo>
                    <a:lnTo>
                      <a:pt x="824" y="191"/>
                    </a:lnTo>
                    <a:lnTo>
                      <a:pt x="835" y="206"/>
                    </a:lnTo>
                    <a:lnTo>
                      <a:pt x="851" y="225"/>
                    </a:lnTo>
                    <a:lnTo>
                      <a:pt x="869" y="246"/>
                    </a:lnTo>
                    <a:lnTo>
                      <a:pt x="890" y="272"/>
                    </a:lnTo>
                    <a:lnTo>
                      <a:pt x="913" y="300"/>
                    </a:lnTo>
                    <a:lnTo>
                      <a:pt x="938" y="328"/>
                    </a:lnTo>
                    <a:lnTo>
                      <a:pt x="962" y="357"/>
                    </a:lnTo>
                    <a:lnTo>
                      <a:pt x="987" y="386"/>
                    </a:lnTo>
                    <a:lnTo>
                      <a:pt x="1010" y="414"/>
                    </a:lnTo>
                    <a:lnTo>
                      <a:pt x="1032" y="439"/>
                    </a:lnTo>
                    <a:lnTo>
                      <a:pt x="1050" y="463"/>
                    </a:lnTo>
                    <a:lnTo>
                      <a:pt x="1068" y="481"/>
                    </a:lnTo>
                    <a:lnTo>
                      <a:pt x="1079" y="496"/>
                    </a:lnTo>
                    <a:lnTo>
                      <a:pt x="1088" y="506"/>
                    </a:lnTo>
                    <a:lnTo>
                      <a:pt x="1091" y="509"/>
                    </a:lnTo>
                    <a:lnTo>
                      <a:pt x="1245" y="667"/>
                    </a:lnTo>
                    <a:lnTo>
                      <a:pt x="1453" y="954"/>
                    </a:lnTo>
                    <a:lnTo>
                      <a:pt x="1476" y="1070"/>
                    </a:lnTo>
                    <a:lnTo>
                      <a:pt x="1472" y="1072"/>
                    </a:lnTo>
                    <a:lnTo>
                      <a:pt x="1459" y="1081"/>
                    </a:lnTo>
                    <a:lnTo>
                      <a:pt x="1440" y="1094"/>
                    </a:lnTo>
                    <a:lnTo>
                      <a:pt x="1418" y="1107"/>
                    </a:lnTo>
                    <a:lnTo>
                      <a:pt x="1395" y="1123"/>
                    </a:lnTo>
                    <a:lnTo>
                      <a:pt x="1375" y="1136"/>
                    </a:lnTo>
                    <a:lnTo>
                      <a:pt x="1359" y="1146"/>
                    </a:lnTo>
                    <a:lnTo>
                      <a:pt x="1349" y="1153"/>
                    </a:lnTo>
                    <a:lnTo>
                      <a:pt x="1342" y="1159"/>
                    </a:lnTo>
                    <a:lnTo>
                      <a:pt x="1324" y="1169"/>
                    </a:lnTo>
                    <a:lnTo>
                      <a:pt x="1300" y="1185"/>
                    </a:lnTo>
                    <a:lnTo>
                      <a:pt x="1267" y="1207"/>
                    </a:lnTo>
                    <a:lnTo>
                      <a:pt x="1231" y="1230"/>
                    </a:lnTo>
                    <a:lnTo>
                      <a:pt x="1189" y="1257"/>
                    </a:lnTo>
                    <a:lnTo>
                      <a:pt x="1144" y="1286"/>
                    </a:lnTo>
                    <a:lnTo>
                      <a:pt x="1096" y="1315"/>
                    </a:lnTo>
                    <a:lnTo>
                      <a:pt x="1049" y="1345"/>
                    </a:lnTo>
                    <a:lnTo>
                      <a:pt x="1003" y="1374"/>
                    </a:lnTo>
                    <a:lnTo>
                      <a:pt x="958" y="1403"/>
                    </a:lnTo>
                    <a:lnTo>
                      <a:pt x="916" y="1429"/>
                    </a:lnTo>
                    <a:lnTo>
                      <a:pt x="879" y="1452"/>
                    </a:lnTo>
                    <a:lnTo>
                      <a:pt x="847" y="1470"/>
                    </a:lnTo>
                    <a:lnTo>
                      <a:pt x="821" y="1485"/>
                    </a:lnTo>
                    <a:lnTo>
                      <a:pt x="804" y="1495"/>
                    </a:lnTo>
                    <a:lnTo>
                      <a:pt x="789" y="1502"/>
                    </a:lnTo>
                    <a:lnTo>
                      <a:pt x="773" y="1509"/>
                    </a:lnTo>
                    <a:lnTo>
                      <a:pt x="755" y="1518"/>
                    </a:lnTo>
                    <a:lnTo>
                      <a:pt x="736" y="1527"/>
                    </a:lnTo>
                    <a:lnTo>
                      <a:pt x="716" y="1535"/>
                    </a:lnTo>
                    <a:lnTo>
                      <a:pt x="694" y="1544"/>
                    </a:lnTo>
                    <a:lnTo>
                      <a:pt x="674" y="1553"/>
                    </a:lnTo>
                    <a:lnTo>
                      <a:pt x="654" y="1561"/>
                    </a:lnTo>
                    <a:lnTo>
                      <a:pt x="633" y="1570"/>
                    </a:lnTo>
                    <a:lnTo>
                      <a:pt x="616" y="1579"/>
                    </a:lnTo>
                    <a:lnTo>
                      <a:pt x="599" y="1584"/>
                    </a:lnTo>
                    <a:lnTo>
                      <a:pt x="584" y="1592"/>
                    </a:lnTo>
                    <a:lnTo>
                      <a:pt x="573" y="1596"/>
                    </a:lnTo>
                    <a:lnTo>
                      <a:pt x="563" y="1600"/>
                    </a:lnTo>
                    <a:lnTo>
                      <a:pt x="557" y="1602"/>
                    </a:lnTo>
                    <a:lnTo>
                      <a:pt x="555" y="1603"/>
                    </a:lnTo>
                    <a:lnTo>
                      <a:pt x="382" y="1727"/>
                    </a:lnTo>
                    <a:lnTo>
                      <a:pt x="278" y="1772"/>
                    </a:lnTo>
                    <a:lnTo>
                      <a:pt x="159" y="1772"/>
                    </a:lnTo>
                    <a:lnTo>
                      <a:pt x="0" y="1688"/>
                    </a:lnTo>
                    <a:lnTo>
                      <a:pt x="183" y="1737"/>
                    </a:lnTo>
                    <a:lnTo>
                      <a:pt x="213" y="1718"/>
                    </a:lnTo>
                    <a:lnTo>
                      <a:pt x="159" y="1594"/>
                    </a:lnTo>
                    <a:lnTo>
                      <a:pt x="252" y="1718"/>
                    </a:lnTo>
                    <a:lnTo>
                      <a:pt x="254" y="1718"/>
                    </a:lnTo>
                    <a:lnTo>
                      <a:pt x="258" y="1720"/>
                    </a:lnTo>
                    <a:lnTo>
                      <a:pt x="264" y="1721"/>
                    </a:lnTo>
                    <a:lnTo>
                      <a:pt x="273" y="1723"/>
                    </a:lnTo>
                    <a:lnTo>
                      <a:pt x="281" y="1723"/>
                    </a:lnTo>
                    <a:lnTo>
                      <a:pt x="289" y="1724"/>
                    </a:lnTo>
                    <a:lnTo>
                      <a:pt x="297" y="1724"/>
                    </a:lnTo>
                    <a:lnTo>
                      <a:pt x="303" y="1723"/>
                    </a:lnTo>
                    <a:lnTo>
                      <a:pt x="312" y="1720"/>
                    </a:lnTo>
                    <a:lnTo>
                      <a:pt x="325" y="1713"/>
                    </a:lnTo>
                    <a:lnTo>
                      <a:pt x="342" y="1706"/>
                    </a:lnTo>
                    <a:lnTo>
                      <a:pt x="361" y="1697"/>
                    </a:lnTo>
                    <a:lnTo>
                      <a:pt x="378" y="1688"/>
                    </a:lnTo>
                    <a:lnTo>
                      <a:pt x="392" y="1681"/>
                    </a:lnTo>
                    <a:lnTo>
                      <a:pt x="403" y="1675"/>
                    </a:lnTo>
                    <a:lnTo>
                      <a:pt x="407" y="1674"/>
                    </a:lnTo>
                    <a:lnTo>
                      <a:pt x="580" y="1550"/>
                    </a:lnTo>
                    <a:lnTo>
                      <a:pt x="586" y="1548"/>
                    </a:lnTo>
                    <a:lnTo>
                      <a:pt x="600" y="1544"/>
                    </a:lnTo>
                    <a:lnTo>
                      <a:pt x="620" y="1537"/>
                    </a:lnTo>
                    <a:lnTo>
                      <a:pt x="646" y="1528"/>
                    </a:lnTo>
                    <a:lnTo>
                      <a:pt x="675" y="1518"/>
                    </a:lnTo>
                    <a:lnTo>
                      <a:pt x="704" y="1507"/>
                    </a:lnTo>
                    <a:lnTo>
                      <a:pt x="731" y="1494"/>
                    </a:lnTo>
                    <a:lnTo>
                      <a:pt x="755" y="1481"/>
                    </a:lnTo>
                    <a:lnTo>
                      <a:pt x="779" y="1465"/>
                    </a:lnTo>
                    <a:lnTo>
                      <a:pt x="808" y="1446"/>
                    </a:lnTo>
                    <a:lnTo>
                      <a:pt x="841" y="1426"/>
                    </a:lnTo>
                    <a:lnTo>
                      <a:pt x="873" y="1406"/>
                    </a:lnTo>
                    <a:lnTo>
                      <a:pt x="903" y="1387"/>
                    </a:lnTo>
                    <a:lnTo>
                      <a:pt x="929" y="1371"/>
                    </a:lnTo>
                    <a:lnTo>
                      <a:pt x="946" y="1361"/>
                    </a:lnTo>
                    <a:lnTo>
                      <a:pt x="952" y="1357"/>
                    </a:lnTo>
                    <a:lnTo>
                      <a:pt x="1107" y="1251"/>
                    </a:lnTo>
                    <a:lnTo>
                      <a:pt x="1231" y="1172"/>
                    </a:lnTo>
                    <a:lnTo>
                      <a:pt x="1314" y="1098"/>
                    </a:lnTo>
                    <a:lnTo>
                      <a:pt x="1449" y="1068"/>
                    </a:lnTo>
                    <a:lnTo>
                      <a:pt x="1447" y="1005"/>
                    </a:lnTo>
                    <a:lnTo>
                      <a:pt x="1329" y="850"/>
                    </a:lnTo>
                    <a:lnTo>
                      <a:pt x="1323" y="842"/>
                    </a:lnTo>
                    <a:lnTo>
                      <a:pt x="1306" y="819"/>
                    </a:lnTo>
                    <a:lnTo>
                      <a:pt x="1280" y="786"/>
                    </a:lnTo>
                    <a:lnTo>
                      <a:pt x="1248" y="744"/>
                    </a:lnTo>
                    <a:lnTo>
                      <a:pt x="1212" y="698"/>
                    </a:lnTo>
                    <a:lnTo>
                      <a:pt x="1174" y="651"/>
                    </a:lnTo>
                    <a:lnTo>
                      <a:pt x="1137" y="610"/>
                    </a:lnTo>
                    <a:lnTo>
                      <a:pt x="1101" y="574"/>
                    </a:lnTo>
                    <a:lnTo>
                      <a:pt x="1066" y="539"/>
                    </a:lnTo>
                    <a:lnTo>
                      <a:pt x="1033" y="501"/>
                    </a:lnTo>
                    <a:lnTo>
                      <a:pt x="1000" y="463"/>
                    </a:lnTo>
                    <a:lnTo>
                      <a:pt x="970" y="424"/>
                    </a:lnTo>
                    <a:lnTo>
                      <a:pt x="942" y="389"/>
                    </a:lnTo>
                    <a:lnTo>
                      <a:pt x="919" y="360"/>
                    </a:lnTo>
                    <a:lnTo>
                      <a:pt x="903" y="339"/>
                    </a:lnTo>
                    <a:lnTo>
                      <a:pt x="893" y="327"/>
                    </a:lnTo>
                    <a:lnTo>
                      <a:pt x="882" y="313"/>
                    </a:lnTo>
                    <a:lnTo>
                      <a:pt x="861" y="282"/>
                    </a:lnTo>
                    <a:lnTo>
                      <a:pt x="834" y="243"/>
                    </a:lnTo>
                    <a:lnTo>
                      <a:pt x="802" y="200"/>
                    </a:lnTo>
                    <a:lnTo>
                      <a:pt x="770" y="157"/>
                    </a:lnTo>
                    <a:lnTo>
                      <a:pt x="742" y="118"/>
                    </a:lnTo>
                    <a:lnTo>
                      <a:pt x="718" y="88"/>
                    </a:lnTo>
                    <a:lnTo>
                      <a:pt x="704" y="73"/>
                    </a:lnTo>
                    <a:lnTo>
                      <a:pt x="694" y="66"/>
                    </a:lnTo>
                    <a:lnTo>
                      <a:pt x="682" y="56"/>
                    </a:lnTo>
                    <a:lnTo>
                      <a:pt x="669" y="43"/>
                    </a:lnTo>
                    <a:lnTo>
                      <a:pt x="658" y="31"/>
                    </a:lnTo>
                    <a:lnTo>
                      <a:pt x="648" y="18"/>
                    </a:lnTo>
                    <a:lnTo>
                      <a:pt x="639" y="10"/>
                    </a:lnTo>
                    <a:lnTo>
                      <a:pt x="632" y="3"/>
                    </a:lnTo>
                    <a:lnTo>
                      <a:pt x="630" y="0"/>
                    </a:lnTo>
                    <a:lnTo>
                      <a:pt x="659"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5" name="Freeform 17"/>
              <p:cNvSpPr>
                <a:spLocks/>
              </p:cNvSpPr>
              <p:nvPr/>
            </p:nvSpPr>
            <p:spPr bwMode="auto">
              <a:xfrm>
                <a:off x="2210" y="1037"/>
                <a:ext cx="456" cy="592"/>
              </a:xfrm>
              <a:custGeom>
                <a:avLst/>
                <a:gdLst>
                  <a:gd name="T0" fmla="*/ 21 w 456"/>
                  <a:gd name="T1" fmla="*/ 0 h 592"/>
                  <a:gd name="T2" fmla="*/ 153 w 456"/>
                  <a:gd name="T3" fmla="*/ 197 h 592"/>
                  <a:gd name="T4" fmla="*/ 318 w 456"/>
                  <a:gd name="T5" fmla="*/ 429 h 592"/>
                  <a:gd name="T6" fmla="*/ 456 w 456"/>
                  <a:gd name="T7" fmla="*/ 592 h 592"/>
                  <a:gd name="T8" fmla="*/ 303 w 456"/>
                  <a:gd name="T9" fmla="*/ 464 h 592"/>
                  <a:gd name="T10" fmla="*/ 153 w 456"/>
                  <a:gd name="T11" fmla="*/ 248 h 592"/>
                  <a:gd name="T12" fmla="*/ 39 w 456"/>
                  <a:gd name="T13" fmla="*/ 79 h 592"/>
                  <a:gd name="T14" fmla="*/ 0 w 456"/>
                  <a:gd name="T15" fmla="*/ 19 h 592"/>
                  <a:gd name="T16" fmla="*/ 21 w 456"/>
                  <a:gd name="T17" fmla="*/ 0 h 5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6"/>
                  <a:gd name="T28" fmla="*/ 0 h 592"/>
                  <a:gd name="T29" fmla="*/ 456 w 456"/>
                  <a:gd name="T30" fmla="*/ 592 h 5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6" h="592">
                    <a:moveTo>
                      <a:pt x="21" y="0"/>
                    </a:moveTo>
                    <a:lnTo>
                      <a:pt x="153" y="197"/>
                    </a:lnTo>
                    <a:lnTo>
                      <a:pt x="318" y="429"/>
                    </a:lnTo>
                    <a:lnTo>
                      <a:pt x="456" y="592"/>
                    </a:lnTo>
                    <a:lnTo>
                      <a:pt x="303" y="464"/>
                    </a:lnTo>
                    <a:lnTo>
                      <a:pt x="153" y="248"/>
                    </a:lnTo>
                    <a:lnTo>
                      <a:pt x="39" y="79"/>
                    </a:lnTo>
                    <a:lnTo>
                      <a:pt x="0" y="19"/>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6" name="Freeform 18"/>
              <p:cNvSpPr>
                <a:spLocks/>
              </p:cNvSpPr>
              <p:nvPr/>
            </p:nvSpPr>
            <p:spPr bwMode="auto">
              <a:xfrm>
                <a:off x="1441" y="89"/>
                <a:ext cx="631" cy="763"/>
              </a:xfrm>
              <a:custGeom>
                <a:avLst/>
                <a:gdLst>
                  <a:gd name="T0" fmla="*/ 631 w 631"/>
                  <a:gd name="T1" fmla="*/ 759 h 763"/>
                  <a:gd name="T2" fmla="*/ 628 w 631"/>
                  <a:gd name="T3" fmla="*/ 753 h 763"/>
                  <a:gd name="T4" fmla="*/ 621 w 631"/>
                  <a:gd name="T5" fmla="*/ 739 h 763"/>
                  <a:gd name="T6" fmla="*/ 609 w 631"/>
                  <a:gd name="T7" fmla="*/ 717 h 763"/>
                  <a:gd name="T8" fmla="*/ 595 w 631"/>
                  <a:gd name="T9" fmla="*/ 690 h 763"/>
                  <a:gd name="T10" fmla="*/ 576 w 631"/>
                  <a:gd name="T11" fmla="*/ 659 h 763"/>
                  <a:gd name="T12" fmla="*/ 556 w 631"/>
                  <a:gd name="T13" fmla="*/ 629 h 763"/>
                  <a:gd name="T14" fmla="*/ 531 w 631"/>
                  <a:gd name="T15" fmla="*/ 600 h 763"/>
                  <a:gd name="T16" fmla="*/ 507 w 631"/>
                  <a:gd name="T17" fmla="*/ 576 h 763"/>
                  <a:gd name="T18" fmla="*/ 479 w 631"/>
                  <a:gd name="T19" fmla="*/ 550 h 763"/>
                  <a:gd name="T20" fmla="*/ 450 w 631"/>
                  <a:gd name="T21" fmla="*/ 520 h 763"/>
                  <a:gd name="T22" fmla="*/ 422 w 631"/>
                  <a:gd name="T23" fmla="*/ 485 h 763"/>
                  <a:gd name="T24" fmla="*/ 394 w 631"/>
                  <a:gd name="T25" fmla="*/ 452 h 763"/>
                  <a:gd name="T26" fmla="*/ 370 w 631"/>
                  <a:gd name="T27" fmla="*/ 421 h 763"/>
                  <a:gd name="T28" fmla="*/ 349 w 631"/>
                  <a:gd name="T29" fmla="*/ 395 h 763"/>
                  <a:gd name="T30" fmla="*/ 337 w 631"/>
                  <a:gd name="T31" fmla="*/ 378 h 763"/>
                  <a:gd name="T32" fmla="*/ 332 w 631"/>
                  <a:gd name="T33" fmla="*/ 372 h 763"/>
                  <a:gd name="T34" fmla="*/ 263 w 631"/>
                  <a:gd name="T35" fmla="*/ 244 h 763"/>
                  <a:gd name="T36" fmla="*/ 139 w 631"/>
                  <a:gd name="T37" fmla="*/ 110 h 763"/>
                  <a:gd name="T38" fmla="*/ 80 w 631"/>
                  <a:gd name="T39" fmla="*/ 41 h 763"/>
                  <a:gd name="T40" fmla="*/ 55 w 631"/>
                  <a:gd name="T41" fmla="*/ 0 h 763"/>
                  <a:gd name="T42" fmla="*/ 0 w 631"/>
                  <a:gd name="T43" fmla="*/ 10 h 763"/>
                  <a:gd name="T44" fmla="*/ 21 w 631"/>
                  <a:gd name="T45" fmla="*/ 41 h 763"/>
                  <a:gd name="T46" fmla="*/ 41 w 631"/>
                  <a:gd name="T47" fmla="*/ 25 h 763"/>
                  <a:gd name="T48" fmla="*/ 114 w 631"/>
                  <a:gd name="T49" fmla="*/ 120 h 763"/>
                  <a:gd name="T50" fmla="*/ 120 w 631"/>
                  <a:gd name="T51" fmla="*/ 127 h 763"/>
                  <a:gd name="T52" fmla="*/ 136 w 631"/>
                  <a:gd name="T53" fmla="*/ 149 h 763"/>
                  <a:gd name="T54" fmla="*/ 160 w 631"/>
                  <a:gd name="T55" fmla="*/ 179 h 763"/>
                  <a:gd name="T56" fmla="*/ 188 w 631"/>
                  <a:gd name="T57" fmla="*/ 215 h 763"/>
                  <a:gd name="T58" fmla="*/ 217 w 631"/>
                  <a:gd name="T59" fmla="*/ 254 h 763"/>
                  <a:gd name="T60" fmla="*/ 246 w 631"/>
                  <a:gd name="T61" fmla="*/ 293 h 763"/>
                  <a:gd name="T62" fmla="*/ 270 w 631"/>
                  <a:gd name="T63" fmla="*/ 326 h 763"/>
                  <a:gd name="T64" fmla="*/ 287 w 631"/>
                  <a:gd name="T65" fmla="*/ 352 h 763"/>
                  <a:gd name="T66" fmla="*/ 296 w 631"/>
                  <a:gd name="T67" fmla="*/ 364 h 763"/>
                  <a:gd name="T68" fmla="*/ 308 w 631"/>
                  <a:gd name="T69" fmla="*/ 380 h 763"/>
                  <a:gd name="T70" fmla="*/ 321 w 631"/>
                  <a:gd name="T71" fmla="*/ 397 h 763"/>
                  <a:gd name="T72" fmla="*/ 338 w 631"/>
                  <a:gd name="T73" fmla="*/ 417 h 763"/>
                  <a:gd name="T74" fmla="*/ 355 w 631"/>
                  <a:gd name="T75" fmla="*/ 439 h 763"/>
                  <a:gd name="T76" fmla="*/ 374 w 631"/>
                  <a:gd name="T77" fmla="*/ 460 h 763"/>
                  <a:gd name="T78" fmla="*/ 393 w 631"/>
                  <a:gd name="T79" fmla="*/ 485 h 763"/>
                  <a:gd name="T80" fmla="*/ 413 w 631"/>
                  <a:gd name="T81" fmla="*/ 508 h 763"/>
                  <a:gd name="T82" fmla="*/ 433 w 631"/>
                  <a:gd name="T83" fmla="*/ 531 h 763"/>
                  <a:gd name="T84" fmla="*/ 452 w 631"/>
                  <a:gd name="T85" fmla="*/ 554 h 763"/>
                  <a:gd name="T86" fmla="*/ 469 w 631"/>
                  <a:gd name="T87" fmla="*/ 574 h 763"/>
                  <a:gd name="T88" fmla="*/ 485 w 631"/>
                  <a:gd name="T89" fmla="*/ 594 h 763"/>
                  <a:gd name="T90" fmla="*/ 500 w 631"/>
                  <a:gd name="T91" fmla="*/ 612 h 763"/>
                  <a:gd name="T92" fmla="*/ 511 w 631"/>
                  <a:gd name="T93" fmla="*/ 626 h 763"/>
                  <a:gd name="T94" fmla="*/ 520 w 631"/>
                  <a:gd name="T95" fmla="*/ 638 h 763"/>
                  <a:gd name="T96" fmla="*/ 526 w 631"/>
                  <a:gd name="T97" fmla="*/ 645 h 763"/>
                  <a:gd name="T98" fmla="*/ 536 w 631"/>
                  <a:gd name="T99" fmla="*/ 659 h 763"/>
                  <a:gd name="T100" fmla="*/ 547 w 631"/>
                  <a:gd name="T101" fmla="*/ 677 h 763"/>
                  <a:gd name="T102" fmla="*/ 562 w 631"/>
                  <a:gd name="T103" fmla="*/ 695 h 763"/>
                  <a:gd name="T104" fmla="*/ 576 w 631"/>
                  <a:gd name="T105" fmla="*/ 716 h 763"/>
                  <a:gd name="T106" fmla="*/ 589 w 631"/>
                  <a:gd name="T107" fmla="*/ 734 h 763"/>
                  <a:gd name="T108" fmla="*/ 601 w 631"/>
                  <a:gd name="T109" fmla="*/ 749 h 763"/>
                  <a:gd name="T110" fmla="*/ 608 w 631"/>
                  <a:gd name="T111" fmla="*/ 759 h 763"/>
                  <a:gd name="T112" fmla="*/ 611 w 631"/>
                  <a:gd name="T113" fmla="*/ 763 h 763"/>
                  <a:gd name="T114" fmla="*/ 631 w 631"/>
                  <a:gd name="T115" fmla="*/ 759 h 76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31"/>
                  <a:gd name="T175" fmla="*/ 0 h 763"/>
                  <a:gd name="T176" fmla="*/ 631 w 631"/>
                  <a:gd name="T177" fmla="*/ 763 h 76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31" h="763">
                    <a:moveTo>
                      <a:pt x="631" y="759"/>
                    </a:moveTo>
                    <a:lnTo>
                      <a:pt x="628" y="753"/>
                    </a:lnTo>
                    <a:lnTo>
                      <a:pt x="621" y="739"/>
                    </a:lnTo>
                    <a:lnTo>
                      <a:pt x="609" y="717"/>
                    </a:lnTo>
                    <a:lnTo>
                      <a:pt x="595" y="690"/>
                    </a:lnTo>
                    <a:lnTo>
                      <a:pt x="576" y="659"/>
                    </a:lnTo>
                    <a:lnTo>
                      <a:pt x="556" y="629"/>
                    </a:lnTo>
                    <a:lnTo>
                      <a:pt x="531" y="600"/>
                    </a:lnTo>
                    <a:lnTo>
                      <a:pt x="507" y="576"/>
                    </a:lnTo>
                    <a:lnTo>
                      <a:pt x="479" y="550"/>
                    </a:lnTo>
                    <a:lnTo>
                      <a:pt x="450" y="520"/>
                    </a:lnTo>
                    <a:lnTo>
                      <a:pt x="422" y="485"/>
                    </a:lnTo>
                    <a:lnTo>
                      <a:pt x="394" y="452"/>
                    </a:lnTo>
                    <a:lnTo>
                      <a:pt x="370" y="421"/>
                    </a:lnTo>
                    <a:lnTo>
                      <a:pt x="349" y="395"/>
                    </a:lnTo>
                    <a:lnTo>
                      <a:pt x="337" y="378"/>
                    </a:lnTo>
                    <a:lnTo>
                      <a:pt x="332" y="372"/>
                    </a:lnTo>
                    <a:lnTo>
                      <a:pt x="263" y="244"/>
                    </a:lnTo>
                    <a:lnTo>
                      <a:pt x="139" y="110"/>
                    </a:lnTo>
                    <a:lnTo>
                      <a:pt x="80" y="41"/>
                    </a:lnTo>
                    <a:lnTo>
                      <a:pt x="55" y="0"/>
                    </a:lnTo>
                    <a:lnTo>
                      <a:pt x="0" y="10"/>
                    </a:lnTo>
                    <a:lnTo>
                      <a:pt x="21" y="41"/>
                    </a:lnTo>
                    <a:lnTo>
                      <a:pt x="41" y="25"/>
                    </a:lnTo>
                    <a:lnTo>
                      <a:pt x="114" y="120"/>
                    </a:lnTo>
                    <a:lnTo>
                      <a:pt x="120" y="127"/>
                    </a:lnTo>
                    <a:lnTo>
                      <a:pt x="136" y="149"/>
                    </a:lnTo>
                    <a:lnTo>
                      <a:pt x="160" y="179"/>
                    </a:lnTo>
                    <a:lnTo>
                      <a:pt x="188" y="215"/>
                    </a:lnTo>
                    <a:lnTo>
                      <a:pt x="217" y="254"/>
                    </a:lnTo>
                    <a:lnTo>
                      <a:pt x="246" y="293"/>
                    </a:lnTo>
                    <a:lnTo>
                      <a:pt x="270" y="326"/>
                    </a:lnTo>
                    <a:lnTo>
                      <a:pt x="287" y="352"/>
                    </a:lnTo>
                    <a:lnTo>
                      <a:pt x="296" y="364"/>
                    </a:lnTo>
                    <a:lnTo>
                      <a:pt x="308" y="380"/>
                    </a:lnTo>
                    <a:lnTo>
                      <a:pt x="321" y="397"/>
                    </a:lnTo>
                    <a:lnTo>
                      <a:pt x="338" y="417"/>
                    </a:lnTo>
                    <a:lnTo>
                      <a:pt x="355" y="439"/>
                    </a:lnTo>
                    <a:lnTo>
                      <a:pt x="374" y="460"/>
                    </a:lnTo>
                    <a:lnTo>
                      <a:pt x="393" y="485"/>
                    </a:lnTo>
                    <a:lnTo>
                      <a:pt x="413" y="508"/>
                    </a:lnTo>
                    <a:lnTo>
                      <a:pt x="433" y="531"/>
                    </a:lnTo>
                    <a:lnTo>
                      <a:pt x="452" y="554"/>
                    </a:lnTo>
                    <a:lnTo>
                      <a:pt x="469" y="574"/>
                    </a:lnTo>
                    <a:lnTo>
                      <a:pt x="485" y="594"/>
                    </a:lnTo>
                    <a:lnTo>
                      <a:pt x="500" y="612"/>
                    </a:lnTo>
                    <a:lnTo>
                      <a:pt x="511" y="626"/>
                    </a:lnTo>
                    <a:lnTo>
                      <a:pt x="520" y="638"/>
                    </a:lnTo>
                    <a:lnTo>
                      <a:pt x="526" y="645"/>
                    </a:lnTo>
                    <a:lnTo>
                      <a:pt x="536" y="659"/>
                    </a:lnTo>
                    <a:lnTo>
                      <a:pt x="547" y="677"/>
                    </a:lnTo>
                    <a:lnTo>
                      <a:pt x="562" y="695"/>
                    </a:lnTo>
                    <a:lnTo>
                      <a:pt x="576" y="716"/>
                    </a:lnTo>
                    <a:lnTo>
                      <a:pt x="589" y="734"/>
                    </a:lnTo>
                    <a:lnTo>
                      <a:pt x="601" y="749"/>
                    </a:lnTo>
                    <a:lnTo>
                      <a:pt x="608" y="759"/>
                    </a:lnTo>
                    <a:lnTo>
                      <a:pt x="611" y="763"/>
                    </a:lnTo>
                    <a:lnTo>
                      <a:pt x="631" y="7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7" name="Freeform 19"/>
              <p:cNvSpPr>
                <a:spLocks/>
              </p:cNvSpPr>
              <p:nvPr/>
            </p:nvSpPr>
            <p:spPr bwMode="auto">
              <a:xfrm>
                <a:off x="1535" y="130"/>
                <a:ext cx="635" cy="728"/>
              </a:xfrm>
              <a:custGeom>
                <a:avLst/>
                <a:gdLst>
                  <a:gd name="T0" fmla="*/ 635 w 635"/>
                  <a:gd name="T1" fmla="*/ 728 h 728"/>
                  <a:gd name="T2" fmla="*/ 632 w 635"/>
                  <a:gd name="T3" fmla="*/ 724 h 728"/>
                  <a:gd name="T4" fmla="*/ 623 w 635"/>
                  <a:gd name="T5" fmla="*/ 714 h 728"/>
                  <a:gd name="T6" fmla="*/ 610 w 635"/>
                  <a:gd name="T7" fmla="*/ 696 h 728"/>
                  <a:gd name="T8" fmla="*/ 592 w 635"/>
                  <a:gd name="T9" fmla="*/ 673 h 728"/>
                  <a:gd name="T10" fmla="*/ 569 w 635"/>
                  <a:gd name="T11" fmla="*/ 643 h 728"/>
                  <a:gd name="T12" fmla="*/ 541 w 635"/>
                  <a:gd name="T13" fmla="*/ 608 h 728"/>
                  <a:gd name="T14" fmla="*/ 511 w 635"/>
                  <a:gd name="T15" fmla="*/ 569 h 728"/>
                  <a:gd name="T16" fmla="*/ 476 w 635"/>
                  <a:gd name="T17" fmla="*/ 525 h 728"/>
                  <a:gd name="T18" fmla="*/ 443 w 635"/>
                  <a:gd name="T19" fmla="*/ 480 h 728"/>
                  <a:gd name="T20" fmla="*/ 413 w 635"/>
                  <a:gd name="T21" fmla="*/ 441 h 728"/>
                  <a:gd name="T22" fmla="*/ 385 w 635"/>
                  <a:gd name="T23" fmla="*/ 405 h 728"/>
                  <a:gd name="T24" fmla="*/ 362 w 635"/>
                  <a:gd name="T25" fmla="*/ 373 h 728"/>
                  <a:gd name="T26" fmla="*/ 341 w 635"/>
                  <a:gd name="T27" fmla="*/ 346 h 728"/>
                  <a:gd name="T28" fmla="*/ 322 w 635"/>
                  <a:gd name="T29" fmla="*/ 321 h 728"/>
                  <a:gd name="T30" fmla="*/ 305 w 635"/>
                  <a:gd name="T31" fmla="*/ 300 h 728"/>
                  <a:gd name="T32" fmla="*/ 289 w 635"/>
                  <a:gd name="T33" fmla="*/ 282 h 728"/>
                  <a:gd name="T34" fmla="*/ 271 w 635"/>
                  <a:gd name="T35" fmla="*/ 261 h 728"/>
                  <a:gd name="T36" fmla="*/ 250 w 635"/>
                  <a:gd name="T37" fmla="*/ 233 h 728"/>
                  <a:gd name="T38" fmla="*/ 227 w 635"/>
                  <a:gd name="T39" fmla="*/ 200 h 728"/>
                  <a:gd name="T40" fmla="*/ 202 w 635"/>
                  <a:gd name="T41" fmla="*/ 167 h 728"/>
                  <a:gd name="T42" fmla="*/ 179 w 635"/>
                  <a:gd name="T43" fmla="*/ 134 h 728"/>
                  <a:gd name="T44" fmla="*/ 159 w 635"/>
                  <a:gd name="T45" fmla="*/ 105 h 728"/>
                  <a:gd name="T46" fmla="*/ 144 w 635"/>
                  <a:gd name="T47" fmla="*/ 82 h 728"/>
                  <a:gd name="T48" fmla="*/ 134 w 635"/>
                  <a:gd name="T49" fmla="*/ 69 h 728"/>
                  <a:gd name="T50" fmla="*/ 127 w 635"/>
                  <a:gd name="T51" fmla="*/ 60 h 728"/>
                  <a:gd name="T52" fmla="*/ 118 w 635"/>
                  <a:gd name="T53" fmla="*/ 50 h 728"/>
                  <a:gd name="T54" fmla="*/ 108 w 635"/>
                  <a:gd name="T55" fmla="*/ 39 h 728"/>
                  <a:gd name="T56" fmla="*/ 97 w 635"/>
                  <a:gd name="T57" fmla="*/ 27 h 728"/>
                  <a:gd name="T58" fmla="*/ 87 w 635"/>
                  <a:gd name="T59" fmla="*/ 16 h 728"/>
                  <a:gd name="T60" fmla="*/ 78 w 635"/>
                  <a:gd name="T61" fmla="*/ 8 h 728"/>
                  <a:gd name="T62" fmla="*/ 72 w 635"/>
                  <a:gd name="T63" fmla="*/ 1 h 728"/>
                  <a:gd name="T64" fmla="*/ 71 w 635"/>
                  <a:gd name="T65" fmla="*/ 0 h 728"/>
                  <a:gd name="T66" fmla="*/ 0 w 635"/>
                  <a:gd name="T67" fmla="*/ 29 h 728"/>
                  <a:gd name="T68" fmla="*/ 6 w 635"/>
                  <a:gd name="T69" fmla="*/ 44 h 728"/>
                  <a:gd name="T70" fmla="*/ 61 w 635"/>
                  <a:gd name="T71" fmla="*/ 24 h 728"/>
                  <a:gd name="T72" fmla="*/ 185 w 635"/>
                  <a:gd name="T73" fmla="*/ 158 h 728"/>
                  <a:gd name="T74" fmla="*/ 191 w 635"/>
                  <a:gd name="T75" fmla="*/ 168 h 728"/>
                  <a:gd name="T76" fmla="*/ 208 w 635"/>
                  <a:gd name="T77" fmla="*/ 193 h 728"/>
                  <a:gd name="T78" fmla="*/ 234 w 635"/>
                  <a:gd name="T79" fmla="*/ 230 h 728"/>
                  <a:gd name="T80" fmla="*/ 264 w 635"/>
                  <a:gd name="T81" fmla="*/ 277 h 728"/>
                  <a:gd name="T82" fmla="*/ 297 w 635"/>
                  <a:gd name="T83" fmla="*/ 326 h 728"/>
                  <a:gd name="T84" fmla="*/ 331 w 635"/>
                  <a:gd name="T85" fmla="*/ 373 h 728"/>
                  <a:gd name="T86" fmla="*/ 362 w 635"/>
                  <a:gd name="T87" fmla="*/ 417 h 728"/>
                  <a:gd name="T88" fmla="*/ 388 w 635"/>
                  <a:gd name="T89" fmla="*/ 450 h 728"/>
                  <a:gd name="T90" fmla="*/ 414 w 635"/>
                  <a:gd name="T91" fmla="*/ 483 h 728"/>
                  <a:gd name="T92" fmla="*/ 444 w 635"/>
                  <a:gd name="T93" fmla="*/ 523 h 728"/>
                  <a:gd name="T94" fmla="*/ 476 w 635"/>
                  <a:gd name="T95" fmla="*/ 568 h 728"/>
                  <a:gd name="T96" fmla="*/ 509 w 635"/>
                  <a:gd name="T97" fmla="*/ 611 h 728"/>
                  <a:gd name="T98" fmla="*/ 538 w 635"/>
                  <a:gd name="T99" fmla="*/ 653 h 728"/>
                  <a:gd name="T100" fmla="*/ 563 w 635"/>
                  <a:gd name="T101" fmla="*/ 686 h 728"/>
                  <a:gd name="T102" fmla="*/ 580 w 635"/>
                  <a:gd name="T103" fmla="*/ 709 h 728"/>
                  <a:gd name="T104" fmla="*/ 586 w 635"/>
                  <a:gd name="T105" fmla="*/ 718 h 728"/>
                  <a:gd name="T106" fmla="*/ 635 w 635"/>
                  <a:gd name="T107" fmla="*/ 728 h 7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35"/>
                  <a:gd name="T163" fmla="*/ 0 h 728"/>
                  <a:gd name="T164" fmla="*/ 635 w 635"/>
                  <a:gd name="T165" fmla="*/ 728 h 72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35" h="728">
                    <a:moveTo>
                      <a:pt x="635" y="728"/>
                    </a:moveTo>
                    <a:lnTo>
                      <a:pt x="632" y="724"/>
                    </a:lnTo>
                    <a:lnTo>
                      <a:pt x="623" y="714"/>
                    </a:lnTo>
                    <a:lnTo>
                      <a:pt x="610" y="696"/>
                    </a:lnTo>
                    <a:lnTo>
                      <a:pt x="592" y="673"/>
                    </a:lnTo>
                    <a:lnTo>
                      <a:pt x="569" y="643"/>
                    </a:lnTo>
                    <a:lnTo>
                      <a:pt x="541" y="608"/>
                    </a:lnTo>
                    <a:lnTo>
                      <a:pt x="511" y="569"/>
                    </a:lnTo>
                    <a:lnTo>
                      <a:pt x="476" y="525"/>
                    </a:lnTo>
                    <a:lnTo>
                      <a:pt x="443" y="480"/>
                    </a:lnTo>
                    <a:lnTo>
                      <a:pt x="413" y="441"/>
                    </a:lnTo>
                    <a:lnTo>
                      <a:pt x="385" y="405"/>
                    </a:lnTo>
                    <a:lnTo>
                      <a:pt x="362" y="373"/>
                    </a:lnTo>
                    <a:lnTo>
                      <a:pt x="341" y="346"/>
                    </a:lnTo>
                    <a:lnTo>
                      <a:pt x="322" y="321"/>
                    </a:lnTo>
                    <a:lnTo>
                      <a:pt x="305" y="300"/>
                    </a:lnTo>
                    <a:lnTo>
                      <a:pt x="289" y="282"/>
                    </a:lnTo>
                    <a:lnTo>
                      <a:pt x="271" y="261"/>
                    </a:lnTo>
                    <a:lnTo>
                      <a:pt x="250" y="233"/>
                    </a:lnTo>
                    <a:lnTo>
                      <a:pt x="227" y="200"/>
                    </a:lnTo>
                    <a:lnTo>
                      <a:pt x="202" y="167"/>
                    </a:lnTo>
                    <a:lnTo>
                      <a:pt x="179" y="134"/>
                    </a:lnTo>
                    <a:lnTo>
                      <a:pt x="159" y="105"/>
                    </a:lnTo>
                    <a:lnTo>
                      <a:pt x="144" y="82"/>
                    </a:lnTo>
                    <a:lnTo>
                      <a:pt x="134" y="69"/>
                    </a:lnTo>
                    <a:lnTo>
                      <a:pt x="127" y="60"/>
                    </a:lnTo>
                    <a:lnTo>
                      <a:pt x="118" y="50"/>
                    </a:lnTo>
                    <a:lnTo>
                      <a:pt x="108" y="39"/>
                    </a:lnTo>
                    <a:lnTo>
                      <a:pt x="97" y="27"/>
                    </a:lnTo>
                    <a:lnTo>
                      <a:pt x="87" y="16"/>
                    </a:lnTo>
                    <a:lnTo>
                      <a:pt x="78" y="8"/>
                    </a:lnTo>
                    <a:lnTo>
                      <a:pt x="72" y="1"/>
                    </a:lnTo>
                    <a:lnTo>
                      <a:pt x="71" y="0"/>
                    </a:lnTo>
                    <a:lnTo>
                      <a:pt x="0" y="29"/>
                    </a:lnTo>
                    <a:lnTo>
                      <a:pt x="6" y="44"/>
                    </a:lnTo>
                    <a:lnTo>
                      <a:pt x="61" y="24"/>
                    </a:lnTo>
                    <a:lnTo>
                      <a:pt x="185" y="158"/>
                    </a:lnTo>
                    <a:lnTo>
                      <a:pt x="191" y="168"/>
                    </a:lnTo>
                    <a:lnTo>
                      <a:pt x="208" y="193"/>
                    </a:lnTo>
                    <a:lnTo>
                      <a:pt x="234" y="230"/>
                    </a:lnTo>
                    <a:lnTo>
                      <a:pt x="264" y="277"/>
                    </a:lnTo>
                    <a:lnTo>
                      <a:pt x="297" y="326"/>
                    </a:lnTo>
                    <a:lnTo>
                      <a:pt x="331" y="373"/>
                    </a:lnTo>
                    <a:lnTo>
                      <a:pt x="362" y="417"/>
                    </a:lnTo>
                    <a:lnTo>
                      <a:pt x="388" y="450"/>
                    </a:lnTo>
                    <a:lnTo>
                      <a:pt x="414" y="483"/>
                    </a:lnTo>
                    <a:lnTo>
                      <a:pt x="444" y="523"/>
                    </a:lnTo>
                    <a:lnTo>
                      <a:pt x="476" y="568"/>
                    </a:lnTo>
                    <a:lnTo>
                      <a:pt x="509" y="611"/>
                    </a:lnTo>
                    <a:lnTo>
                      <a:pt x="538" y="653"/>
                    </a:lnTo>
                    <a:lnTo>
                      <a:pt x="563" y="686"/>
                    </a:lnTo>
                    <a:lnTo>
                      <a:pt x="580" y="709"/>
                    </a:lnTo>
                    <a:lnTo>
                      <a:pt x="586" y="718"/>
                    </a:lnTo>
                    <a:lnTo>
                      <a:pt x="635" y="7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8" name="Freeform 20"/>
              <p:cNvSpPr>
                <a:spLocks/>
              </p:cNvSpPr>
              <p:nvPr/>
            </p:nvSpPr>
            <p:spPr bwMode="auto">
              <a:xfrm>
                <a:off x="1739" y="262"/>
                <a:ext cx="492" cy="616"/>
              </a:xfrm>
              <a:custGeom>
                <a:avLst/>
                <a:gdLst>
                  <a:gd name="T0" fmla="*/ 492 w 492"/>
                  <a:gd name="T1" fmla="*/ 616 h 616"/>
                  <a:gd name="T2" fmla="*/ 489 w 492"/>
                  <a:gd name="T3" fmla="*/ 610 h 616"/>
                  <a:gd name="T4" fmla="*/ 480 w 492"/>
                  <a:gd name="T5" fmla="*/ 597 h 616"/>
                  <a:gd name="T6" fmla="*/ 466 w 492"/>
                  <a:gd name="T7" fmla="*/ 574 h 616"/>
                  <a:gd name="T8" fmla="*/ 448 w 492"/>
                  <a:gd name="T9" fmla="*/ 545 h 616"/>
                  <a:gd name="T10" fmla="*/ 427 w 492"/>
                  <a:gd name="T11" fmla="*/ 511 h 616"/>
                  <a:gd name="T12" fmla="*/ 402 w 492"/>
                  <a:gd name="T13" fmla="*/ 472 h 616"/>
                  <a:gd name="T14" fmla="*/ 376 w 492"/>
                  <a:gd name="T15" fmla="*/ 430 h 616"/>
                  <a:gd name="T16" fmla="*/ 350 w 492"/>
                  <a:gd name="T17" fmla="*/ 387 h 616"/>
                  <a:gd name="T18" fmla="*/ 323 w 492"/>
                  <a:gd name="T19" fmla="*/ 344 h 616"/>
                  <a:gd name="T20" fmla="*/ 297 w 492"/>
                  <a:gd name="T21" fmla="*/ 302 h 616"/>
                  <a:gd name="T22" fmla="*/ 271 w 492"/>
                  <a:gd name="T23" fmla="*/ 261 h 616"/>
                  <a:gd name="T24" fmla="*/ 248 w 492"/>
                  <a:gd name="T25" fmla="*/ 225 h 616"/>
                  <a:gd name="T26" fmla="*/ 228 w 492"/>
                  <a:gd name="T27" fmla="*/ 194 h 616"/>
                  <a:gd name="T28" fmla="*/ 212 w 492"/>
                  <a:gd name="T29" fmla="*/ 168 h 616"/>
                  <a:gd name="T30" fmla="*/ 200 w 492"/>
                  <a:gd name="T31" fmla="*/ 150 h 616"/>
                  <a:gd name="T32" fmla="*/ 193 w 492"/>
                  <a:gd name="T33" fmla="*/ 140 h 616"/>
                  <a:gd name="T34" fmla="*/ 183 w 492"/>
                  <a:gd name="T35" fmla="*/ 127 h 616"/>
                  <a:gd name="T36" fmla="*/ 168 w 492"/>
                  <a:gd name="T37" fmla="*/ 107 h 616"/>
                  <a:gd name="T38" fmla="*/ 152 w 492"/>
                  <a:gd name="T39" fmla="*/ 84 h 616"/>
                  <a:gd name="T40" fmla="*/ 134 w 492"/>
                  <a:gd name="T41" fmla="*/ 61 h 616"/>
                  <a:gd name="T42" fmla="*/ 116 w 492"/>
                  <a:gd name="T43" fmla="*/ 38 h 616"/>
                  <a:gd name="T44" fmla="*/ 102 w 492"/>
                  <a:gd name="T45" fmla="*/ 19 h 616"/>
                  <a:gd name="T46" fmla="*/ 93 w 492"/>
                  <a:gd name="T47" fmla="*/ 5 h 616"/>
                  <a:gd name="T48" fmla="*/ 89 w 492"/>
                  <a:gd name="T49" fmla="*/ 0 h 616"/>
                  <a:gd name="T50" fmla="*/ 0 w 492"/>
                  <a:gd name="T51" fmla="*/ 36 h 616"/>
                  <a:gd name="T52" fmla="*/ 10 w 492"/>
                  <a:gd name="T53" fmla="*/ 55 h 616"/>
                  <a:gd name="T54" fmla="*/ 75 w 492"/>
                  <a:gd name="T55" fmla="*/ 36 h 616"/>
                  <a:gd name="T56" fmla="*/ 124 w 492"/>
                  <a:gd name="T57" fmla="*/ 100 h 616"/>
                  <a:gd name="T58" fmla="*/ 132 w 492"/>
                  <a:gd name="T59" fmla="*/ 111 h 616"/>
                  <a:gd name="T60" fmla="*/ 154 w 492"/>
                  <a:gd name="T61" fmla="*/ 145 h 616"/>
                  <a:gd name="T62" fmla="*/ 184 w 492"/>
                  <a:gd name="T63" fmla="*/ 191 h 616"/>
                  <a:gd name="T64" fmla="*/ 220 w 492"/>
                  <a:gd name="T65" fmla="*/ 244 h 616"/>
                  <a:gd name="T66" fmla="*/ 256 w 492"/>
                  <a:gd name="T67" fmla="*/ 299 h 616"/>
                  <a:gd name="T68" fmla="*/ 290 w 492"/>
                  <a:gd name="T69" fmla="*/ 349 h 616"/>
                  <a:gd name="T70" fmla="*/ 314 w 492"/>
                  <a:gd name="T71" fmla="*/ 387 h 616"/>
                  <a:gd name="T72" fmla="*/ 327 w 492"/>
                  <a:gd name="T73" fmla="*/ 407 h 616"/>
                  <a:gd name="T74" fmla="*/ 337 w 492"/>
                  <a:gd name="T75" fmla="*/ 421 h 616"/>
                  <a:gd name="T76" fmla="*/ 353 w 492"/>
                  <a:gd name="T77" fmla="*/ 445 h 616"/>
                  <a:gd name="T78" fmla="*/ 372 w 492"/>
                  <a:gd name="T79" fmla="*/ 473 h 616"/>
                  <a:gd name="T80" fmla="*/ 393 w 492"/>
                  <a:gd name="T81" fmla="*/ 504 h 616"/>
                  <a:gd name="T82" fmla="*/ 414 w 492"/>
                  <a:gd name="T83" fmla="*/ 533 h 616"/>
                  <a:gd name="T84" fmla="*/ 431 w 492"/>
                  <a:gd name="T85" fmla="*/ 557 h 616"/>
                  <a:gd name="T86" fmla="*/ 442 w 492"/>
                  <a:gd name="T87" fmla="*/ 574 h 616"/>
                  <a:gd name="T88" fmla="*/ 447 w 492"/>
                  <a:gd name="T89" fmla="*/ 582 h 616"/>
                  <a:gd name="T90" fmla="*/ 492 w 492"/>
                  <a:gd name="T91" fmla="*/ 616 h 61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92"/>
                  <a:gd name="T139" fmla="*/ 0 h 616"/>
                  <a:gd name="T140" fmla="*/ 492 w 492"/>
                  <a:gd name="T141" fmla="*/ 616 h 61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92" h="616">
                    <a:moveTo>
                      <a:pt x="492" y="616"/>
                    </a:moveTo>
                    <a:lnTo>
                      <a:pt x="489" y="610"/>
                    </a:lnTo>
                    <a:lnTo>
                      <a:pt x="480" y="597"/>
                    </a:lnTo>
                    <a:lnTo>
                      <a:pt x="466" y="574"/>
                    </a:lnTo>
                    <a:lnTo>
                      <a:pt x="448" y="545"/>
                    </a:lnTo>
                    <a:lnTo>
                      <a:pt x="427" y="511"/>
                    </a:lnTo>
                    <a:lnTo>
                      <a:pt x="402" y="472"/>
                    </a:lnTo>
                    <a:lnTo>
                      <a:pt x="376" y="430"/>
                    </a:lnTo>
                    <a:lnTo>
                      <a:pt x="350" y="387"/>
                    </a:lnTo>
                    <a:lnTo>
                      <a:pt x="323" y="344"/>
                    </a:lnTo>
                    <a:lnTo>
                      <a:pt x="297" y="302"/>
                    </a:lnTo>
                    <a:lnTo>
                      <a:pt x="271" y="261"/>
                    </a:lnTo>
                    <a:lnTo>
                      <a:pt x="248" y="225"/>
                    </a:lnTo>
                    <a:lnTo>
                      <a:pt x="228" y="194"/>
                    </a:lnTo>
                    <a:lnTo>
                      <a:pt x="212" y="168"/>
                    </a:lnTo>
                    <a:lnTo>
                      <a:pt x="200" y="150"/>
                    </a:lnTo>
                    <a:lnTo>
                      <a:pt x="193" y="140"/>
                    </a:lnTo>
                    <a:lnTo>
                      <a:pt x="183" y="127"/>
                    </a:lnTo>
                    <a:lnTo>
                      <a:pt x="168" y="107"/>
                    </a:lnTo>
                    <a:lnTo>
                      <a:pt x="152" y="84"/>
                    </a:lnTo>
                    <a:lnTo>
                      <a:pt x="134" y="61"/>
                    </a:lnTo>
                    <a:lnTo>
                      <a:pt x="116" y="38"/>
                    </a:lnTo>
                    <a:lnTo>
                      <a:pt x="102" y="19"/>
                    </a:lnTo>
                    <a:lnTo>
                      <a:pt x="93" y="5"/>
                    </a:lnTo>
                    <a:lnTo>
                      <a:pt x="89" y="0"/>
                    </a:lnTo>
                    <a:lnTo>
                      <a:pt x="0" y="36"/>
                    </a:lnTo>
                    <a:lnTo>
                      <a:pt x="10" y="55"/>
                    </a:lnTo>
                    <a:lnTo>
                      <a:pt x="75" y="36"/>
                    </a:lnTo>
                    <a:lnTo>
                      <a:pt x="124" y="100"/>
                    </a:lnTo>
                    <a:lnTo>
                      <a:pt x="132" y="111"/>
                    </a:lnTo>
                    <a:lnTo>
                      <a:pt x="154" y="145"/>
                    </a:lnTo>
                    <a:lnTo>
                      <a:pt x="184" y="191"/>
                    </a:lnTo>
                    <a:lnTo>
                      <a:pt x="220" y="244"/>
                    </a:lnTo>
                    <a:lnTo>
                      <a:pt x="256" y="299"/>
                    </a:lnTo>
                    <a:lnTo>
                      <a:pt x="290" y="349"/>
                    </a:lnTo>
                    <a:lnTo>
                      <a:pt x="314" y="387"/>
                    </a:lnTo>
                    <a:lnTo>
                      <a:pt x="327" y="407"/>
                    </a:lnTo>
                    <a:lnTo>
                      <a:pt x="337" y="421"/>
                    </a:lnTo>
                    <a:lnTo>
                      <a:pt x="353" y="445"/>
                    </a:lnTo>
                    <a:lnTo>
                      <a:pt x="372" y="473"/>
                    </a:lnTo>
                    <a:lnTo>
                      <a:pt x="393" y="504"/>
                    </a:lnTo>
                    <a:lnTo>
                      <a:pt x="414" y="533"/>
                    </a:lnTo>
                    <a:lnTo>
                      <a:pt x="431" y="557"/>
                    </a:lnTo>
                    <a:lnTo>
                      <a:pt x="442" y="574"/>
                    </a:lnTo>
                    <a:lnTo>
                      <a:pt x="447" y="582"/>
                    </a:lnTo>
                    <a:lnTo>
                      <a:pt x="492" y="6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9" name="Freeform 21"/>
              <p:cNvSpPr>
                <a:spLocks/>
              </p:cNvSpPr>
              <p:nvPr/>
            </p:nvSpPr>
            <p:spPr bwMode="auto">
              <a:xfrm>
                <a:off x="248" y="412"/>
                <a:ext cx="1332" cy="778"/>
              </a:xfrm>
              <a:custGeom>
                <a:avLst/>
                <a:gdLst>
                  <a:gd name="T0" fmla="*/ 1268 w 1332"/>
                  <a:gd name="T1" fmla="*/ 0 h 778"/>
                  <a:gd name="T2" fmla="*/ 1264 w 1332"/>
                  <a:gd name="T3" fmla="*/ 3 h 778"/>
                  <a:gd name="T4" fmla="*/ 1252 w 1332"/>
                  <a:gd name="T5" fmla="*/ 9 h 778"/>
                  <a:gd name="T6" fmla="*/ 1234 w 1332"/>
                  <a:gd name="T7" fmla="*/ 19 h 778"/>
                  <a:gd name="T8" fmla="*/ 1209 w 1332"/>
                  <a:gd name="T9" fmla="*/ 34 h 778"/>
                  <a:gd name="T10" fmla="*/ 1180 w 1332"/>
                  <a:gd name="T11" fmla="*/ 49 h 778"/>
                  <a:gd name="T12" fmla="*/ 1149 w 1332"/>
                  <a:gd name="T13" fmla="*/ 67 h 778"/>
                  <a:gd name="T14" fmla="*/ 1113 w 1332"/>
                  <a:gd name="T15" fmla="*/ 87 h 778"/>
                  <a:gd name="T16" fmla="*/ 1076 w 1332"/>
                  <a:gd name="T17" fmla="*/ 107 h 778"/>
                  <a:gd name="T18" fmla="*/ 1039 w 1332"/>
                  <a:gd name="T19" fmla="*/ 127 h 778"/>
                  <a:gd name="T20" fmla="*/ 1001 w 1332"/>
                  <a:gd name="T21" fmla="*/ 147 h 778"/>
                  <a:gd name="T22" fmla="*/ 965 w 1332"/>
                  <a:gd name="T23" fmla="*/ 166 h 778"/>
                  <a:gd name="T24" fmla="*/ 932 w 1332"/>
                  <a:gd name="T25" fmla="*/ 184 h 778"/>
                  <a:gd name="T26" fmla="*/ 902 w 1332"/>
                  <a:gd name="T27" fmla="*/ 199 h 778"/>
                  <a:gd name="T28" fmla="*/ 877 w 1332"/>
                  <a:gd name="T29" fmla="*/ 212 h 778"/>
                  <a:gd name="T30" fmla="*/ 857 w 1332"/>
                  <a:gd name="T31" fmla="*/ 222 h 778"/>
                  <a:gd name="T32" fmla="*/ 843 w 1332"/>
                  <a:gd name="T33" fmla="*/ 228 h 778"/>
                  <a:gd name="T34" fmla="*/ 824 w 1332"/>
                  <a:gd name="T35" fmla="*/ 235 h 778"/>
                  <a:gd name="T36" fmla="*/ 805 w 1332"/>
                  <a:gd name="T37" fmla="*/ 241 h 778"/>
                  <a:gd name="T38" fmla="*/ 786 w 1332"/>
                  <a:gd name="T39" fmla="*/ 248 h 778"/>
                  <a:gd name="T40" fmla="*/ 766 w 1332"/>
                  <a:gd name="T41" fmla="*/ 257 h 778"/>
                  <a:gd name="T42" fmla="*/ 742 w 1332"/>
                  <a:gd name="T43" fmla="*/ 269 h 778"/>
                  <a:gd name="T44" fmla="*/ 711 w 1332"/>
                  <a:gd name="T45" fmla="*/ 283 h 778"/>
                  <a:gd name="T46" fmla="*/ 675 w 1332"/>
                  <a:gd name="T47" fmla="*/ 300 h 778"/>
                  <a:gd name="T48" fmla="*/ 629 w 1332"/>
                  <a:gd name="T49" fmla="*/ 322 h 778"/>
                  <a:gd name="T50" fmla="*/ 602 w 1332"/>
                  <a:gd name="T51" fmla="*/ 335 h 778"/>
                  <a:gd name="T52" fmla="*/ 571 w 1332"/>
                  <a:gd name="T53" fmla="*/ 349 h 778"/>
                  <a:gd name="T54" fmla="*/ 540 w 1332"/>
                  <a:gd name="T55" fmla="*/ 364 h 778"/>
                  <a:gd name="T56" fmla="*/ 505 w 1332"/>
                  <a:gd name="T57" fmla="*/ 380 h 778"/>
                  <a:gd name="T58" fmla="*/ 469 w 1332"/>
                  <a:gd name="T59" fmla="*/ 395 h 778"/>
                  <a:gd name="T60" fmla="*/ 434 w 1332"/>
                  <a:gd name="T61" fmla="*/ 411 h 778"/>
                  <a:gd name="T62" fmla="*/ 398 w 1332"/>
                  <a:gd name="T63" fmla="*/ 427 h 778"/>
                  <a:gd name="T64" fmla="*/ 364 w 1332"/>
                  <a:gd name="T65" fmla="*/ 443 h 778"/>
                  <a:gd name="T66" fmla="*/ 331 w 1332"/>
                  <a:gd name="T67" fmla="*/ 457 h 778"/>
                  <a:gd name="T68" fmla="*/ 299 w 1332"/>
                  <a:gd name="T69" fmla="*/ 470 h 778"/>
                  <a:gd name="T70" fmla="*/ 271 w 1332"/>
                  <a:gd name="T71" fmla="*/ 483 h 778"/>
                  <a:gd name="T72" fmla="*/ 247 w 1332"/>
                  <a:gd name="T73" fmla="*/ 494 h 778"/>
                  <a:gd name="T74" fmla="*/ 227 w 1332"/>
                  <a:gd name="T75" fmla="*/ 502 h 778"/>
                  <a:gd name="T76" fmla="*/ 211 w 1332"/>
                  <a:gd name="T77" fmla="*/ 509 h 778"/>
                  <a:gd name="T78" fmla="*/ 201 w 1332"/>
                  <a:gd name="T79" fmla="*/ 514 h 778"/>
                  <a:gd name="T80" fmla="*/ 198 w 1332"/>
                  <a:gd name="T81" fmla="*/ 515 h 778"/>
                  <a:gd name="T82" fmla="*/ 69 w 1332"/>
                  <a:gd name="T83" fmla="*/ 564 h 778"/>
                  <a:gd name="T84" fmla="*/ 19 w 1332"/>
                  <a:gd name="T85" fmla="*/ 629 h 778"/>
                  <a:gd name="T86" fmla="*/ 0 w 1332"/>
                  <a:gd name="T87" fmla="*/ 708 h 778"/>
                  <a:gd name="T88" fmla="*/ 25 w 1332"/>
                  <a:gd name="T89" fmla="*/ 739 h 778"/>
                  <a:gd name="T90" fmla="*/ 45 w 1332"/>
                  <a:gd name="T91" fmla="*/ 778 h 778"/>
                  <a:gd name="T92" fmla="*/ 84 w 1332"/>
                  <a:gd name="T93" fmla="*/ 708 h 778"/>
                  <a:gd name="T94" fmla="*/ 159 w 1332"/>
                  <a:gd name="T95" fmla="*/ 619 h 778"/>
                  <a:gd name="T96" fmla="*/ 277 w 1332"/>
                  <a:gd name="T97" fmla="*/ 574 h 778"/>
                  <a:gd name="T98" fmla="*/ 501 w 1332"/>
                  <a:gd name="T99" fmla="*/ 495 h 778"/>
                  <a:gd name="T100" fmla="*/ 808 w 1332"/>
                  <a:gd name="T101" fmla="*/ 346 h 778"/>
                  <a:gd name="T102" fmla="*/ 1056 w 1332"/>
                  <a:gd name="T103" fmla="*/ 222 h 778"/>
                  <a:gd name="T104" fmla="*/ 1278 w 1332"/>
                  <a:gd name="T105" fmla="*/ 94 h 778"/>
                  <a:gd name="T106" fmla="*/ 1332 w 1332"/>
                  <a:gd name="T107" fmla="*/ 64 h 778"/>
                  <a:gd name="T108" fmla="*/ 1268 w 1332"/>
                  <a:gd name="T109" fmla="*/ 0 h 77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32"/>
                  <a:gd name="T166" fmla="*/ 0 h 778"/>
                  <a:gd name="T167" fmla="*/ 1332 w 1332"/>
                  <a:gd name="T168" fmla="*/ 778 h 77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32" h="778">
                    <a:moveTo>
                      <a:pt x="1268" y="0"/>
                    </a:moveTo>
                    <a:lnTo>
                      <a:pt x="1264" y="3"/>
                    </a:lnTo>
                    <a:lnTo>
                      <a:pt x="1252" y="9"/>
                    </a:lnTo>
                    <a:lnTo>
                      <a:pt x="1234" y="19"/>
                    </a:lnTo>
                    <a:lnTo>
                      <a:pt x="1209" y="34"/>
                    </a:lnTo>
                    <a:lnTo>
                      <a:pt x="1180" y="49"/>
                    </a:lnTo>
                    <a:lnTo>
                      <a:pt x="1149" y="67"/>
                    </a:lnTo>
                    <a:lnTo>
                      <a:pt x="1113" y="87"/>
                    </a:lnTo>
                    <a:lnTo>
                      <a:pt x="1076" y="107"/>
                    </a:lnTo>
                    <a:lnTo>
                      <a:pt x="1039" y="127"/>
                    </a:lnTo>
                    <a:lnTo>
                      <a:pt x="1001" y="147"/>
                    </a:lnTo>
                    <a:lnTo>
                      <a:pt x="965" y="166"/>
                    </a:lnTo>
                    <a:lnTo>
                      <a:pt x="932" y="184"/>
                    </a:lnTo>
                    <a:lnTo>
                      <a:pt x="902" y="199"/>
                    </a:lnTo>
                    <a:lnTo>
                      <a:pt x="877" y="212"/>
                    </a:lnTo>
                    <a:lnTo>
                      <a:pt x="857" y="222"/>
                    </a:lnTo>
                    <a:lnTo>
                      <a:pt x="843" y="228"/>
                    </a:lnTo>
                    <a:lnTo>
                      <a:pt x="824" y="235"/>
                    </a:lnTo>
                    <a:lnTo>
                      <a:pt x="805" y="241"/>
                    </a:lnTo>
                    <a:lnTo>
                      <a:pt x="786" y="248"/>
                    </a:lnTo>
                    <a:lnTo>
                      <a:pt x="766" y="257"/>
                    </a:lnTo>
                    <a:lnTo>
                      <a:pt x="742" y="269"/>
                    </a:lnTo>
                    <a:lnTo>
                      <a:pt x="711" y="283"/>
                    </a:lnTo>
                    <a:lnTo>
                      <a:pt x="675" y="300"/>
                    </a:lnTo>
                    <a:lnTo>
                      <a:pt x="629" y="322"/>
                    </a:lnTo>
                    <a:lnTo>
                      <a:pt x="602" y="335"/>
                    </a:lnTo>
                    <a:lnTo>
                      <a:pt x="571" y="349"/>
                    </a:lnTo>
                    <a:lnTo>
                      <a:pt x="540" y="364"/>
                    </a:lnTo>
                    <a:lnTo>
                      <a:pt x="505" y="380"/>
                    </a:lnTo>
                    <a:lnTo>
                      <a:pt x="469" y="395"/>
                    </a:lnTo>
                    <a:lnTo>
                      <a:pt x="434" y="411"/>
                    </a:lnTo>
                    <a:lnTo>
                      <a:pt x="398" y="427"/>
                    </a:lnTo>
                    <a:lnTo>
                      <a:pt x="364" y="443"/>
                    </a:lnTo>
                    <a:lnTo>
                      <a:pt x="331" y="457"/>
                    </a:lnTo>
                    <a:lnTo>
                      <a:pt x="299" y="470"/>
                    </a:lnTo>
                    <a:lnTo>
                      <a:pt x="271" y="483"/>
                    </a:lnTo>
                    <a:lnTo>
                      <a:pt x="247" y="494"/>
                    </a:lnTo>
                    <a:lnTo>
                      <a:pt x="227" y="502"/>
                    </a:lnTo>
                    <a:lnTo>
                      <a:pt x="211" y="509"/>
                    </a:lnTo>
                    <a:lnTo>
                      <a:pt x="201" y="514"/>
                    </a:lnTo>
                    <a:lnTo>
                      <a:pt x="198" y="515"/>
                    </a:lnTo>
                    <a:lnTo>
                      <a:pt x="69" y="564"/>
                    </a:lnTo>
                    <a:lnTo>
                      <a:pt x="19" y="629"/>
                    </a:lnTo>
                    <a:lnTo>
                      <a:pt x="0" y="708"/>
                    </a:lnTo>
                    <a:lnTo>
                      <a:pt x="25" y="739"/>
                    </a:lnTo>
                    <a:lnTo>
                      <a:pt x="45" y="778"/>
                    </a:lnTo>
                    <a:lnTo>
                      <a:pt x="84" y="708"/>
                    </a:lnTo>
                    <a:lnTo>
                      <a:pt x="159" y="619"/>
                    </a:lnTo>
                    <a:lnTo>
                      <a:pt x="277" y="574"/>
                    </a:lnTo>
                    <a:lnTo>
                      <a:pt x="501" y="495"/>
                    </a:lnTo>
                    <a:lnTo>
                      <a:pt x="808" y="346"/>
                    </a:lnTo>
                    <a:lnTo>
                      <a:pt x="1056" y="222"/>
                    </a:lnTo>
                    <a:lnTo>
                      <a:pt x="1278" y="94"/>
                    </a:lnTo>
                    <a:lnTo>
                      <a:pt x="1332" y="64"/>
                    </a:lnTo>
                    <a:lnTo>
                      <a:pt x="126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0" name="Freeform 22"/>
              <p:cNvSpPr>
                <a:spLocks/>
              </p:cNvSpPr>
              <p:nvPr/>
            </p:nvSpPr>
            <p:spPr bwMode="auto">
              <a:xfrm>
                <a:off x="1394" y="561"/>
                <a:ext cx="226" cy="114"/>
              </a:xfrm>
              <a:custGeom>
                <a:avLst/>
                <a:gdLst>
                  <a:gd name="T0" fmla="*/ 212 w 226"/>
                  <a:gd name="T1" fmla="*/ 0 h 114"/>
                  <a:gd name="T2" fmla="*/ 210 w 226"/>
                  <a:gd name="T3" fmla="*/ 0 h 114"/>
                  <a:gd name="T4" fmla="*/ 206 w 226"/>
                  <a:gd name="T5" fmla="*/ 1 h 114"/>
                  <a:gd name="T6" fmla="*/ 200 w 226"/>
                  <a:gd name="T7" fmla="*/ 4 h 114"/>
                  <a:gd name="T8" fmla="*/ 193 w 226"/>
                  <a:gd name="T9" fmla="*/ 7 h 114"/>
                  <a:gd name="T10" fmla="*/ 184 w 226"/>
                  <a:gd name="T11" fmla="*/ 11 h 114"/>
                  <a:gd name="T12" fmla="*/ 173 w 226"/>
                  <a:gd name="T13" fmla="*/ 16 h 114"/>
                  <a:gd name="T14" fmla="*/ 163 w 226"/>
                  <a:gd name="T15" fmla="*/ 22 h 114"/>
                  <a:gd name="T16" fmla="*/ 151 w 226"/>
                  <a:gd name="T17" fmla="*/ 29 h 114"/>
                  <a:gd name="T18" fmla="*/ 143 w 226"/>
                  <a:gd name="T19" fmla="*/ 35 h 114"/>
                  <a:gd name="T20" fmla="*/ 138 w 226"/>
                  <a:gd name="T21" fmla="*/ 37 h 114"/>
                  <a:gd name="T22" fmla="*/ 135 w 226"/>
                  <a:gd name="T23" fmla="*/ 39 h 114"/>
                  <a:gd name="T24" fmla="*/ 134 w 226"/>
                  <a:gd name="T25" fmla="*/ 40 h 114"/>
                  <a:gd name="T26" fmla="*/ 131 w 226"/>
                  <a:gd name="T27" fmla="*/ 42 h 114"/>
                  <a:gd name="T28" fmla="*/ 127 w 226"/>
                  <a:gd name="T29" fmla="*/ 45 h 114"/>
                  <a:gd name="T30" fmla="*/ 117 w 226"/>
                  <a:gd name="T31" fmla="*/ 50 h 114"/>
                  <a:gd name="T32" fmla="*/ 102 w 226"/>
                  <a:gd name="T33" fmla="*/ 59 h 114"/>
                  <a:gd name="T34" fmla="*/ 83 w 226"/>
                  <a:gd name="T35" fmla="*/ 71 h 114"/>
                  <a:gd name="T36" fmla="*/ 66 w 226"/>
                  <a:gd name="T37" fmla="*/ 81 h 114"/>
                  <a:gd name="T38" fmla="*/ 49 w 226"/>
                  <a:gd name="T39" fmla="*/ 89 h 114"/>
                  <a:gd name="T40" fmla="*/ 33 w 226"/>
                  <a:gd name="T41" fmla="*/ 98 h 114"/>
                  <a:gd name="T42" fmla="*/ 20 w 226"/>
                  <a:gd name="T43" fmla="*/ 105 h 114"/>
                  <a:gd name="T44" fmla="*/ 8 w 226"/>
                  <a:gd name="T45" fmla="*/ 110 h 114"/>
                  <a:gd name="T46" fmla="*/ 3 w 226"/>
                  <a:gd name="T47" fmla="*/ 112 h 114"/>
                  <a:gd name="T48" fmla="*/ 0 w 226"/>
                  <a:gd name="T49" fmla="*/ 114 h 114"/>
                  <a:gd name="T50" fmla="*/ 53 w 226"/>
                  <a:gd name="T51" fmla="*/ 114 h 114"/>
                  <a:gd name="T52" fmla="*/ 53 w 226"/>
                  <a:gd name="T53" fmla="*/ 114 h 114"/>
                  <a:gd name="T54" fmla="*/ 52 w 226"/>
                  <a:gd name="T55" fmla="*/ 112 h 114"/>
                  <a:gd name="T56" fmla="*/ 50 w 226"/>
                  <a:gd name="T57" fmla="*/ 110 h 114"/>
                  <a:gd name="T58" fmla="*/ 53 w 226"/>
                  <a:gd name="T59" fmla="*/ 107 h 114"/>
                  <a:gd name="T60" fmla="*/ 59 w 226"/>
                  <a:gd name="T61" fmla="*/ 101 h 114"/>
                  <a:gd name="T62" fmla="*/ 69 w 226"/>
                  <a:gd name="T63" fmla="*/ 94 h 114"/>
                  <a:gd name="T64" fmla="*/ 86 w 226"/>
                  <a:gd name="T65" fmla="*/ 85 h 114"/>
                  <a:gd name="T66" fmla="*/ 112 w 226"/>
                  <a:gd name="T67" fmla="*/ 73 h 114"/>
                  <a:gd name="T68" fmla="*/ 140 w 226"/>
                  <a:gd name="T69" fmla="*/ 60 h 114"/>
                  <a:gd name="T70" fmla="*/ 164 w 226"/>
                  <a:gd name="T71" fmla="*/ 48 h 114"/>
                  <a:gd name="T72" fmla="*/ 183 w 226"/>
                  <a:gd name="T73" fmla="*/ 36 h 114"/>
                  <a:gd name="T74" fmla="*/ 199 w 226"/>
                  <a:gd name="T75" fmla="*/ 26 h 114"/>
                  <a:gd name="T76" fmla="*/ 212 w 226"/>
                  <a:gd name="T77" fmla="*/ 17 h 114"/>
                  <a:gd name="T78" fmla="*/ 219 w 226"/>
                  <a:gd name="T79" fmla="*/ 10 h 114"/>
                  <a:gd name="T80" fmla="*/ 225 w 226"/>
                  <a:gd name="T81" fmla="*/ 6 h 114"/>
                  <a:gd name="T82" fmla="*/ 226 w 226"/>
                  <a:gd name="T83" fmla="*/ 4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0" y="0"/>
                    </a:lnTo>
                    <a:lnTo>
                      <a:pt x="206" y="1"/>
                    </a:lnTo>
                    <a:lnTo>
                      <a:pt x="200" y="4"/>
                    </a:lnTo>
                    <a:lnTo>
                      <a:pt x="193" y="7"/>
                    </a:lnTo>
                    <a:lnTo>
                      <a:pt x="184" y="11"/>
                    </a:lnTo>
                    <a:lnTo>
                      <a:pt x="173" y="16"/>
                    </a:lnTo>
                    <a:lnTo>
                      <a:pt x="163" y="22"/>
                    </a:lnTo>
                    <a:lnTo>
                      <a:pt x="151" y="29"/>
                    </a:lnTo>
                    <a:lnTo>
                      <a:pt x="143" y="35"/>
                    </a:lnTo>
                    <a:lnTo>
                      <a:pt x="138" y="37"/>
                    </a:lnTo>
                    <a:lnTo>
                      <a:pt x="135" y="39"/>
                    </a:lnTo>
                    <a:lnTo>
                      <a:pt x="134" y="40"/>
                    </a:lnTo>
                    <a:lnTo>
                      <a:pt x="131" y="42"/>
                    </a:lnTo>
                    <a:lnTo>
                      <a:pt x="127" y="45"/>
                    </a:lnTo>
                    <a:lnTo>
                      <a:pt x="117" y="50"/>
                    </a:lnTo>
                    <a:lnTo>
                      <a:pt x="102" y="59"/>
                    </a:lnTo>
                    <a:lnTo>
                      <a:pt x="83" y="71"/>
                    </a:lnTo>
                    <a:lnTo>
                      <a:pt x="66" y="81"/>
                    </a:lnTo>
                    <a:lnTo>
                      <a:pt x="49" y="89"/>
                    </a:lnTo>
                    <a:lnTo>
                      <a:pt x="33" y="98"/>
                    </a:lnTo>
                    <a:lnTo>
                      <a:pt x="20" y="105"/>
                    </a:lnTo>
                    <a:lnTo>
                      <a:pt x="8" y="110"/>
                    </a:lnTo>
                    <a:lnTo>
                      <a:pt x="3" y="112"/>
                    </a:lnTo>
                    <a:lnTo>
                      <a:pt x="0" y="114"/>
                    </a:lnTo>
                    <a:lnTo>
                      <a:pt x="53" y="114"/>
                    </a:lnTo>
                    <a:lnTo>
                      <a:pt x="52" y="112"/>
                    </a:lnTo>
                    <a:lnTo>
                      <a:pt x="50" y="110"/>
                    </a:lnTo>
                    <a:lnTo>
                      <a:pt x="53" y="107"/>
                    </a:lnTo>
                    <a:lnTo>
                      <a:pt x="59" y="101"/>
                    </a:lnTo>
                    <a:lnTo>
                      <a:pt x="69" y="94"/>
                    </a:lnTo>
                    <a:lnTo>
                      <a:pt x="86" y="85"/>
                    </a:lnTo>
                    <a:lnTo>
                      <a:pt x="112" y="73"/>
                    </a:lnTo>
                    <a:lnTo>
                      <a:pt x="140" y="60"/>
                    </a:lnTo>
                    <a:lnTo>
                      <a:pt x="164" y="48"/>
                    </a:lnTo>
                    <a:lnTo>
                      <a:pt x="183" y="36"/>
                    </a:lnTo>
                    <a:lnTo>
                      <a:pt x="199" y="26"/>
                    </a:lnTo>
                    <a:lnTo>
                      <a:pt x="212" y="17"/>
                    </a:lnTo>
                    <a:lnTo>
                      <a:pt x="219" y="10"/>
                    </a:lnTo>
                    <a:lnTo>
                      <a:pt x="225" y="6"/>
                    </a:lnTo>
                    <a:lnTo>
                      <a:pt x="226"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1" name="Freeform 23"/>
              <p:cNvSpPr>
                <a:spLocks/>
              </p:cNvSpPr>
              <p:nvPr/>
            </p:nvSpPr>
            <p:spPr bwMode="auto">
              <a:xfrm>
                <a:off x="1418" y="593"/>
                <a:ext cx="227" cy="114"/>
              </a:xfrm>
              <a:custGeom>
                <a:avLst/>
                <a:gdLst>
                  <a:gd name="T0" fmla="*/ 212 w 227"/>
                  <a:gd name="T1" fmla="*/ 0 h 114"/>
                  <a:gd name="T2" fmla="*/ 211 w 227"/>
                  <a:gd name="T3" fmla="*/ 0 h 114"/>
                  <a:gd name="T4" fmla="*/ 207 w 227"/>
                  <a:gd name="T5" fmla="*/ 1 h 114"/>
                  <a:gd name="T6" fmla="*/ 201 w 227"/>
                  <a:gd name="T7" fmla="*/ 4 h 114"/>
                  <a:gd name="T8" fmla="*/ 194 w 227"/>
                  <a:gd name="T9" fmla="*/ 7 h 114"/>
                  <a:gd name="T10" fmla="*/ 185 w 227"/>
                  <a:gd name="T11" fmla="*/ 11 h 114"/>
                  <a:gd name="T12" fmla="*/ 175 w 227"/>
                  <a:gd name="T13" fmla="*/ 16 h 114"/>
                  <a:gd name="T14" fmla="*/ 165 w 227"/>
                  <a:gd name="T15" fmla="*/ 21 h 114"/>
                  <a:gd name="T16" fmla="*/ 153 w 227"/>
                  <a:gd name="T17" fmla="*/ 28 h 114"/>
                  <a:gd name="T18" fmla="*/ 145 w 227"/>
                  <a:gd name="T19" fmla="*/ 34 h 114"/>
                  <a:gd name="T20" fmla="*/ 140 w 227"/>
                  <a:gd name="T21" fmla="*/ 37 h 114"/>
                  <a:gd name="T22" fmla="*/ 137 w 227"/>
                  <a:gd name="T23" fmla="*/ 39 h 114"/>
                  <a:gd name="T24" fmla="*/ 136 w 227"/>
                  <a:gd name="T25" fmla="*/ 40 h 114"/>
                  <a:gd name="T26" fmla="*/ 133 w 227"/>
                  <a:gd name="T27" fmla="*/ 41 h 114"/>
                  <a:gd name="T28" fmla="*/ 127 w 227"/>
                  <a:gd name="T29" fmla="*/ 44 h 114"/>
                  <a:gd name="T30" fmla="*/ 119 w 227"/>
                  <a:gd name="T31" fmla="*/ 50 h 114"/>
                  <a:gd name="T32" fmla="*/ 103 w 227"/>
                  <a:gd name="T33" fmla="*/ 59 h 114"/>
                  <a:gd name="T34" fmla="*/ 84 w 227"/>
                  <a:gd name="T35" fmla="*/ 70 h 114"/>
                  <a:gd name="T36" fmla="*/ 67 w 227"/>
                  <a:gd name="T37" fmla="*/ 80 h 114"/>
                  <a:gd name="T38" fmla="*/ 49 w 227"/>
                  <a:gd name="T39" fmla="*/ 89 h 114"/>
                  <a:gd name="T40" fmla="*/ 33 w 227"/>
                  <a:gd name="T41" fmla="*/ 98 h 114"/>
                  <a:gd name="T42" fmla="*/ 20 w 227"/>
                  <a:gd name="T43" fmla="*/ 105 h 114"/>
                  <a:gd name="T44" fmla="*/ 9 w 227"/>
                  <a:gd name="T45" fmla="*/ 109 h 114"/>
                  <a:gd name="T46" fmla="*/ 3 w 227"/>
                  <a:gd name="T47" fmla="*/ 112 h 114"/>
                  <a:gd name="T48" fmla="*/ 0 w 227"/>
                  <a:gd name="T49" fmla="*/ 114 h 114"/>
                  <a:gd name="T50" fmla="*/ 54 w 227"/>
                  <a:gd name="T51" fmla="*/ 114 h 114"/>
                  <a:gd name="T52" fmla="*/ 54 w 227"/>
                  <a:gd name="T53" fmla="*/ 114 h 114"/>
                  <a:gd name="T54" fmla="*/ 52 w 227"/>
                  <a:gd name="T55" fmla="*/ 112 h 114"/>
                  <a:gd name="T56" fmla="*/ 51 w 227"/>
                  <a:gd name="T57" fmla="*/ 109 h 114"/>
                  <a:gd name="T58" fmla="*/ 54 w 227"/>
                  <a:gd name="T59" fmla="*/ 106 h 114"/>
                  <a:gd name="T60" fmla="*/ 59 w 227"/>
                  <a:gd name="T61" fmla="*/ 101 h 114"/>
                  <a:gd name="T62" fmla="*/ 70 w 227"/>
                  <a:gd name="T63" fmla="*/ 93 h 114"/>
                  <a:gd name="T64" fmla="*/ 87 w 227"/>
                  <a:gd name="T65" fmla="*/ 85 h 114"/>
                  <a:gd name="T66" fmla="*/ 113 w 227"/>
                  <a:gd name="T67" fmla="*/ 73 h 114"/>
                  <a:gd name="T68" fmla="*/ 140 w 227"/>
                  <a:gd name="T69" fmla="*/ 60 h 114"/>
                  <a:gd name="T70" fmla="*/ 165 w 227"/>
                  <a:gd name="T71" fmla="*/ 47 h 114"/>
                  <a:gd name="T72" fmla="*/ 183 w 227"/>
                  <a:gd name="T73" fmla="*/ 36 h 114"/>
                  <a:gd name="T74" fmla="*/ 199 w 227"/>
                  <a:gd name="T75" fmla="*/ 26 h 114"/>
                  <a:gd name="T76" fmla="*/ 212 w 227"/>
                  <a:gd name="T77" fmla="*/ 17 h 114"/>
                  <a:gd name="T78" fmla="*/ 220 w 227"/>
                  <a:gd name="T79" fmla="*/ 10 h 114"/>
                  <a:gd name="T80" fmla="*/ 225 w 227"/>
                  <a:gd name="T81" fmla="*/ 5 h 114"/>
                  <a:gd name="T82" fmla="*/ 227 w 227"/>
                  <a:gd name="T83" fmla="*/ 4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7" y="1"/>
                    </a:lnTo>
                    <a:lnTo>
                      <a:pt x="201" y="4"/>
                    </a:lnTo>
                    <a:lnTo>
                      <a:pt x="194" y="7"/>
                    </a:lnTo>
                    <a:lnTo>
                      <a:pt x="185" y="11"/>
                    </a:lnTo>
                    <a:lnTo>
                      <a:pt x="175" y="16"/>
                    </a:lnTo>
                    <a:lnTo>
                      <a:pt x="165" y="21"/>
                    </a:lnTo>
                    <a:lnTo>
                      <a:pt x="153" y="28"/>
                    </a:lnTo>
                    <a:lnTo>
                      <a:pt x="145" y="34"/>
                    </a:lnTo>
                    <a:lnTo>
                      <a:pt x="140" y="37"/>
                    </a:lnTo>
                    <a:lnTo>
                      <a:pt x="137" y="39"/>
                    </a:lnTo>
                    <a:lnTo>
                      <a:pt x="136" y="40"/>
                    </a:lnTo>
                    <a:lnTo>
                      <a:pt x="133" y="41"/>
                    </a:lnTo>
                    <a:lnTo>
                      <a:pt x="127" y="44"/>
                    </a:lnTo>
                    <a:lnTo>
                      <a:pt x="119" y="50"/>
                    </a:lnTo>
                    <a:lnTo>
                      <a:pt x="103" y="59"/>
                    </a:lnTo>
                    <a:lnTo>
                      <a:pt x="84" y="70"/>
                    </a:lnTo>
                    <a:lnTo>
                      <a:pt x="67" y="80"/>
                    </a:lnTo>
                    <a:lnTo>
                      <a:pt x="49" y="89"/>
                    </a:lnTo>
                    <a:lnTo>
                      <a:pt x="33" y="98"/>
                    </a:lnTo>
                    <a:lnTo>
                      <a:pt x="20" y="105"/>
                    </a:lnTo>
                    <a:lnTo>
                      <a:pt x="9" y="109"/>
                    </a:lnTo>
                    <a:lnTo>
                      <a:pt x="3" y="112"/>
                    </a:lnTo>
                    <a:lnTo>
                      <a:pt x="0" y="114"/>
                    </a:lnTo>
                    <a:lnTo>
                      <a:pt x="54" y="114"/>
                    </a:lnTo>
                    <a:lnTo>
                      <a:pt x="52" y="112"/>
                    </a:lnTo>
                    <a:lnTo>
                      <a:pt x="51" y="109"/>
                    </a:lnTo>
                    <a:lnTo>
                      <a:pt x="54" y="106"/>
                    </a:lnTo>
                    <a:lnTo>
                      <a:pt x="59" y="101"/>
                    </a:lnTo>
                    <a:lnTo>
                      <a:pt x="70" y="93"/>
                    </a:lnTo>
                    <a:lnTo>
                      <a:pt x="87" y="85"/>
                    </a:lnTo>
                    <a:lnTo>
                      <a:pt x="113" y="73"/>
                    </a:lnTo>
                    <a:lnTo>
                      <a:pt x="140" y="60"/>
                    </a:lnTo>
                    <a:lnTo>
                      <a:pt x="165" y="47"/>
                    </a:lnTo>
                    <a:lnTo>
                      <a:pt x="183" y="36"/>
                    </a:lnTo>
                    <a:lnTo>
                      <a:pt x="199" y="26"/>
                    </a:lnTo>
                    <a:lnTo>
                      <a:pt x="212" y="17"/>
                    </a:lnTo>
                    <a:lnTo>
                      <a:pt x="220" y="10"/>
                    </a:lnTo>
                    <a:lnTo>
                      <a:pt x="225" y="5"/>
                    </a:lnTo>
                    <a:lnTo>
                      <a:pt x="227"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2" name="Freeform 24"/>
              <p:cNvSpPr>
                <a:spLocks/>
              </p:cNvSpPr>
              <p:nvPr/>
            </p:nvSpPr>
            <p:spPr bwMode="auto">
              <a:xfrm>
                <a:off x="1443" y="624"/>
                <a:ext cx="228" cy="114"/>
              </a:xfrm>
              <a:custGeom>
                <a:avLst/>
                <a:gdLst>
                  <a:gd name="T0" fmla="*/ 212 w 228"/>
                  <a:gd name="T1" fmla="*/ 0 h 114"/>
                  <a:gd name="T2" fmla="*/ 210 w 228"/>
                  <a:gd name="T3" fmla="*/ 0 h 114"/>
                  <a:gd name="T4" fmla="*/ 208 w 228"/>
                  <a:gd name="T5" fmla="*/ 2 h 114"/>
                  <a:gd name="T6" fmla="*/ 202 w 228"/>
                  <a:gd name="T7" fmla="*/ 5 h 114"/>
                  <a:gd name="T8" fmla="*/ 193 w 228"/>
                  <a:gd name="T9" fmla="*/ 8 h 114"/>
                  <a:gd name="T10" fmla="*/ 184 w 228"/>
                  <a:gd name="T11" fmla="*/ 12 h 114"/>
                  <a:gd name="T12" fmla="*/ 174 w 228"/>
                  <a:gd name="T13" fmla="*/ 18 h 114"/>
                  <a:gd name="T14" fmla="*/ 164 w 228"/>
                  <a:gd name="T15" fmla="*/ 23 h 114"/>
                  <a:gd name="T16" fmla="*/ 153 w 228"/>
                  <a:gd name="T17" fmla="*/ 31 h 114"/>
                  <a:gd name="T18" fmla="*/ 144 w 228"/>
                  <a:gd name="T19" fmla="*/ 36 h 114"/>
                  <a:gd name="T20" fmla="*/ 140 w 228"/>
                  <a:gd name="T21" fmla="*/ 39 h 114"/>
                  <a:gd name="T22" fmla="*/ 137 w 228"/>
                  <a:gd name="T23" fmla="*/ 41 h 114"/>
                  <a:gd name="T24" fmla="*/ 135 w 228"/>
                  <a:gd name="T25" fmla="*/ 41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8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0 w 228"/>
                  <a:gd name="T61" fmla="*/ 103 h 114"/>
                  <a:gd name="T62" fmla="*/ 70 w 228"/>
                  <a:gd name="T63" fmla="*/ 96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8 h 114"/>
                  <a:gd name="T78" fmla="*/ 221 w 228"/>
                  <a:gd name="T79" fmla="*/ 10 h 114"/>
                  <a:gd name="T80" fmla="*/ 226 w 228"/>
                  <a:gd name="T81" fmla="*/ 6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8" y="2"/>
                    </a:lnTo>
                    <a:lnTo>
                      <a:pt x="202" y="5"/>
                    </a:lnTo>
                    <a:lnTo>
                      <a:pt x="193" y="8"/>
                    </a:lnTo>
                    <a:lnTo>
                      <a:pt x="184" y="12"/>
                    </a:lnTo>
                    <a:lnTo>
                      <a:pt x="174" y="18"/>
                    </a:lnTo>
                    <a:lnTo>
                      <a:pt x="164" y="23"/>
                    </a:lnTo>
                    <a:lnTo>
                      <a:pt x="153" y="31"/>
                    </a:lnTo>
                    <a:lnTo>
                      <a:pt x="144" y="36"/>
                    </a:lnTo>
                    <a:lnTo>
                      <a:pt x="140" y="39"/>
                    </a:lnTo>
                    <a:lnTo>
                      <a:pt x="137" y="41"/>
                    </a:lnTo>
                    <a:lnTo>
                      <a:pt x="135" y="41"/>
                    </a:lnTo>
                    <a:lnTo>
                      <a:pt x="133" y="42"/>
                    </a:lnTo>
                    <a:lnTo>
                      <a:pt x="128" y="45"/>
                    </a:lnTo>
                    <a:lnTo>
                      <a:pt x="118" y="51"/>
                    </a:lnTo>
                    <a:lnTo>
                      <a:pt x="104" y="59"/>
                    </a:lnTo>
                    <a:lnTo>
                      <a:pt x="85" y="71"/>
                    </a:lnTo>
                    <a:lnTo>
                      <a:pt x="66" y="81"/>
                    </a:lnTo>
                    <a:lnTo>
                      <a:pt x="49" y="90"/>
                    </a:lnTo>
                    <a:lnTo>
                      <a:pt x="33" y="98"/>
                    </a:lnTo>
                    <a:lnTo>
                      <a:pt x="20" y="106"/>
                    </a:lnTo>
                    <a:lnTo>
                      <a:pt x="8" y="110"/>
                    </a:lnTo>
                    <a:lnTo>
                      <a:pt x="3" y="113"/>
                    </a:lnTo>
                    <a:lnTo>
                      <a:pt x="0" y="114"/>
                    </a:lnTo>
                    <a:lnTo>
                      <a:pt x="53" y="114"/>
                    </a:lnTo>
                    <a:lnTo>
                      <a:pt x="52" y="113"/>
                    </a:lnTo>
                    <a:lnTo>
                      <a:pt x="52" y="111"/>
                    </a:lnTo>
                    <a:lnTo>
                      <a:pt x="53" y="107"/>
                    </a:lnTo>
                    <a:lnTo>
                      <a:pt x="60" y="103"/>
                    </a:lnTo>
                    <a:lnTo>
                      <a:pt x="70" y="96"/>
                    </a:lnTo>
                    <a:lnTo>
                      <a:pt x="88" y="85"/>
                    </a:lnTo>
                    <a:lnTo>
                      <a:pt x="114" y="74"/>
                    </a:lnTo>
                    <a:lnTo>
                      <a:pt x="141" y="61"/>
                    </a:lnTo>
                    <a:lnTo>
                      <a:pt x="166" y="48"/>
                    </a:lnTo>
                    <a:lnTo>
                      <a:pt x="184" y="36"/>
                    </a:lnTo>
                    <a:lnTo>
                      <a:pt x="200" y="26"/>
                    </a:lnTo>
                    <a:lnTo>
                      <a:pt x="213" y="18"/>
                    </a:lnTo>
                    <a:lnTo>
                      <a:pt x="221" y="10"/>
                    </a:lnTo>
                    <a:lnTo>
                      <a:pt x="226" y="6"/>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3" name="Freeform 25"/>
              <p:cNvSpPr>
                <a:spLocks/>
              </p:cNvSpPr>
              <p:nvPr/>
            </p:nvSpPr>
            <p:spPr bwMode="auto">
              <a:xfrm>
                <a:off x="1467" y="656"/>
                <a:ext cx="228" cy="114"/>
              </a:xfrm>
              <a:custGeom>
                <a:avLst/>
                <a:gdLst>
                  <a:gd name="T0" fmla="*/ 214 w 228"/>
                  <a:gd name="T1" fmla="*/ 0 h 114"/>
                  <a:gd name="T2" fmla="*/ 212 w 228"/>
                  <a:gd name="T3" fmla="*/ 0 h 114"/>
                  <a:gd name="T4" fmla="*/ 208 w 228"/>
                  <a:gd name="T5" fmla="*/ 2 h 114"/>
                  <a:gd name="T6" fmla="*/ 202 w 228"/>
                  <a:gd name="T7" fmla="*/ 4 h 114"/>
                  <a:gd name="T8" fmla="*/ 195 w 228"/>
                  <a:gd name="T9" fmla="*/ 7 h 114"/>
                  <a:gd name="T10" fmla="*/ 186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0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89 h 114"/>
                  <a:gd name="T40" fmla="*/ 33 w 228"/>
                  <a:gd name="T41" fmla="*/ 98 h 114"/>
                  <a:gd name="T42" fmla="*/ 21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2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4"/>
                    </a:lnTo>
                    <a:lnTo>
                      <a:pt x="195" y="7"/>
                    </a:lnTo>
                    <a:lnTo>
                      <a:pt x="186" y="12"/>
                    </a:lnTo>
                    <a:lnTo>
                      <a:pt x="175" y="17"/>
                    </a:lnTo>
                    <a:lnTo>
                      <a:pt x="165" y="23"/>
                    </a:lnTo>
                    <a:lnTo>
                      <a:pt x="153" y="30"/>
                    </a:lnTo>
                    <a:lnTo>
                      <a:pt x="145" y="36"/>
                    </a:lnTo>
                    <a:lnTo>
                      <a:pt x="140" y="39"/>
                    </a:lnTo>
                    <a:lnTo>
                      <a:pt x="137" y="40"/>
                    </a:lnTo>
                    <a:lnTo>
                      <a:pt x="136" y="40"/>
                    </a:lnTo>
                    <a:lnTo>
                      <a:pt x="133" y="42"/>
                    </a:lnTo>
                    <a:lnTo>
                      <a:pt x="129" y="45"/>
                    </a:lnTo>
                    <a:lnTo>
                      <a:pt x="119" y="51"/>
                    </a:lnTo>
                    <a:lnTo>
                      <a:pt x="104" y="59"/>
                    </a:lnTo>
                    <a:lnTo>
                      <a:pt x="85" y="71"/>
                    </a:lnTo>
                    <a:lnTo>
                      <a:pt x="67" y="81"/>
                    </a:lnTo>
                    <a:lnTo>
                      <a:pt x="49" y="89"/>
                    </a:lnTo>
                    <a:lnTo>
                      <a:pt x="33" y="98"/>
                    </a:lnTo>
                    <a:lnTo>
                      <a:pt x="21" y="105"/>
                    </a:lnTo>
                    <a:lnTo>
                      <a:pt x="9" y="110"/>
                    </a:lnTo>
                    <a:lnTo>
                      <a:pt x="3" y="113"/>
                    </a:lnTo>
                    <a:lnTo>
                      <a:pt x="0" y="114"/>
                    </a:lnTo>
                    <a:lnTo>
                      <a:pt x="55" y="114"/>
                    </a:lnTo>
                    <a:lnTo>
                      <a:pt x="54" y="113"/>
                    </a:lnTo>
                    <a:lnTo>
                      <a:pt x="52" y="111"/>
                    </a:lnTo>
                    <a:lnTo>
                      <a:pt x="55" y="107"/>
                    </a:lnTo>
                    <a:lnTo>
                      <a:pt x="61" y="102"/>
                    </a:lnTo>
                    <a:lnTo>
                      <a:pt x="71" y="95"/>
                    </a:lnTo>
                    <a:lnTo>
                      <a:pt x="88" y="87"/>
                    </a:lnTo>
                    <a:lnTo>
                      <a:pt x="114" y="75"/>
                    </a:lnTo>
                    <a:lnTo>
                      <a:pt x="142" y="62"/>
                    </a:lnTo>
                    <a:lnTo>
                      <a:pt x="166" y="49"/>
                    </a:lnTo>
                    <a:lnTo>
                      <a:pt x="185" y="38"/>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4" name="Freeform 26"/>
              <p:cNvSpPr>
                <a:spLocks/>
              </p:cNvSpPr>
              <p:nvPr/>
            </p:nvSpPr>
            <p:spPr bwMode="auto">
              <a:xfrm>
                <a:off x="1492" y="688"/>
                <a:ext cx="228" cy="114"/>
              </a:xfrm>
              <a:custGeom>
                <a:avLst/>
                <a:gdLst>
                  <a:gd name="T0" fmla="*/ 213 w 228"/>
                  <a:gd name="T1" fmla="*/ 0 h 114"/>
                  <a:gd name="T2" fmla="*/ 212 w 228"/>
                  <a:gd name="T3" fmla="*/ 0 h 114"/>
                  <a:gd name="T4" fmla="*/ 209 w 228"/>
                  <a:gd name="T5" fmla="*/ 1 h 114"/>
                  <a:gd name="T6" fmla="*/ 203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8 w 228"/>
                  <a:gd name="T23" fmla="*/ 40 h 114"/>
                  <a:gd name="T24" fmla="*/ 137 w 228"/>
                  <a:gd name="T25" fmla="*/ 40 h 114"/>
                  <a:gd name="T26" fmla="*/ 134 w 228"/>
                  <a:gd name="T27" fmla="*/ 42 h 114"/>
                  <a:gd name="T28" fmla="*/ 130 w 228"/>
                  <a:gd name="T29" fmla="*/ 45 h 114"/>
                  <a:gd name="T30" fmla="*/ 120 w 228"/>
                  <a:gd name="T31" fmla="*/ 50 h 114"/>
                  <a:gd name="T32" fmla="*/ 105 w 228"/>
                  <a:gd name="T33" fmla="*/ 59 h 114"/>
                  <a:gd name="T34" fmla="*/ 86 w 228"/>
                  <a:gd name="T35" fmla="*/ 70 h 114"/>
                  <a:gd name="T36" fmla="*/ 68 w 228"/>
                  <a:gd name="T37" fmla="*/ 81 h 114"/>
                  <a:gd name="T38" fmla="*/ 50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0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0 w 228"/>
                  <a:gd name="T75" fmla="*/ 27 h 114"/>
                  <a:gd name="T76" fmla="*/ 213 w 228"/>
                  <a:gd name="T77" fmla="*/ 19 h 114"/>
                  <a:gd name="T78" fmla="*/ 221 w 228"/>
                  <a:gd name="T79" fmla="*/ 11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1"/>
                    </a:lnTo>
                    <a:lnTo>
                      <a:pt x="203" y="4"/>
                    </a:lnTo>
                    <a:lnTo>
                      <a:pt x="195" y="7"/>
                    </a:lnTo>
                    <a:lnTo>
                      <a:pt x="186" y="11"/>
                    </a:lnTo>
                    <a:lnTo>
                      <a:pt x="176" y="17"/>
                    </a:lnTo>
                    <a:lnTo>
                      <a:pt x="166" y="23"/>
                    </a:lnTo>
                    <a:lnTo>
                      <a:pt x="154" y="30"/>
                    </a:lnTo>
                    <a:lnTo>
                      <a:pt x="146" y="36"/>
                    </a:lnTo>
                    <a:lnTo>
                      <a:pt x="141" y="39"/>
                    </a:lnTo>
                    <a:lnTo>
                      <a:pt x="138" y="40"/>
                    </a:lnTo>
                    <a:lnTo>
                      <a:pt x="137" y="40"/>
                    </a:lnTo>
                    <a:lnTo>
                      <a:pt x="134" y="42"/>
                    </a:lnTo>
                    <a:lnTo>
                      <a:pt x="130" y="45"/>
                    </a:lnTo>
                    <a:lnTo>
                      <a:pt x="120" y="50"/>
                    </a:lnTo>
                    <a:lnTo>
                      <a:pt x="105" y="59"/>
                    </a:lnTo>
                    <a:lnTo>
                      <a:pt x="86" y="70"/>
                    </a:lnTo>
                    <a:lnTo>
                      <a:pt x="68" y="81"/>
                    </a:lnTo>
                    <a:lnTo>
                      <a:pt x="50" y="89"/>
                    </a:lnTo>
                    <a:lnTo>
                      <a:pt x="33" y="98"/>
                    </a:lnTo>
                    <a:lnTo>
                      <a:pt x="20" y="105"/>
                    </a:lnTo>
                    <a:lnTo>
                      <a:pt x="8" y="109"/>
                    </a:lnTo>
                    <a:lnTo>
                      <a:pt x="3" y="112"/>
                    </a:lnTo>
                    <a:lnTo>
                      <a:pt x="0" y="114"/>
                    </a:lnTo>
                    <a:lnTo>
                      <a:pt x="55" y="114"/>
                    </a:lnTo>
                    <a:lnTo>
                      <a:pt x="53" y="112"/>
                    </a:lnTo>
                    <a:lnTo>
                      <a:pt x="52" y="111"/>
                    </a:lnTo>
                    <a:lnTo>
                      <a:pt x="55" y="107"/>
                    </a:lnTo>
                    <a:lnTo>
                      <a:pt x="60" y="102"/>
                    </a:lnTo>
                    <a:lnTo>
                      <a:pt x="71" y="95"/>
                    </a:lnTo>
                    <a:lnTo>
                      <a:pt x="88" y="86"/>
                    </a:lnTo>
                    <a:lnTo>
                      <a:pt x="114" y="75"/>
                    </a:lnTo>
                    <a:lnTo>
                      <a:pt x="141" y="62"/>
                    </a:lnTo>
                    <a:lnTo>
                      <a:pt x="166" y="49"/>
                    </a:lnTo>
                    <a:lnTo>
                      <a:pt x="185" y="37"/>
                    </a:lnTo>
                    <a:lnTo>
                      <a:pt x="200" y="27"/>
                    </a:lnTo>
                    <a:lnTo>
                      <a:pt x="213" y="19"/>
                    </a:lnTo>
                    <a:lnTo>
                      <a:pt x="221" y="11"/>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5" name="Freeform 27"/>
              <p:cNvSpPr>
                <a:spLocks/>
              </p:cNvSpPr>
              <p:nvPr/>
            </p:nvSpPr>
            <p:spPr bwMode="auto">
              <a:xfrm>
                <a:off x="1518" y="720"/>
                <a:ext cx="228" cy="113"/>
              </a:xfrm>
              <a:custGeom>
                <a:avLst/>
                <a:gdLst>
                  <a:gd name="T0" fmla="*/ 213 w 228"/>
                  <a:gd name="T1" fmla="*/ 0 h 113"/>
                  <a:gd name="T2" fmla="*/ 212 w 228"/>
                  <a:gd name="T3" fmla="*/ 0 h 113"/>
                  <a:gd name="T4" fmla="*/ 208 w 228"/>
                  <a:gd name="T5" fmla="*/ 1 h 113"/>
                  <a:gd name="T6" fmla="*/ 202 w 228"/>
                  <a:gd name="T7" fmla="*/ 4 h 113"/>
                  <a:gd name="T8" fmla="*/ 195 w 228"/>
                  <a:gd name="T9" fmla="*/ 7 h 113"/>
                  <a:gd name="T10" fmla="*/ 186 w 228"/>
                  <a:gd name="T11" fmla="*/ 11 h 113"/>
                  <a:gd name="T12" fmla="*/ 174 w 228"/>
                  <a:gd name="T13" fmla="*/ 17 h 113"/>
                  <a:gd name="T14" fmla="*/ 164 w 228"/>
                  <a:gd name="T15" fmla="*/ 23 h 113"/>
                  <a:gd name="T16" fmla="*/ 153 w 228"/>
                  <a:gd name="T17" fmla="*/ 30 h 113"/>
                  <a:gd name="T18" fmla="*/ 144 w 228"/>
                  <a:gd name="T19" fmla="*/ 36 h 113"/>
                  <a:gd name="T20" fmla="*/ 140 w 228"/>
                  <a:gd name="T21" fmla="*/ 38 h 113"/>
                  <a:gd name="T22" fmla="*/ 137 w 228"/>
                  <a:gd name="T23" fmla="*/ 40 h 113"/>
                  <a:gd name="T24" fmla="*/ 135 w 228"/>
                  <a:gd name="T25" fmla="*/ 41 h 113"/>
                  <a:gd name="T26" fmla="*/ 133 w 228"/>
                  <a:gd name="T27" fmla="*/ 43 h 113"/>
                  <a:gd name="T28" fmla="*/ 128 w 228"/>
                  <a:gd name="T29" fmla="*/ 44 h 113"/>
                  <a:gd name="T30" fmla="*/ 118 w 228"/>
                  <a:gd name="T31" fmla="*/ 50 h 113"/>
                  <a:gd name="T32" fmla="*/ 104 w 228"/>
                  <a:gd name="T33" fmla="*/ 59 h 113"/>
                  <a:gd name="T34" fmla="*/ 85 w 228"/>
                  <a:gd name="T35" fmla="*/ 70 h 113"/>
                  <a:gd name="T36" fmla="*/ 66 w 228"/>
                  <a:gd name="T37" fmla="*/ 80 h 113"/>
                  <a:gd name="T38" fmla="*/ 49 w 228"/>
                  <a:gd name="T39" fmla="*/ 89 h 113"/>
                  <a:gd name="T40" fmla="*/ 33 w 228"/>
                  <a:gd name="T41" fmla="*/ 98 h 113"/>
                  <a:gd name="T42" fmla="*/ 20 w 228"/>
                  <a:gd name="T43" fmla="*/ 105 h 113"/>
                  <a:gd name="T44" fmla="*/ 8 w 228"/>
                  <a:gd name="T45" fmla="*/ 109 h 113"/>
                  <a:gd name="T46" fmla="*/ 3 w 228"/>
                  <a:gd name="T47" fmla="*/ 112 h 113"/>
                  <a:gd name="T48" fmla="*/ 0 w 228"/>
                  <a:gd name="T49" fmla="*/ 113 h 113"/>
                  <a:gd name="T50" fmla="*/ 55 w 228"/>
                  <a:gd name="T51" fmla="*/ 113 h 113"/>
                  <a:gd name="T52" fmla="*/ 55 w 228"/>
                  <a:gd name="T53" fmla="*/ 113 h 113"/>
                  <a:gd name="T54" fmla="*/ 53 w 228"/>
                  <a:gd name="T55" fmla="*/ 112 h 113"/>
                  <a:gd name="T56" fmla="*/ 52 w 228"/>
                  <a:gd name="T57" fmla="*/ 111 h 113"/>
                  <a:gd name="T58" fmla="*/ 55 w 228"/>
                  <a:gd name="T59" fmla="*/ 106 h 113"/>
                  <a:gd name="T60" fmla="*/ 60 w 228"/>
                  <a:gd name="T61" fmla="*/ 102 h 113"/>
                  <a:gd name="T62" fmla="*/ 71 w 228"/>
                  <a:gd name="T63" fmla="*/ 95 h 113"/>
                  <a:gd name="T64" fmla="*/ 88 w 228"/>
                  <a:gd name="T65" fmla="*/ 86 h 113"/>
                  <a:gd name="T66" fmla="*/ 114 w 228"/>
                  <a:gd name="T67" fmla="*/ 75 h 113"/>
                  <a:gd name="T68" fmla="*/ 141 w 228"/>
                  <a:gd name="T69" fmla="*/ 62 h 113"/>
                  <a:gd name="T70" fmla="*/ 166 w 228"/>
                  <a:gd name="T71" fmla="*/ 49 h 113"/>
                  <a:gd name="T72" fmla="*/ 184 w 228"/>
                  <a:gd name="T73" fmla="*/ 37 h 113"/>
                  <a:gd name="T74" fmla="*/ 200 w 228"/>
                  <a:gd name="T75" fmla="*/ 27 h 113"/>
                  <a:gd name="T76" fmla="*/ 213 w 228"/>
                  <a:gd name="T77" fmla="*/ 18 h 113"/>
                  <a:gd name="T78" fmla="*/ 221 w 228"/>
                  <a:gd name="T79" fmla="*/ 11 h 113"/>
                  <a:gd name="T80" fmla="*/ 226 w 228"/>
                  <a:gd name="T81" fmla="*/ 7 h 113"/>
                  <a:gd name="T82" fmla="*/ 228 w 228"/>
                  <a:gd name="T83" fmla="*/ 5 h 113"/>
                  <a:gd name="T84" fmla="*/ 213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3" y="0"/>
                    </a:moveTo>
                    <a:lnTo>
                      <a:pt x="212" y="0"/>
                    </a:lnTo>
                    <a:lnTo>
                      <a:pt x="208" y="1"/>
                    </a:lnTo>
                    <a:lnTo>
                      <a:pt x="202" y="4"/>
                    </a:lnTo>
                    <a:lnTo>
                      <a:pt x="195" y="7"/>
                    </a:lnTo>
                    <a:lnTo>
                      <a:pt x="186" y="11"/>
                    </a:lnTo>
                    <a:lnTo>
                      <a:pt x="174" y="17"/>
                    </a:lnTo>
                    <a:lnTo>
                      <a:pt x="164" y="23"/>
                    </a:lnTo>
                    <a:lnTo>
                      <a:pt x="153" y="30"/>
                    </a:lnTo>
                    <a:lnTo>
                      <a:pt x="144" y="36"/>
                    </a:lnTo>
                    <a:lnTo>
                      <a:pt x="140" y="38"/>
                    </a:lnTo>
                    <a:lnTo>
                      <a:pt x="137" y="40"/>
                    </a:lnTo>
                    <a:lnTo>
                      <a:pt x="135" y="41"/>
                    </a:lnTo>
                    <a:lnTo>
                      <a:pt x="133" y="43"/>
                    </a:lnTo>
                    <a:lnTo>
                      <a:pt x="128" y="44"/>
                    </a:lnTo>
                    <a:lnTo>
                      <a:pt x="118" y="50"/>
                    </a:lnTo>
                    <a:lnTo>
                      <a:pt x="104" y="59"/>
                    </a:lnTo>
                    <a:lnTo>
                      <a:pt x="85" y="70"/>
                    </a:lnTo>
                    <a:lnTo>
                      <a:pt x="66" y="80"/>
                    </a:lnTo>
                    <a:lnTo>
                      <a:pt x="49" y="89"/>
                    </a:lnTo>
                    <a:lnTo>
                      <a:pt x="33" y="98"/>
                    </a:lnTo>
                    <a:lnTo>
                      <a:pt x="20" y="105"/>
                    </a:lnTo>
                    <a:lnTo>
                      <a:pt x="8" y="109"/>
                    </a:lnTo>
                    <a:lnTo>
                      <a:pt x="3" y="112"/>
                    </a:lnTo>
                    <a:lnTo>
                      <a:pt x="0" y="113"/>
                    </a:lnTo>
                    <a:lnTo>
                      <a:pt x="55" y="113"/>
                    </a:lnTo>
                    <a:lnTo>
                      <a:pt x="53" y="112"/>
                    </a:lnTo>
                    <a:lnTo>
                      <a:pt x="52" y="111"/>
                    </a:lnTo>
                    <a:lnTo>
                      <a:pt x="55" y="106"/>
                    </a:lnTo>
                    <a:lnTo>
                      <a:pt x="60" y="102"/>
                    </a:lnTo>
                    <a:lnTo>
                      <a:pt x="71" y="95"/>
                    </a:lnTo>
                    <a:lnTo>
                      <a:pt x="88" y="86"/>
                    </a:lnTo>
                    <a:lnTo>
                      <a:pt x="114" y="75"/>
                    </a:lnTo>
                    <a:lnTo>
                      <a:pt x="141" y="62"/>
                    </a:lnTo>
                    <a:lnTo>
                      <a:pt x="166" y="49"/>
                    </a:lnTo>
                    <a:lnTo>
                      <a:pt x="184" y="37"/>
                    </a:lnTo>
                    <a:lnTo>
                      <a:pt x="200" y="27"/>
                    </a:lnTo>
                    <a:lnTo>
                      <a:pt x="213" y="18"/>
                    </a:lnTo>
                    <a:lnTo>
                      <a:pt x="221" y="11"/>
                    </a:lnTo>
                    <a:lnTo>
                      <a:pt x="226" y="7"/>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6" name="Freeform 28"/>
              <p:cNvSpPr>
                <a:spLocks/>
              </p:cNvSpPr>
              <p:nvPr/>
            </p:nvSpPr>
            <p:spPr bwMode="auto">
              <a:xfrm>
                <a:off x="1542" y="751"/>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6 w 228"/>
                  <a:gd name="T13" fmla="*/ 18 h 114"/>
                  <a:gd name="T14" fmla="*/ 166 w 228"/>
                  <a:gd name="T15" fmla="*/ 23 h 114"/>
                  <a:gd name="T16" fmla="*/ 155 w 228"/>
                  <a:gd name="T17" fmla="*/ 31 h 114"/>
                  <a:gd name="T18" fmla="*/ 146 w 228"/>
                  <a:gd name="T19" fmla="*/ 36 h 114"/>
                  <a:gd name="T20" fmla="*/ 142 w 228"/>
                  <a:gd name="T21" fmla="*/ 39 h 114"/>
                  <a:gd name="T22" fmla="*/ 139 w 228"/>
                  <a:gd name="T23" fmla="*/ 41 h 114"/>
                  <a:gd name="T24" fmla="*/ 137 w 228"/>
                  <a:gd name="T25" fmla="*/ 42 h 114"/>
                  <a:gd name="T26" fmla="*/ 135 w 228"/>
                  <a:gd name="T27" fmla="*/ 44 h 114"/>
                  <a:gd name="T28" fmla="*/ 129 w 228"/>
                  <a:gd name="T29" fmla="*/ 46 h 114"/>
                  <a:gd name="T30" fmla="*/ 120 w 228"/>
                  <a:gd name="T31" fmla="*/ 52 h 114"/>
                  <a:gd name="T32" fmla="*/ 104 w 228"/>
                  <a:gd name="T33" fmla="*/ 61 h 114"/>
                  <a:gd name="T34" fmla="*/ 85 w 228"/>
                  <a:gd name="T35" fmla="*/ 71 h 114"/>
                  <a:gd name="T36" fmla="*/ 67 w 228"/>
                  <a:gd name="T37" fmla="*/ 81 h 114"/>
                  <a:gd name="T38" fmla="*/ 49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6" y="18"/>
                    </a:lnTo>
                    <a:lnTo>
                      <a:pt x="166" y="23"/>
                    </a:lnTo>
                    <a:lnTo>
                      <a:pt x="155" y="31"/>
                    </a:lnTo>
                    <a:lnTo>
                      <a:pt x="146" y="36"/>
                    </a:lnTo>
                    <a:lnTo>
                      <a:pt x="142" y="39"/>
                    </a:lnTo>
                    <a:lnTo>
                      <a:pt x="139" y="41"/>
                    </a:lnTo>
                    <a:lnTo>
                      <a:pt x="137" y="42"/>
                    </a:lnTo>
                    <a:lnTo>
                      <a:pt x="135" y="44"/>
                    </a:lnTo>
                    <a:lnTo>
                      <a:pt x="129" y="46"/>
                    </a:lnTo>
                    <a:lnTo>
                      <a:pt x="120" y="52"/>
                    </a:lnTo>
                    <a:lnTo>
                      <a:pt x="104" y="61"/>
                    </a:lnTo>
                    <a:lnTo>
                      <a:pt x="85" y="71"/>
                    </a:lnTo>
                    <a:lnTo>
                      <a:pt x="67" y="81"/>
                    </a:lnTo>
                    <a:lnTo>
                      <a:pt x="49" y="90"/>
                    </a:lnTo>
                    <a:lnTo>
                      <a:pt x="34" y="98"/>
                    </a:lnTo>
                    <a:lnTo>
                      <a:pt x="21" y="106"/>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6" y="49"/>
                    </a:lnTo>
                    <a:lnTo>
                      <a:pt x="185" y="38"/>
                    </a:lnTo>
                    <a:lnTo>
                      <a:pt x="201" y="28"/>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7" name="Freeform 29"/>
              <p:cNvSpPr>
                <a:spLocks/>
              </p:cNvSpPr>
              <p:nvPr/>
            </p:nvSpPr>
            <p:spPr bwMode="auto">
              <a:xfrm>
                <a:off x="1568" y="783"/>
                <a:ext cx="228" cy="114"/>
              </a:xfrm>
              <a:custGeom>
                <a:avLst/>
                <a:gdLst>
                  <a:gd name="T0" fmla="*/ 212 w 228"/>
                  <a:gd name="T1" fmla="*/ 0 h 114"/>
                  <a:gd name="T2" fmla="*/ 211 w 228"/>
                  <a:gd name="T3" fmla="*/ 0 h 114"/>
                  <a:gd name="T4" fmla="*/ 208 w 228"/>
                  <a:gd name="T5" fmla="*/ 1 h 114"/>
                  <a:gd name="T6" fmla="*/ 202 w 228"/>
                  <a:gd name="T7" fmla="*/ 4 h 114"/>
                  <a:gd name="T8" fmla="*/ 194 w 228"/>
                  <a:gd name="T9" fmla="*/ 7 h 114"/>
                  <a:gd name="T10" fmla="*/ 185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2 h 114"/>
                  <a:gd name="T26" fmla="*/ 133 w 228"/>
                  <a:gd name="T27" fmla="*/ 43 h 114"/>
                  <a:gd name="T28" fmla="*/ 129 w 228"/>
                  <a:gd name="T29" fmla="*/ 46 h 114"/>
                  <a:gd name="T30" fmla="*/ 119 w 228"/>
                  <a:gd name="T31" fmla="*/ 52 h 114"/>
                  <a:gd name="T32" fmla="*/ 104 w 228"/>
                  <a:gd name="T33" fmla="*/ 61 h 114"/>
                  <a:gd name="T34" fmla="*/ 85 w 228"/>
                  <a:gd name="T35" fmla="*/ 71 h 114"/>
                  <a:gd name="T36" fmla="*/ 67 w 228"/>
                  <a:gd name="T37" fmla="*/ 81 h 114"/>
                  <a:gd name="T38" fmla="*/ 49 w 228"/>
                  <a:gd name="T39" fmla="*/ 89 h 114"/>
                  <a:gd name="T40" fmla="*/ 33 w 228"/>
                  <a:gd name="T41" fmla="*/ 98 h 114"/>
                  <a:gd name="T42" fmla="*/ 21 w 228"/>
                  <a:gd name="T43" fmla="*/ 105 h 114"/>
                  <a:gd name="T44" fmla="*/ 9 w 228"/>
                  <a:gd name="T45" fmla="*/ 110 h 114"/>
                  <a:gd name="T46" fmla="*/ 3 w 228"/>
                  <a:gd name="T47" fmla="*/ 112 h 114"/>
                  <a:gd name="T48" fmla="*/ 0 w 228"/>
                  <a:gd name="T49" fmla="*/ 114 h 114"/>
                  <a:gd name="T50" fmla="*/ 54 w 228"/>
                  <a:gd name="T51" fmla="*/ 114 h 114"/>
                  <a:gd name="T52" fmla="*/ 54 w 228"/>
                  <a:gd name="T53" fmla="*/ 114 h 114"/>
                  <a:gd name="T54" fmla="*/ 52 w 228"/>
                  <a:gd name="T55" fmla="*/ 112 h 114"/>
                  <a:gd name="T56" fmla="*/ 52 w 228"/>
                  <a:gd name="T57" fmla="*/ 111 h 114"/>
                  <a:gd name="T58" fmla="*/ 54 w 228"/>
                  <a:gd name="T59" fmla="*/ 107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2 h 114"/>
                  <a:gd name="T80" fmla="*/ 227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4" y="7"/>
                    </a:lnTo>
                    <a:lnTo>
                      <a:pt x="185" y="12"/>
                    </a:lnTo>
                    <a:lnTo>
                      <a:pt x="175" y="17"/>
                    </a:lnTo>
                    <a:lnTo>
                      <a:pt x="165" y="23"/>
                    </a:lnTo>
                    <a:lnTo>
                      <a:pt x="153" y="30"/>
                    </a:lnTo>
                    <a:lnTo>
                      <a:pt x="145" y="36"/>
                    </a:lnTo>
                    <a:lnTo>
                      <a:pt x="140" y="39"/>
                    </a:lnTo>
                    <a:lnTo>
                      <a:pt x="137" y="40"/>
                    </a:lnTo>
                    <a:lnTo>
                      <a:pt x="136" y="42"/>
                    </a:lnTo>
                    <a:lnTo>
                      <a:pt x="133" y="43"/>
                    </a:lnTo>
                    <a:lnTo>
                      <a:pt x="129" y="46"/>
                    </a:lnTo>
                    <a:lnTo>
                      <a:pt x="119" y="52"/>
                    </a:lnTo>
                    <a:lnTo>
                      <a:pt x="104" y="61"/>
                    </a:lnTo>
                    <a:lnTo>
                      <a:pt x="85" y="71"/>
                    </a:lnTo>
                    <a:lnTo>
                      <a:pt x="67" y="81"/>
                    </a:lnTo>
                    <a:lnTo>
                      <a:pt x="49" y="89"/>
                    </a:lnTo>
                    <a:lnTo>
                      <a:pt x="33" y="98"/>
                    </a:lnTo>
                    <a:lnTo>
                      <a:pt x="21" y="105"/>
                    </a:lnTo>
                    <a:lnTo>
                      <a:pt x="9" y="110"/>
                    </a:lnTo>
                    <a:lnTo>
                      <a:pt x="3" y="112"/>
                    </a:lnTo>
                    <a:lnTo>
                      <a:pt x="0" y="114"/>
                    </a:lnTo>
                    <a:lnTo>
                      <a:pt x="54" y="114"/>
                    </a:lnTo>
                    <a:lnTo>
                      <a:pt x="52" y="112"/>
                    </a:lnTo>
                    <a:lnTo>
                      <a:pt x="52" y="111"/>
                    </a:lnTo>
                    <a:lnTo>
                      <a:pt x="54" y="107"/>
                    </a:lnTo>
                    <a:lnTo>
                      <a:pt x="61" y="102"/>
                    </a:lnTo>
                    <a:lnTo>
                      <a:pt x="71" y="95"/>
                    </a:lnTo>
                    <a:lnTo>
                      <a:pt x="88" y="86"/>
                    </a:lnTo>
                    <a:lnTo>
                      <a:pt x="114" y="75"/>
                    </a:lnTo>
                    <a:lnTo>
                      <a:pt x="142" y="62"/>
                    </a:lnTo>
                    <a:lnTo>
                      <a:pt x="166" y="49"/>
                    </a:lnTo>
                    <a:lnTo>
                      <a:pt x="185" y="37"/>
                    </a:lnTo>
                    <a:lnTo>
                      <a:pt x="201" y="27"/>
                    </a:lnTo>
                    <a:lnTo>
                      <a:pt x="214" y="19"/>
                    </a:lnTo>
                    <a:lnTo>
                      <a:pt x="221" y="12"/>
                    </a:lnTo>
                    <a:lnTo>
                      <a:pt x="227"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8" name="Freeform 30"/>
              <p:cNvSpPr>
                <a:spLocks/>
              </p:cNvSpPr>
              <p:nvPr/>
            </p:nvSpPr>
            <p:spPr bwMode="auto">
              <a:xfrm>
                <a:off x="1617" y="848"/>
                <a:ext cx="228" cy="114"/>
              </a:xfrm>
              <a:custGeom>
                <a:avLst/>
                <a:gdLst>
                  <a:gd name="T0" fmla="*/ 214 w 228"/>
                  <a:gd name="T1" fmla="*/ 0 h 114"/>
                  <a:gd name="T2" fmla="*/ 212 w 228"/>
                  <a:gd name="T3" fmla="*/ 0 h 114"/>
                  <a:gd name="T4" fmla="*/ 210 w 228"/>
                  <a:gd name="T5" fmla="*/ 1 h 114"/>
                  <a:gd name="T6" fmla="*/ 204 w 228"/>
                  <a:gd name="T7" fmla="*/ 4 h 114"/>
                  <a:gd name="T8" fmla="*/ 195 w 228"/>
                  <a:gd name="T9" fmla="*/ 7 h 114"/>
                  <a:gd name="T10" fmla="*/ 186 w 228"/>
                  <a:gd name="T11" fmla="*/ 11 h 114"/>
                  <a:gd name="T12" fmla="*/ 176 w 228"/>
                  <a:gd name="T13" fmla="*/ 16 h 114"/>
                  <a:gd name="T14" fmla="*/ 166 w 228"/>
                  <a:gd name="T15" fmla="*/ 21 h 114"/>
                  <a:gd name="T16" fmla="*/ 155 w 228"/>
                  <a:gd name="T17" fmla="*/ 29 h 114"/>
                  <a:gd name="T18" fmla="*/ 146 w 228"/>
                  <a:gd name="T19" fmla="*/ 34 h 114"/>
                  <a:gd name="T20" fmla="*/ 142 w 228"/>
                  <a:gd name="T21" fmla="*/ 37 h 114"/>
                  <a:gd name="T22" fmla="*/ 139 w 228"/>
                  <a:gd name="T23" fmla="*/ 39 h 114"/>
                  <a:gd name="T24" fmla="*/ 137 w 228"/>
                  <a:gd name="T25" fmla="*/ 40 h 114"/>
                  <a:gd name="T26" fmla="*/ 135 w 228"/>
                  <a:gd name="T27" fmla="*/ 42 h 114"/>
                  <a:gd name="T28" fmla="*/ 130 w 228"/>
                  <a:gd name="T29" fmla="*/ 45 h 114"/>
                  <a:gd name="T30" fmla="*/ 120 w 228"/>
                  <a:gd name="T31" fmla="*/ 50 h 114"/>
                  <a:gd name="T32" fmla="*/ 106 w 228"/>
                  <a:gd name="T33" fmla="*/ 59 h 114"/>
                  <a:gd name="T34" fmla="*/ 87 w 228"/>
                  <a:gd name="T35" fmla="*/ 69 h 114"/>
                  <a:gd name="T36" fmla="*/ 68 w 228"/>
                  <a:gd name="T37" fmla="*/ 79 h 114"/>
                  <a:gd name="T38" fmla="*/ 51 w 228"/>
                  <a:gd name="T39" fmla="*/ 89 h 114"/>
                  <a:gd name="T40" fmla="*/ 34 w 228"/>
                  <a:gd name="T41" fmla="*/ 96 h 114"/>
                  <a:gd name="T42" fmla="*/ 21 w 228"/>
                  <a:gd name="T43" fmla="*/ 104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7 h 114"/>
                  <a:gd name="T60" fmla="*/ 61 w 228"/>
                  <a:gd name="T61" fmla="*/ 101 h 114"/>
                  <a:gd name="T62" fmla="*/ 71 w 228"/>
                  <a:gd name="T63" fmla="*/ 94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10" y="1"/>
                    </a:lnTo>
                    <a:lnTo>
                      <a:pt x="204" y="4"/>
                    </a:lnTo>
                    <a:lnTo>
                      <a:pt x="195" y="7"/>
                    </a:lnTo>
                    <a:lnTo>
                      <a:pt x="186" y="11"/>
                    </a:lnTo>
                    <a:lnTo>
                      <a:pt x="176" y="16"/>
                    </a:lnTo>
                    <a:lnTo>
                      <a:pt x="166" y="21"/>
                    </a:lnTo>
                    <a:lnTo>
                      <a:pt x="155" y="29"/>
                    </a:lnTo>
                    <a:lnTo>
                      <a:pt x="146" y="34"/>
                    </a:lnTo>
                    <a:lnTo>
                      <a:pt x="142" y="37"/>
                    </a:lnTo>
                    <a:lnTo>
                      <a:pt x="139" y="39"/>
                    </a:lnTo>
                    <a:lnTo>
                      <a:pt x="137" y="40"/>
                    </a:lnTo>
                    <a:lnTo>
                      <a:pt x="135" y="42"/>
                    </a:lnTo>
                    <a:lnTo>
                      <a:pt x="130" y="45"/>
                    </a:lnTo>
                    <a:lnTo>
                      <a:pt x="120" y="50"/>
                    </a:lnTo>
                    <a:lnTo>
                      <a:pt x="106" y="59"/>
                    </a:lnTo>
                    <a:lnTo>
                      <a:pt x="87" y="69"/>
                    </a:lnTo>
                    <a:lnTo>
                      <a:pt x="68" y="79"/>
                    </a:lnTo>
                    <a:lnTo>
                      <a:pt x="51" y="89"/>
                    </a:lnTo>
                    <a:lnTo>
                      <a:pt x="34" y="96"/>
                    </a:lnTo>
                    <a:lnTo>
                      <a:pt x="21" y="104"/>
                    </a:lnTo>
                    <a:lnTo>
                      <a:pt x="9" y="109"/>
                    </a:lnTo>
                    <a:lnTo>
                      <a:pt x="3" y="112"/>
                    </a:lnTo>
                    <a:lnTo>
                      <a:pt x="0" y="114"/>
                    </a:lnTo>
                    <a:lnTo>
                      <a:pt x="55" y="114"/>
                    </a:lnTo>
                    <a:lnTo>
                      <a:pt x="54" y="112"/>
                    </a:lnTo>
                    <a:lnTo>
                      <a:pt x="52" y="109"/>
                    </a:lnTo>
                    <a:lnTo>
                      <a:pt x="55" y="107"/>
                    </a:lnTo>
                    <a:lnTo>
                      <a:pt x="61" y="101"/>
                    </a:lnTo>
                    <a:lnTo>
                      <a:pt x="71" y="94"/>
                    </a:lnTo>
                    <a:lnTo>
                      <a:pt x="88" y="85"/>
                    </a:lnTo>
                    <a:lnTo>
                      <a:pt x="114" y="73"/>
                    </a:lnTo>
                    <a:lnTo>
                      <a:pt x="142" y="60"/>
                    </a:lnTo>
                    <a:lnTo>
                      <a:pt x="166" y="47"/>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9" name="Freeform 31"/>
              <p:cNvSpPr>
                <a:spLocks/>
              </p:cNvSpPr>
              <p:nvPr/>
            </p:nvSpPr>
            <p:spPr bwMode="auto">
              <a:xfrm>
                <a:off x="1643" y="880"/>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5 h 114"/>
                  <a:gd name="T14" fmla="*/ 165 w 228"/>
                  <a:gd name="T15" fmla="*/ 21 h 114"/>
                  <a:gd name="T16" fmla="*/ 153 w 228"/>
                  <a:gd name="T17" fmla="*/ 28 h 114"/>
                  <a:gd name="T18" fmla="*/ 145 w 228"/>
                  <a:gd name="T19" fmla="*/ 34 h 114"/>
                  <a:gd name="T20" fmla="*/ 140 w 228"/>
                  <a:gd name="T21" fmla="*/ 37 h 114"/>
                  <a:gd name="T22" fmla="*/ 137 w 228"/>
                  <a:gd name="T23" fmla="*/ 39 h 114"/>
                  <a:gd name="T24" fmla="*/ 136 w 228"/>
                  <a:gd name="T25" fmla="*/ 40 h 114"/>
                  <a:gd name="T26" fmla="*/ 133 w 228"/>
                  <a:gd name="T27" fmla="*/ 41 h 114"/>
                  <a:gd name="T28" fmla="*/ 129 w 228"/>
                  <a:gd name="T29" fmla="*/ 44 h 114"/>
                  <a:gd name="T30" fmla="*/ 119 w 228"/>
                  <a:gd name="T31" fmla="*/ 50 h 114"/>
                  <a:gd name="T32" fmla="*/ 104 w 228"/>
                  <a:gd name="T33" fmla="*/ 59 h 114"/>
                  <a:gd name="T34" fmla="*/ 85 w 228"/>
                  <a:gd name="T35" fmla="*/ 70 h 114"/>
                  <a:gd name="T36" fmla="*/ 67 w 228"/>
                  <a:gd name="T37" fmla="*/ 80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6 h 114"/>
                  <a:gd name="T60" fmla="*/ 61 w 228"/>
                  <a:gd name="T61" fmla="*/ 101 h 114"/>
                  <a:gd name="T62" fmla="*/ 71 w 228"/>
                  <a:gd name="T63" fmla="*/ 93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5"/>
                    </a:lnTo>
                    <a:lnTo>
                      <a:pt x="165" y="21"/>
                    </a:lnTo>
                    <a:lnTo>
                      <a:pt x="153" y="28"/>
                    </a:lnTo>
                    <a:lnTo>
                      <a:pt x="145" y="34"/>
                    </a:lnTo>
                    <a:lnTo>
                      <a:pt x="140" y="37"/>
                    </a:lnTo>
                    <a:lnTo>
                      <a:pt x="137" y="39"/>
                    </a:lnTo>
                    <a:lnTo>
                      <a:pt x="136" y="40"/>
                    </a:lnTo>
                    <a:lnTo>
                      <a:pt x="133" y="41"/>
                    </a:lnTo>
                    <a:lnTo>
                      <a:pt x="129" y="44"/>
                    </a:lnTo>
                    <a:lnTo>
                      <a:pt x="119" y="50"/>
                    </a:lnTo>
                    <a:lnTo>
                      <a:pt x="104" y="59"/>
                    </a:lnTo>
                    <a:lnTo>
                      <a:pt x="85" y="70"/>
                    </a:lnTo>
                    <a:lnTo>
                      <a:pt x="67" y="80"/>
                    </a:lnTo>
                    <a:lnTo>
                      <a:pt x="49" y="89"/>
                    </a:lnTo>
                    <a:lnTo>
                      <a:pt x="34" y="98"/>
                    </a:lnTo>
                    <a:lnTo>
                      <a:pt x="21" y="105"/>
                    </a:lnTo>
                    <a:lnTo>
                      <a:pt x="9" y="109"/>
                    </a:lnTo>
                    <a:lnTo>
                      <a:pt x="3" y="112"/>
                    </a:lnTo>
                    <a:lnTo>
                      <a:pt x="0" y="114"/>
                    </a:lnTo>
                    <a:lnTo>
                      <a:pt x="55" y="114"/>
                    </a:lnTo>
                    <a:lnTo>
                      <a:pt x="54" y="112"/>
                    </a:lnTo>
                    <a:lnTo>
                      <a:pt x="52" y="109"/>
                    </a:lnTo>
                    <a:lnTo>
                      <a:pt x="55" y="106"/>
                    </a:lnTo>
                    <a:lnTo>
                      <a:pt x="61" y="101"/>
                    </a:lnTo>
                    <a:lnTo>
                      <a:pt x="71" y="93"/>
                    </a:lnTo>
                    <a:lnTo>
                      <a:pt x="88" y="85"/>
                    </a:lnTo>
                    <a:lnTo>
                      <a:pt x="114" y="73"/>
                    </a:lnTo>
                    <a:lnTo>
                      <a:pt x="142" y="60"/>
                    </a:lnTo>
                    <a:lnTo>
                      <a:pt x="166" y="47"/>
                    </a:lnTo>
                    <a:lnTo>
                      <a:pt x="185" y="36"/>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0" name="Freeform 32"/>
              <p:cNvSpPr>
                <a:spLocks/>
              </p:cNvSpPr>
              <p:nvPr/>
            </p:nvSpPr>
            <p:spPr bwMode="auto">
              <a:xfrm>
                <a:off x="1668" y="911"/>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8 h 114"/>
                  <a:gd name="T22" fmla="*/ 138 w 228"/>
                  <a:gd name="T23" fmla="*/ 39 h 114"/>
                  <a:gd name="T24" fmla="*/ 137 w 228"/>
                  <a:gd name="T25" fmla="*/ 41 h 114"/>
                  <a:gd name="T26" fmla="*/ 134 w 228"/>
                  <a:gd name="T27" fmla="*/ 42 h 114"/>
                  <a:gd name="T28" fmla="*/ 128 w 228"/>
                  <a:gd name="T29" fmla="*/ 45 h 114"/>
                  <a:gd name="T30" fmla="*/ 120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0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8 h 114"/>
                  <a:gd name="T78" fmla="*/ 221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8"/>
                    </a:lnTo>
                    <a:lnTo>
                      <a:pt x="186" y="12"/>
                    </a:lnTo>
                    <a:lnTo>
                      <a:pt x="176" y="16"/>
                    </a:lnTo>
                    <a:lnTo>
                      <a:pt x="166" y="22"/>
                    </a:lnTo>
                    <a:lnTo>
                      <a:pt x="154" y="29"/>
                    </a:lnTo>
                    <a:lnTo>
                      <a:pt x="146" y="35"/>
                    </a:lnTo>
                    <a:lnTo>
                      <a:pt x="141" y="38"/>
                    </a:lnTo>
                    <a:lnTo>
                      <a:pt x="138" y="39"/>
                    </a:lnTo>
                    <a:lnTo>
                      <a:pt x="137" y="41"/>
                    </a:lnTo>
                    <a:lnTo>
                      <a:pt x="134" y="42"/>
                    </a:lnTo>
                    <a:lnTo>
                      <a:pt x="128" y="45"/>
                    </a:lnTo>
                    <a:lnTo>
                      <a:pt x="120" y="51"/>
                    </a:lnTo>
                    <a:lnTo>
                      <a:pt x="104" y="59"/>
                    </a:lnTo>
                    <a:lnTo>
                      <a:pt x="85" y="71"/>
                    </a:lnTo>
                    <a:lnTo>
                      <a:pt x="66" y="81"/>
                    </a:lnTo>
                    <a:lnTo>
                      <a:pt x="49" y="90"/>
                    </a:lnTo>
                    <a:lnTo>
                      <a:pt x="33" y="98"/>
                    </a:lnTo>
                    <a:lnTo>
                      <a:pt x="20" y="106"/>
                    </a:lnTo>
                    <a:lnTo>
                      <a:pt x="9" y="110"/>
                    </a:lnTo>
                    <a:lnTo>
                      <a:pt x="3" y="113"/>
                    </a:lnTo>
                    <a:lnTo>
                      <a:pt x="0" y="114"/>
                    </a:lnTo>
                    <a:lnTo>
                      <a:pt x="55" y="114"/>
                    </a:lnTo>
                    <a:lnTo>
                      <a:pt x="53" y="113"/>
                    </a:lnTo>
                    <a:lnTo>
                      <a:pt x="52" y="110"/>
                    </a:lnTo>
                    <a:lnTo>
                      <a:pt x="55" y="107"/>
                    </a:lnTo>
                    <a:lnTo>
                      <a:pt x="60" y="101"/>
                    </a:lnTo>
                    <a:lnTo>
                      <a:pt x="71" y="94"/>
                    </a:lnTo>
                    <a:lnTo>
                      <a:pt x="88" y="85"/>
                    </a:lnTo>
                    <a:lnTo>
                      <a:pt x="114" y="74"/>
                    </a:lnTo>
                    <a:lnTo>
                      <a:pt x="141" y="61"/>
                    </a:lnTo>
                    <a:lnTo>
                      <a:pt x="166" y="48"/>
                    </a:lnTo>
                    <a:lnTo>
                      <a:pt x="185" y="36"/>
                    </a:lnTo>
                    <a:lnTo>
                      <a:pt x="200" y="26"/>
                    </a:lnTo>
                    <a:lnTo>
                      <a:pt x="213" y="18"/>
                    </a:lnTo>
                    <a:lnTo>
                      <a:pt x="221"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1" name="Freeform 33"/>
              <p:cNvSpPr>
                <a:spLocks/>
              </p:cNvSpPr>
              <p:nvPr/>
            </p:nvSpPr>
            <p:spPr bwMode="auto">
              <a:xfrm>
                <a:off x="1694" y="955"/>
                <a:ext cx="196" cy="102"/>
              </a:xfrm>
              <a:custGeom>
                <a:avLst/>
                <a:gdLst>
                  <a:gd name="T0" fmla="*/ 192 w 196"/>
                  <a:gd name="T1" fmla="*/ 0 h 102"/>
                  <a:gd name="T2" fmla="*/ 190 w 196"/>
                  <a:gd name="T3" fmla="*/ 0 h 102"/>
                  <a:gd name="T4" fmla="*/ 183 w 196"/>
                  <a:gd name="T5" fmla="*/ 1 h 102"/>
                  <a:gd name="T6" fmla="*/ 172 w 196"/>
                  <a:gd name="T7" fmla="*/ 7 h 102"/>
                  <a:gd name="T8" fmla="*/ 153 w 196"/>
                  <a:gd name="T9" fmla="*/ 17 h 102"/>
                  <a:gd name="T10" fmla="*/ 144 w 196"/>
                  <a:gd name="T11" fmla="*/ 23 h 102"/>
                  <a:gd name="T12" fmla="*/ 140 w 196"/>
                  <a:gd name="T13" fmla="*/ 26 h 102"/>
                  <a:gd name="T14" fmla="*/ 137 w 196"/>
                  <a:gd name="T15" fmla="*/ 27 h 102"/>
                  <a:gd name="T16" fmla="*/ 135 w 196"/>
                  <a:gd name="T17" fmla="*/ 28 h 102"/>
                  <a:gd name="T18" fmla="*/ 133 w 196"/>
                  <a:gd name="T19" fmla="*/ 30 h 102"/>
                  <a:gd name="T20" fmla="*/ 128 w 196"/>
                  <a:gd name="T21" fmla="*/ 33 h 102"/>
                  <a:gd name="T22" fmla="*/ 118 w 196"/>
                  <a:gd name="T23" fmla="*/ 39 h 102"/>
                  <a:gd name="T24" fmla="*/ 104 w 196"/>
                  <a:gd name="T25" fmla="*/ 47 h 102"/>
                  <a:gd name="T26" fmla="*/ 85 w 196"/>
                  <a:gd name="T27" fmla="*/ 59 h 102"/>
                  <a:gd name="T28" fmla="*/ 66 w 196"/>
                  <a:gd name="T29" fmla="*/ 69 h 102"/>
                  <a:gd name="T30" fmla="*/ 49 w 196"/>
                  <a:gd name="T31" fmla="*/ 77 h 102"/>
                  <a:gd name="T32" fmla="*/ 33 w 196"/>
                  <a:gd name="T33" fmla="*/ 86 h 102"/>
                  <a:gd name="T34" fmla="*/ 20 w 196"/>
                  <a:gd name="T35" fmla="*/ 93 h 102"/>
                  <a:gd name="T36" fmla="*/ 8 w 196"/>
                  <a:gd name="T37" fmla="*/ 98 h 102"/>
                  <a:gd name="T38" fmla="*/ 3 w 196"/>
                  <a:gd name="T39" fmla="*/ 101 h 102"/>
                  <a:gd name="T40" fmla="*/ 0 w 196"/>
                  <a:gd name="T41" fmla="*/ 102 h 102"/>
                  <a:gd name="T42" fmla="*/ 53 w 196"/>
                  <a:gd name="T43" fmla="*/ 102 h 102"/>
                  <a:gd name="T44" fmla="*/ 53 w 196"/>
                  <a:gd name="T45" fmla="*/ 102 h 102"/>
                  <a:gd name="T46" fmla="*/ 52 w 196"/>
                  <a:gd name="T47" fmla="*/ 101 h 102"/>
                  <a:gd name="T48" fmla="*/ 52 w 196"/>
                  <a:gd name="T49" fmla="*/ 98 h 102"/>
                  <a:gd name="T50" fmla="*/ 53 w 196"/>
                  <a:gd name="T51" fmla="*/ 95 h 102"/>
                  <a:gd name="T52" fmla="*/ 60 w 196"/>
                  <a:gd name="T53" fmla="*/ 89 h 102"/>
                  <a:gd name="T54" fmla="*/ 71 w 196"/>
                  <a:gd name="T55" fmla="*/ 82 h 102"/>
                  <a:gd name="T56" fmla="*/ 88 w 196"/>
                  <a:gd name="T57" fmla="*/ 73 h 102"/>
                  <a:gd name="T58" fmla="*/ 114 w 196"/>
                  <a:gd name="T59" fmla="*/ 62 h 102"/>
                  <a:gd name="T60" fmla="*/ 130 w 196"/>
                  <a:gd name="T61" fmla="*/ 54 h 102"/>
                  <a:gd name="T62" fmla="*/ 144 w 196"/>
                  <a:gd name="T63" fmla="*/ 47 h 102"/>
                  <a:gd name="T64" fmla="*/ 159 w 196"/>
                  <a:gd name="T65" fmla="*/ 39 h 102"/>
                  <a:gd name="T66" fmla="*/ 170 w 196"/>
                  <a:gd name="T67" fmla="*/ 31 h 102"/>
                  <a:gd name="T68" fmla="*/ 182 w 196"/>
                  <a:gd name="T69" fmla="*/ 24 h 102"/>
                  <a:gd name="T70" fmla="*/ 189 w 196"/>
                  <a:gd name="T71" fmla="*/ 18 h 102"/>
                  <a:gd name="T72" fmla="*/ 195 w 196"/>
                  <a:gd name="T73" fmla="*/ 15 h 102"/>
                  <a:gd name="T74" fmla="*/ 196 w 196"/>
                  <a:gd name="T75" fmla="*/ 14 h 102"/>
                  <a:gd name="T76" fmla="*/ 192 w 196"/>
                  <a:gd name="T77" fmla="*/ 0 h 1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6"/>
                  <a:gd name="T118" fmla="*/ 0 h 102"/>
                  <a:gd name="T119" fmla="*/ 196 w 196"/>
                  <a:gd name="T120" fmla="*/ 102 h 1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6" h="102">
                    <a:moveTo>
                      <a:pt x="192" y="0"/>
                    </a:moveTo>
                    <a:lnTo>
                      <a:pt x="190" y="0"/>
                    </a:lnTo>
                    <a:lnTo>
                      <a:pt x="183" y="1"/>
                    </a:lnTo>
                    <a:lnTo>
                      <a:pt x="172" y="7"/>
                    </a:lnTo>
                    <a:lnTo>
                      <a:pt x="153" y="17"/>
                    </a:lnTo>
                    <a:lnTo>
                      <a:pt x="144" y="23"/>
                    </a:lnTo>
                    <a:lnTo>
                      <a:pt x="140" y="26"/>
                    </a:lnTo>
                    <a:lnTo>
                      <a:pt x="137" y="27"/>
                    </a:lnTo>
                    <a:lnTo>
                      <a:pt x="135" y="28"/>
                    </a:lnTo>
                    <a:lnTo>
                      <a:pt x="133" y="30"/>
                    </a:lnTo>
                    <a:lnTo>
                      <a:pt x="128" y="33"/>
                    </a:lnTo>
                    <a:lnTo>
                      <a:pt x="118" y="39"/>
                    </a:lnTo>
                    <a:lnTo>
                      <a:pt x="104" y="47"/>
                    </a:lnTo>
                    <a:lnTo>
                      <a:pt x="85" y="59"/>
                    </a:lnTo>
                    <a:lnTo>
                      <a:pt x="66" y="69"/>
                    </a:lnTo>
                    <a:lnTo>
                      <a:pt x="49" y="77"/>
                    </a:lnTo>
                    <a:lnTo>
                      <a:pt x="33" y="86"/>
                    </a:lnTo>
                    <a:lnTo>
                      <a:pt x="20" y="93"/>
                    </a:lnTo>
                    <a:lnTo>
                      <a:pt x="8" y="98"/>
                    </a:lnTo>
                    <a:lnTo>
                      <a:pt x="3" y="101"/>
                    </a:lnTo>
                    <a:lnTo>
                      <a:pt x="0" y="102"/>
                    </a:lnTo>
                    <a:lnTo>
                      <a:pt x="53" y="102"/>
                    </a:lnTo>
                    <a:lnTo>
                      <a:pt x="52" y="101"/>
                    </a:lnTo>
                    <a:lnTo>
                      <a:pt x="52" y="98"/>
                    </a:lnTo>
                    <a:lnTo>
                      <a:pt x="53" y="95"/>
                    </a:lnTo>
                    <a:lnTo>
                      <a:pt x="60" y="89"/>
                    </a:lnTo>
                    <a:lnTo>
                      <a:pt x="71" y="82"/>
                    </a:lnTo>
                    <a:lnTo>
                      <a:pt x="88" y="73"/>
                    </a:lnTo>
                    <a:lnTo>
                      <a:pt x="114" y="62"/>
                    </a:lnTo>
                    <a:lnTo>
                      <a:pt x="130" y="54"/>
                    </a:lnTo>
                    <a:lnTo>
                      <a:pt x="144" y="47"/>
                    </a:lnTo>
                    <a:lnTo>
                      <a:pt x="159" y="39"/>
                    </a:lnTo>
                    <a:lnTo>
                      <a:pt x="170" y="31"/>
                    </a:lnTo>
                    <a:lnTo>
                      <a:pt x="182" y="24"/>
                    </a:lnTo>
                    <a:lnTo>
                      <a:pt x="189" y="18"/>
                    </a:lnTo>
                    <a:lnTo>
                      <a:pt x="195" y="15"/>
                    </a:lnTo>
                    <a:lnTo>
                      <a:pt x="196" y="14"/>
                    </a:lnTo>
                    <a:lnTo>
                      <a:pt x="19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2" name="Freeform 34"/>
              <p:cNvSpPr>
                <a:spLocks/>
              </p:cNvSpPr>
              <p:nvPr/>
            </p:nvSpPr>
            <p:spPr bwMode="auto">
              <a:xfrm>
                <a:off x="1718" y="991"/>
                <a:ext cx="201" cy="98"/>
              </a:xfrm>
              <a:custGeom>
                <a:avLst/>
                <a:gdLst>
                  <a:gd name="T0" fmla="*/ 191 w 201"/>
                  <a:gd name="T1" fmla="*/ 0 h 98"/>
                  <a:gd name="T2" fmla="*/ 189 w 201"/>
                  <a:gd name="T3" fmla="*/ 0 h 98"/>
                  <a:gd name="T4" fmla="*/ 184 w 201"/>
                  <a:gd name="T5" fmla="*/ 0 h 98"/>
                  <a:gd name="T6" fmla="*/ 172 w 201"/>
                  <a:gd name="T7" fmla="*/ 4 h 98"/>
                  <a:gd name="T8" fmla="*/ 155 w 201"/>
                  <a:gd name="T9" fmla="*/ 14 h 98"/>
                  <a:gd name="T10" fmla="*/ 146 w 201"/>
                  <a:gd name="T11" fmla="*/ 20 h 98"/>
                  <a:gd name="T12" fmla="*/ 142 w 201"/>
                  <a:gd name="T13" fmla="*/ 23 h 98"/>
                  <a:gd name="T14" fmla="*/ 139 w 201"/>
                  <a:gd name="T15" fmla="*/ 24 h 98"/>
                  <a:gd name="T16" fmla="*/ 137 w 201"/>
                  <a:gd name="T17" fmla="*/ 24 h 98"/>
                  <a:gd name="T18" fmla="*/ 135 w 201"/>
                  <a:gd name="T19" fmla="*/ 26 h 98"/>
                  <a:gd name="T20" fmla="*/ 129 w 201"/>
                  <a:gd name="T21" fmla="*/ 28 h 98"/>
                  <a:gd name="T22" fmla="*/ 120 w 201"/>
                  <a:gd name="T23" fmla="*/ 34 h 98"/>
                  <a:gd name="T24" fmla="*/ 104 w 201"/>
                  <a:gd name="T25" fmla="*/ 43 h 98"/>
                  <a:gd name="T26" fmla="*/ 85 w 201"/>
                  <a:gd name="T27" fmla="*/ 54 h 98"/>
                  <a:gd name="T28" fmla="*/ 67 w 201"/>
                  <a:gd name="T29" fmla="*/ 65 h 98"/>
                  <a:gd name="T30" fmla="*/ 49 w 201"/>
                  <a:gd name="T31" fmla="*/ 73 h 98"/>
                  <a:gd name="T32" fmla="*/ 34 w 201"/>
                  <a:gd name="T33" fmla="*/ 82 h 98"/>
                  <a:gd name="T34" fmla="*/ 21 w 201"/>
                  <a:gd name="T35" fmla="*/ 89 h 98"/>
                  <a:gd name="T36" fmla="*/ 9 w 201"/>
                  <a:gd name="T37" fmla="*/ 93 h 98"/>
                  <a:gd name="T38" fmla="*/ 3 w 201"/>
                  <a:gd name="T39" fmla="*/ 96 h 98"/>
                  <a:gd name="T40" fmla="*/ 0 w 201"/>
                  <a:gd name="T41" fmla="*/ 98 h 98"/>
                  <a:gd name="T42" fmla="*/ 55 w 201"/>
                  <a:gd name="T43" fmla="*/ 98 h 98"/>
                  <a:gd name="T44" fmla="*/ 55 w 201"/>
                  <a:gd name="T45" fmla="*/ 98 h 98"/>
                  <a:gd name="T46" fmla="*/ 54 w 201"/>
                  <a:gd name="T47" fmla="*/ 96 h 98"/>
                  <a:gd name="T48" fmla="*/ 52 w 201"/>
                  <a:gd name="T49" fmla="*/ 95 h 98"/>
                  <a:gd name="T50" fmla="*/ 55 w 201"/>
                  <a:gd name="T51" fmla="*/ 90 h 98"/>
                  <a:gd name="T52" fmla="*/ 61 w 201"/>
                  <a:gd name="T53" fmla="*/ 86 h 98"/>
                  <a:gd name="T54" fmla="*/ 71 w 201"/>
                  <a:gd name="T55" fmla="*/ 79 h 98"/>
                  <a:gd name="T56" fmla="*/ 88 w 201"/>
                  <a:gd name="T57" fmla="*/ 70 h 98"/>
                  <a:gd name="T58" fmla="*/ 114 w 201"/>
                  <a:gd name="T59" fmla="*/ 59 h 98"/>
                  <a:gd name="T60" fmla="*/ 140 w 201"/>
                  <a:gd name="T61" fmla="*/ 46 h 98"/>
                  <a:gd name="T62" fmla="*/ 162 w 201"/>
                  <a:gd name="T63" fmla="*/ 36 h 98"/>
                  <a:gd name="T64" fmla="*/ 176 w 201"/>
                  <a:gd name="T65" fmla="*/ 28 h 98"/>
                  <a:gd name="T66" fmla="*/ 188 w 201"/>
                  <a:gd name="T67" fmla="*/ 23 h 98"/>
                  <a:gd name="T68" fmla="*/ 195 w 201"/>
                  <a:gd name="T69" fmla="*/ 18 h 98"/>
                  <a:gd name="T70" fmla="*/ 198 w 201"/>
                  <a:gd name="T71" fmla="*/ 14 h 98"/>
                  <a:gd name="T72" fmla="*/ 201 w 201"/>
                  <a:gd name="T73" fmla="*/ 13 h 98"/>
                  <a:gd name="T74" fmla="*/ 201 w 201"/>
                  <a:gd name="T75" fmla="*/ 13 h 98"/>
                  <a:gd name="T76" fmla="*/ 191 w 201"/>
                  <a:gd name="T77" fmla="*/ 0 h 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1"/>
                  <a:gd name="T118" fmla="*/ 0 h 98"/>
                  <a:gd name="T119" fmla="*/ 201 w 201"/>
                  <a:gd name="T120" fmla="*/ 98 h 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1" h="98">
                    <a:moveTo>
                      <a:pt x="191" y="0"/>
                    </a:moveTo>
                    <a:lnTo>
                      <a:pt x="189" y="0"/>
                    </a:lnTo>
                    <a:lnTo>
                      <a:pt x="184" y="0"/>
                    </a:lnTo>
                    <a:lnTo>
                      <a:pt x="172" y="4"/>
                    </a:lnTo>
                    <a:lnTo>
                      <a:pt x="155" y="14"/>
                    </a:lnTo>
                    <a:lnTo>
                      <a:pt x="146" y="20"/>
                    </a:lnTo>
                    <a:lnTo>
                      <a:pt x="142" y="23"/>
                    </a:lnTo>
                    <a:lnTo>
                      <a:pt x="139" y="24"/>
                    </a:lnTo>
                    <a:lnTo>
                      <a:pt x="137" y="24"/>
                    </a:lnTo>
                    <a:lnTo>
                      <a:pt x="135" y="26"/>
                    </a:lnTo>
                    <a:lnTo>
                      <a:pt x="129" y="28"/>
                    </a:lnTo>
                    <a:lnTo>
                      <a:pt x="120" y="34"/>
                    </a:lnTo>
                    <a:lnTo>
                      <a:pt x="104" y="43"/>
                    </a:lnTo>
                    <a:lnTo>
                      <a:pt x="85" y="54"/>
                    </a:lnTo>
                    <a:lnTo>
                      <a:pt x="67" y="65"/>
                    </a:lnTo>
                    <a:lnTo>
                      <a:pt x="49" y="73"/>
                    </a:lnTo>
                    <a:lnTo>
                      <a:pt x="34" y="82"/>
                    </a:lnTo>
                    <a:lnTo>
                      <a:pt x="21" y="89"/>
                    </a:lnTo>
                    <a:lnTo>
                      <a:pt x="9" y="93"/>
                    </a:lnTo>
                    <a:lnTo>
                      <a:pt x="3" y="96"/>
                    </a:lnTo>
                    <a:lnTo>
                      <a:pt x="0" y="98"/>
                    </a:lnTo>
                    <a:lnTo>
                      <a:pt x="55" y="98"/>
                    </a:lnTo>
                    <a:lnTo>
                      <a:pt x="54" y="96"/>
                    </a:lnTo>
                    <a:lnTo>
                      <a:pt x="52" y="95"/>
                    </a:lnTo>
                    <a:lnTo>
                      <a:pt x="55" y="90"/>
                    </a:lnTo>
                    <a:lnTo>
                      <a:pt x="61" y="86"/>
                    </a:lnTo>
                    <a:lnTo>
                      <a:pt x="71" y="79"/>
                    </a:lnTo>
                    <a:lnTo>
                      <a:pt x="88" y="70"/>
                    </a:lnTo>
                    <a:lnTo>
                      <a:pt x="114" y="59"/>
                    </a:lnTo>
                    <a:lnTo>
                      <a:pt x="140" y="46"/>
                    </a:lnTo>
                    <a:lnTo>
                      <a:pt x="162" y="36"/>
                    </a:lnTo>
                    <a:lnTo>
                      <a:pt x="176" y="28"/>
                    </a:lnTo>
                    <a:lnTo>
                      <a:pt x="188" y="23"/>
                    </a:lnTo>
                    <a:lnTo>
                      <a:pt x="195" y="18"/>
                    </a:lnTo>
                    <a:lnTo>
                      <a:pt x="198" y="14"/>
                    </a:lnTo>
                    <a:lnTo>
                      <a:pt x="201" y="13"/>
                    </a:lnTo>
                    <a:lnTo>
                      <a:pt x="19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3" name="Freeform 35"/>
              <p:cNvSpPr>
                <a:spLocks/>
              </p:cNvSpPr>
              <p:nvPr/>
            </p:nvSpPr>
            <p:spPr bwMode="auto">
              <a:xfrm>
                <a:off x="1743" y="1006"/>
                <a:ext cx="228" cy="114"/>
              </a:xfrm>
              <a:custGeom>
                <a:avLst/>
                <a:gdLst>
                  <a:gd name="T0" fmla="*/ 213 w 228"/>
                  <a:gd name="T1" fmla="*/ 0 h 114"/>
                  <a:gd name="T2" fmla="*/ 212 w 228"/>
                  <a:gd name="T3" fmla="*/ 0 h 114"/>
                  <a:gd name="T4" fmla="*/ 209 w 228"/>
                  <a:gd name="T5" fmla="*/ 2 h 114"/>
                  <a:gd name="T6" fmla="*/ 203 w 228"/>
                  <a:gd name="T7" fmla="*/ 5 h 114"/>
                  <a:gd name="T8" fmla="*/ 195 w 228"/>
                  <a:gd name="T9" fmla="*/ 8 h 114"/>
                  <a:gd name="T10" fmla="*/ 186 w 228"/>
                  <a:gd name="T11" fmla="*/ 12 h 114"/>
                  <a:gd name="T12" fmla="*/ 176 w 228"/>
                  <a:gd name="T13" fmla="*/ 18 h 114"/>
                  <a:gd name="T14" fmla="*/ 166 w 228"/>
                  <a:gd name="T15" fmla="*/ 24 h 114"/>
                  <a:gd name="T16" fmla="*/ 154 w 228"/>
                  <a:gd name="T17" fmla="*/ 31 h 114"/>
                  <a:gd name="T18" fmla="*/ 146 w 228"/>
                  <a:gd name="T19" fmla="*/ 37 h 114"/>
                  <a:gd name="T20" fmla="*/ 141 w 228"/>
                  <a:gd name="T21" fmla="*/ 39 h 114"/>
                  <a:gd name="T22" fmla="*/ 138 w 228"/>
                  <a:gd name="T23" fmla="*/ 41 h 114"/>
                  <a:gd name="T24" fmla="*/ 137 w 228"/>
                  <a:gd name="T25" fmla="*/ 41 h 114"/>
                  <a:gd name="T26" fmla="*/ 134 w 228"/>
                  <a:gd name="T27" fmla="*/ 42 h 114"/>
                  <a:gd name="T28" fmla="*/ 130 w 228"/>
                  <a:gd name="T29" fmla="*/ 45 h 114"/>
                  <a:gd name="T30" fmla="*/ 120 w 228"/>
                  <a:gd name="T31" fmla="*/ 51 h 114"/>
                  <a:gd name="T32" fmla="*/ 105 w 228"/>
                  <a:gd name="T33" fmla="*/ 60 h 114"/>
                  <a:gd name="T34" fmla="*/ 86 w 228"/>
                  <a:gd name="T35" fmla="*/ 71 h 114"/>
                  <a:gd name="T36" fmla="*/ 68 w 228"/>
                  <a:gd name="T37" fmla="*/ 81 h 114"/>
                  <a:gd name="T38" fmla="*/ 50 w 228"/>
                  <a:gd name="T39" fmla="*/ 90 h 114"/>
                  <a:gd name="T40" fmla="*/ 33 w 228"/>
                  <a:gd name="T41" fmla="*/ 99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2 h 114"/>
                  <a:gd name="T58" fmla="*/ 55 w 228"/>
                  <a:gd name="T59" fmla="*/ 107 h 114"/>
                  <a:gd name="T60" fmla="*/ 60 w 228"/>
                  <a:gd name="T61" fmla="*/ 103 h 114"/>
                  <a:gd name="T62" fmla="*/ 71 w 228"/>
                  <a:gd name="T63" fmla="*/ 96 h 114"/>
                  <a:gd name="T64" fmla="*/ 88 w 228"/>
                  <a:gd name="T65" fmla="*/ 87 h 114"/>
                  <a:gd name="T66" fmla="*/ 114 w 228"/>
                  <a:gd name="T67" fmla="*/ 75 h 114"/>
                  <a:gd name="T68" fmla="*/ 141 w 228"/>
                  <a:gd name="T69" fmla="*/ 62 h 114"/>
                  <a:gd name="T70" fmla="*/ 166 w 228"/>
                  <a:gd name="T71" fmla="*/ 50 h 114"/>
                  <a:gd name="T72" fmla="*/ 185 w 228"/>
                  <a:gd name="T73" fmla="*/ 38 h 114"/>
                  <a:gd name="T74" fmla="*/ 200 w 228"/>
                  <a:gd name="T75" fmla="*/ 28 h 114"/>
                  <a:gd name="T76" fmla="*/ 213 w 228"/>
                  <a:gd name="T77" fmla="*/ 19 h 114"/>
                  <a:gd name="T78" fmla="*/ 221 w 228"/>
                  <a:gd name="T79" fmla="*/ 12 h 114"/>
                  <a:gd name="T80" fmla="*/ 226 w 228"/>
                  <a:gd name="T81" fmla="*/ 8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2"/>
                    </a:lnTo>
                    <a:lnTo>
                      <a:pt x="203" y="5"/>
                    </a:lnTo>
                    <a:lnTo>
                      <a:pt x="195" y="8"/>
                    </a:lnTo>
                    <a:lnTo>
                      <a:pt x="186" y="12"/>
                    </a:lnTo>
                    <a:lnTo>
                      <a:pt x="176" y="18"/>
                    </a:lnTo>
                    <a:lnTo>
                      <a:pt x="166" y="24"/>
                    </a:lnTo>
                    <a:lnTo>
                      <a:pt x="154" y="31"/>
                    </a:lnTo>
                    <a:lnTo>
                      <a:pt x="146" y="37"/>
                    </a:lnTo>
                    <a:lnTo>
                      <a:pt x="141" y="39"/>
                    </a:lnTo>
                    <a:lnTo>
                      <a:pt x="138" y="41"/>
                    </a:lnTo>
                    <a:lnTo>
                      <a:pt x="137" y="41"/>
                    </a:lnTo>
                    <a:lnTo>
                      <a:pt x="134" y="42"/>
                    </a:lnTo>
                    <a:lnTo>
                      <a:pt x="130" y="45"/>
                    </a:lnTo>
                    <a:lnTo>
                      <a:pt x="120" y="51"/>
                    </a:lnTo>
                    <a:lnTo>
                      <a:pt x="105" y="60"/>
                    </a:lnTo>
                    <a:lnTo>
                      <a:pt x="86" y="71"/>
                    </a:lnTo>
                    <a:lnTo>
                      <a:pt x="68" y="81"/>
                    </a:lnTo>
                    <a:lnTo>
                      <a:pt x="50" y="90"/>
                    </a:lnTo>
                    <a:lnTo>
                      <a:pt x="33" y="99"/>
                    </a:lnTo>
                    <a:lnTo>
                      <a:pt x="20" y="106"/>
                    </a:lnTo>
                    <a:lnTo>
                      <a:pt x="9" y="110"/>
                    </a:lnTo>
                    <a:lnTo>
                      <a:pt x="3" y="113"/>
                    </a:lnTo>
                    <a:lnTo>
                      <a:pt x="0" y="114"/>
                    </a:lnTo>
                    <a:lnTo>
                      <a:pt x="55" y="114"/>
                    </a:lnTo>
                    <a:lnTo>
                      <a:pt x="53" y="113"/>
                    </a:lnTo>
                    <a:lnTo>
                      <a:pt x="52" y="112"/>
                    </a:lnTo>
                    <a:lnTo>
                      <a:pt x="55" y="107"/>
                    </a:lnTo>
                    <a:lnTo>
                      <a:pt x="60" y="103"/>
                    </a:lnTo>
                    <a:lnTo>
                      <a:pt x="71" y="96"/>
                    </a:lnTo>
                    <a:lnTo>
                      <a:pt x="88" y="87"/>
                    </a:lnTo>
                    <a:lnTo>
                      <a:pt x="114" y="75"/>
                    </a:lnTo>
                    <a:lnTo>
                      <a:pt x="141" y="62"/>
                    </a:lnTo>
                    <a:lnTo>
                      <a:pt x="166" y="50"/>
                    </a:lnTo>
                    <a:lnTo>
                      <a:pt x="185" y="38"/>
                    </a:lnTo>
                    <a:lnTo>
                      <a:pt x="200" y="28"/>
                    </a:lnTo>
                    <a:lnTo>
                      <a:pt x="213" y="19"/>
                    </a:lnTo>
                    <a:lnTo>
                      <a:pt x="221" y="12"/>
                    </a:lnTo>
                    <a:lnTo>
                      <a:pt x="226" y="8"/>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4" name="Freeform 36"/>
              <p:cNvSpPr>
                <a:spLocks/>
              </p:cNvSpPr>
              <p:nvPr/>
            </p:nvSpPr>
            <p:spPr bwMode="auto">
              <a:xfrm>
                <a:off x="1769" y="1038"/>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4 w 228"/>
                  <a:gd name="T13" fmla="*/ 18 h 114"/>
                  <a:gd name="T14" fmla="*/ 164 w 228"/>
                  <a:gd name="T15" fmla="*/ 23 h 114"/>
                  <a:gd name="T16" fmla="*/ 153 w 228"/>
                  <a:gd name="T17" fmla="*/ 30 h 114"/>
                  <a:gd name="T18" fmla="*/ 144 w 228"/>
                  <a:gd name="T19" fmla="*/ 36 h 114"/>
                  <a:gd name="T20" fmla="*/ 140 w 228"/>
                  <a:gd name="T21" fmla="*/ 39 h 114"/>
                  <a:gd name="T22" fmla="*/ 137 w 228"/>
                  <a:gd name="T23" fmla="*/ 41 h 114"/>
                  <a:gd name="T24" fmla="*/ 135 w 228"/>
                  <a:gd name="T25" fmla="*/ 42 h 114"/>
                  <a:gd name="T26" fmla="*/ 133 w 228"/>
                  <a:gd name="T27" fmla="*/ 43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3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0 w 228"/>
                  <a:gd name="T75" fmla="*/ 28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7"/>
                    </a:lnTo>
                    <a:lnTo>
                      <a:pt x="186" y="12"/>
                    </a:lnTo>
                    <a:lnTo>
                      <a:pt x="174" y="18"/>
                    </a:lnTo>
                    <a:lnTo>
                      <a:pt x="164" y="23"/>
                    </a:lnTo>
                    <a:lnTo>
                      <a:pt x="153" y="30"/>
                    </a:lnTo>
                    <a:lnTo>
                      <a:pt x="144" y="36"/>
                    </a:lnTo>
                    <a:lnTo>
                      <a:pt x="140" y="39"/>
                    </a:lnTo>
                    <a:lnTo>
                      <a:pt x="137" y="41"/>
                    </a:lnTo>
                    <a:lnTo>
                      <a:pt x="135" y="42"/>
                    </a:lnTo>
                    <a:lnTo>
                      <a:pt x="133" y="43"/>
                    </a:lnTo>
                    <a:lnTo>
                      <a:pt x="128" y="45"/>
                    </a:lnTo>
                    <a:lnTo>
                      <a:pt x="118" y="51"/>
                    </a:lnTo>
                    <a:lnTo>
                      <a:pt x="104" y="59"/>
                    </a:lnTo>
                    <a:lnTo>
                      <a:pt x="85" y="71"/>
                    </a:lnTo>
                    <a:lnTo>
                      <a:pt x="66" y="81"/>
                    </a:lnTo>
                    <a:lnTo>
                      <a:pt x="49" y="90"/>
                    </a:lnTo>
                    <a:lnTo>
                      <a:pt x="33" y="98"/>
                    </a:lnTo>
                    <a:lnTo>
                      <a:pt x="20" y="105"/>
                    </a:lnTo>
                    <a:lnTo>
                      <a:pt x="9" y="110"/>
                    </a:lnTo>
                    <a:lnTo>
                      <a:pt x="3" y="113"/>
                    </a:lnTo>
                    <a:lnTo>
                      <a:pt x="0" y="114"/>
                    </a:lnTo>
                    <a:lnTo>
                      <a:pt x="55" y="114"/>
                    </a:lnTo>
                    <a:lnTo>
                      <a:pt x="53" y="113"/>
                    </a:lnTo>
                    <a:lnTo>
                      <a:pt x="52" y="111"/>
                    </a:lnTo>
                    <a:lnTo>
                      <a:pt x="55" y="107"/>
                    </a:lnTo>
                    <a:lnTo>
                      <a:pt x="60" y="103"/>
                    </a:lnTo>
                    <a:lnTo>
                      <a:pt x="71" y="95"/>
                    </a:lnTo>
                    <a:lnTo>
                      <a:pt x="88" y="87"/>
                    </a:lnTo>
                    <a:lnTo>
                      <a:pt x="114" y="75"/>
                    </a:lnTo>
                    <a:lnTo>
                      <a:pt x="141" y="62"/>
                    </a:lnTo>
                    <a:lnTo>
                      <a:pt x="166" y="49"/>
                    </a:lnTo>
                    <a:lnTo>
                      <a:pt x="185" y="38"/>
                    </a:lnTo>
                    <a:lnTo>
                      <a:pt x="200"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5" name="Freeform 37"/>
              <p:cNvSpPr>
                <a:spLocks/>
              </p:cNvSpPr>
              <p:nvPr/>
            </p:nvSpPr>
            <p:spPr bwMode="auto">
              <a:xfrm>
                <a:off x="1793" y="1070"/>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2 h 114"/>
                  <a:gd name="T26" fmla="*/ 135 w 228"/>
                  <a:gd name="T27" fmla="*/ 43 h 114"/>
                  <a:gd name="T28" fmla="*/ 129 w 228"/>
                  <a:gd name="T29" fmla="*/ 46 h 114"/>
                  <a:gd name="T30" fmla="*/ 120 w 228"/>
                  <a:gd name="T31" fmla="*/ 52 h 114"/>
                  <a:gd name="T32" fmla="*/ 104 w 228"/>
                  <a:gd name="T33" fmla="*/ 60 h 114"/>
                  <a:gd name="T34" fmla="*/ 86 w 228"/>
                  <a:gd name="T35" fmla="*/ 71 h 114"/>
                  <a:gd name="T36" fmla="*/ 67 w 228"/>
                  <a:gd name="T37" fmla="*/ 81 h 114"/>
                  <a:gd name="T38" fmla="*/ 49 w 228"/>
                  <a:gd name="T39" fmla="*/ 89 h 114"/>
                  <a:gd name="T40" fmla="*/ 34 w 228"/>
                  <a:gd name="T41" fmla="*/ 98 h 114"/>
                  <a:gd name="T42" fmla="*/ 21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5" y="30"/>
                    </a:lnTo>
                    <a:lnTo>
                      <a:pt x="146" y="36"/>
                    </a:lnTo>
                    <a:lnTo>
                      <a:pt x="142" y="39"/>
                    </a:lnTo>
                    <a:lnTo>
                      <a:pt x="139" y="40"/>
                    </a:lnTo>
                    <a:lnTo>
                      <a:pt x="137" y="42"/>
                    </a:lnTo>
                    <a:lnTo>
                      <a:pt x="135" y="43"/>
                    </a:lnTo>
                    <a:lnTo>
                      <a:pt x="129" y="46"/>
                    </a:lnTo>
                    <a:lnTo>
                      <a:pt x="120" y="52"/>
                    </a:lnTo>
                    <a:lnTo>
                      <a:pt x="104" y="60"/>
                    </a:lnTo>
                    <a:lnTo>
                      <a:pt x="86" y="71"/>
                    </a:lnTo>
                    <a:lnTo>
                      <a:pt x="67" y="81"/>
                    </a:lnTo>
                    <a:lnTo>
                      <a:pt x="49" y="89"/>
                    </a:lnTo>
                    <a:lnTo>
                      <a:pt x="34" y="98"/>
                    </a:lnTo>
                    <a:lnTo>
                      <a:pt x="21" y="105"/>
                    </a:lnTo>
                    <a:lnTo>
                      <a:pt x="9" y="110"/>
                    </a:lnTo>
                    <a:lnTo>
                      <a:pt x="3" y="112"/>
                    </a:lnTo>
                    <a:lnTo>
                      <a:pt x="0" y="114"/>
                    </a:lnTo>
                    <a:lnTo>
                      <a:pt x="55" y="114"/>
                    </a:lnTo>
                    <a:lnTo>
                      <a:pt x="54" y="112"/>
                    </a:lnTo>
                    <a:lnTo>
                      <a:pt x="52" y="111"/>
                    </a:lnTo>
                    <a:lnTo>
                      <a:pt x="55" y="107"/>
                    </a:lnTo>
                    <a:lnTo>
                      <a:pt x="61" y="102"/>
                    </a:lnTo>
                    <a:lnTo>
                      <a:pt x="71" y="95"/>
                    </a:lnTo>
                    <a:lnTo>
                      <a:pt x="88" y="86"/>
                    </a:lnTo>
                    <a:lnTo>
                      <a:pt x="114" y="75"/>
                    </a:lnTo>
                    <a:lnTo>
                      <a:pt x="142"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6" name="Freeform 38"/>
              <p:cNvSpPr>
                <a:spLocks/>
              </p:cNvSpPr>
              <p:nvPr/>
            </p:nvSpPr>
            <p:spPr bwMode="auto">
              <a:xfrm>
                <a:off x="1819" y="1102"/>
                <a:ext cx="228" cy="114"/>
              </a:xfrm>
              <a:custGeom>
                <a:avLst/>
                <a:gdLst>
                  <a:gd name="T0" fmla="*/ 212 w 228"/>
                  <a:gd name="T1" fmla="*/ 0 h 114"/>
                  <a:gd name="T2" fmla="*/ 211 w 228"/>
                  <a:gd name="T3" fmla="*/ 0 h 114"/>
                  <a:gd name="T4" fmla="*/ 208 w 228"/>
                  <a:gd name="T5" fmla="*/ 1 h 114"/>
                  <a:gd name="T6" fmla="*/ 202 w 228"/>
                  <a:gd name="T7" fmla="*/ 4 h 114"/>
                  <a:gd name="T8" fmla="*/ 194 w 228"/>
                  <a:gd name="T9" fmla="*/ 7 h 114"/>
                  <a:gd name="T10" fmla="*/ 185 w 228"/>
                  <a:gd name="T11" fmla="*/ 11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1 h 114"/>
                  <a:gd name="T26" fmla="*/ 133 w 228"/>
                  <a:gd name="T27" fmla="*/ 43 h 114"/>
                  <a:gd name="T28" fmla="*/ 129 w 228"/>
                  <a:gd name="T29" fmla="*/ 46 h 114"/>
                  <a:gd name="T30" fmla="*/ 119 w 228"/>
                  <a:gd name="T31" fmla="*/ 52 h 114"/>
                  <a:gd name="T32" fmla="*/ 104 w 228"/>
                  <a:gd name="T33" fmla="*/ 60 h 114"/>
                  <a:gd name="T34" fmla="*/ 85 w 228"/>
                  <a:gd name="T35" fmla="*/ 70 h 114"/>
                  <a:gd name="T36" fmla="*/ 67 w 228"/>
                  <a:gd name="T37" fmla="*/ 80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4 w 228"/>
                  <a:gd name="T51" fmla="*/ 114 h 114"/>
                  <a:gd name="T52" fmla="*/ 54 w 228"/>
                  <a:gd name="T53" fmla="*/ 114 h 114"/>
                  <a:gd name="T54" fmla="*/ 52 w 228"/>
                  <a:gd name="T55" fmla="*/ 112 h 114"/>
                  <a:gd name="T56" fmla="*/ 52 w 228"/>
                  <a:gd name="T57" fmla="*/ 111 h 114"/>
                  <a:gd name="T58" fmla="*/ 54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4" y="7"/>
                    </a:lnTo>
                    <a:lnTo>
                      <a:pt x="185" y="11"/>
                    </a:lnTo>
                    <a:lnTo>
                      <a:pt x="175" y="17"/>
                    </a:lnTo>
                    <a:lnTo>
                      <a:pt x="165" y="23"/>
                    </a:lnTo>
                    <a:lnTo>
                      <a:pt x="153" y="30"/>
                    </a:lnTo>
                    <a:lnTo>
                      <a:pt x="145" y="36"/>
                    </a:lnTo>
                    <a:lnTo>
                      <a:pt x="140" y="39"/>
                    </a:lnTo>
                    <a:lnTo>
                      <a:pt x="137" y="40"/>
                    </a:lnTo>
                    <a:lnTo>
                      <a:pt x="136" y="41"/>
                    </a:lnTo>
                    <a:lnTo>
                      <a:pt x="133" y="43"/>
                    </a:lnTo>
                    <a:lnTo>
                      <a:pt x="129" y="46"/>
                    </a:lnTo>
                    <a:lnTo>
                      <a:pt x="119" y="52"/>
                    </a:lnTo>
                    <a:lnTo>
                      <a:pt x="104" y="60"/>
                    </a:lnTo>
                    <a:lnTo>
                      <a:pt x="85" y="70"/>
                    </a:lnTo>
                    <a:lnTo>
                      <a:pt x="67" y="80"/>
                    </a:lnTo>
                    <a:lnTo>
                      <a:pt x="49" y="89"/>
                    </a:lnTo>
                    <a:lnTo>
                      <a:pt x="34" y="98"/>
                    </a:lnTo>
                    <a:lnTo>
                      <a:pt x="21" y="105"/>
                    </a:lnTo>
                    <a:lnTo>
                      <a:pt x="9" y="109"/>
                    </a:lnTo>
                    <a:lnTo>
                      <a:pt x="3" y="112"/>
                    </a:lnTo>
                    <a:lnTo>
                      <a:pt x="0" y="114"/>
                    </a:lnTo>
                    <a:lnTo>
                      <a:pt x="54" y="114"/>
                    </a:lnTo>
                    <a:lnTo>
                      <a:pt x="52" y="112"/>
                    </a:lnTo>
                    <a:lnTo>
                      <a:pt x="52" y="111"/>
                    </a:lnTo>
                    <a:lnTo>
                      <a:pt x="54" y="106"/>
                    </a:lnTo>
                    <a:lnTo>
                      <a:pt x="61" y="102"/>
                    </a:lnTo>
                    <a:lnTo>
                      <a:pt x="71" y="95"/>
                    </a:lnTo>
                    <a:lnTo>
                      <a:pt x="88" y="86"/>
                    </a:lnTo>
                    <a:lnTo>
                      <a:pt x="114" y="75"/>
                    </a:lnTo>
                    <a:lnTo>
                      <a:pt x="142" y="62"/>
                    </a:lnTo>
                    <a:lnTo>
                      <a:pt x="166" y="49"/>
                    </a:lnTo>
                    <a:lnTo>
                      <a:pt x="185" y="37"/>
                    </a:lnTo>
                    <a:lnTo>
                      <a:pt x="201" y="27"/>
                    </a:lnTo>
                    <a:lnTo>
                      <a:pt x="214" y="18"/>
                    </a:lnTo>
                    <a:lnTo>
                      <a:pt x="221" y="11"/>
                    </a:lnTo>
                    <a:lnTo>
                      <a:pt x="227" y="7"/>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7" name="Freeform 39"/>
              <p:cNvSpPr>
                <a:spLocks/>
              </p:cNvSpPr>
              <p:nvPr/>
            </p:nvSpPr>
            <p:spPr bwMode="auto">
              <a:xfrm>
                <a:off x="1844" y="1133"/>
                <a:ext cx="228" cy="116"/>
              </a:xfrm>
              <a:custGeom>
                <a:avLst/>
                <a:gdLst>
                  <a:gd name="T0" fmla="*/ 213 w 228"/>
                  <a:gd name="T1" fmla="*/ 0 h 116"/>
                  <a:gd name="T2" fmla="*/ 212 w 228"/>
                  <a:gd name="T3" fmla="*/ 0 h 116"/>
                  <a:gd name="T4" fmla="*/ 208 w 228"/>
                  <a:gd name="T5" fmla="*/ 2 h 116"/>
                  <a:gd name="T6" fmla="*/ 202 w 228"/>
                  <a:gd name="T7" fmla="*/ 5 h 116"/>
                  <a:gd name="T8" fmla="*/ 195 w 228"/>
                  <a:gd name="T9" fmla="*/ 8 h 116"/>
                  <a:gd name="T10" fmla="*/ 186 w 228"/>
                  <a:gd name="T11" fmla="*/ 12 h 116"/>
                  <a:gd name="T12" fmla="*/ 176 w 228"/>
                  <a:gd name="T13" fmla="*/ 18 h 116"/>
                  <a:gd name="T14" fmla="*/ 166 w 228"/>
                  <a:gd name="T15" fmla="*/ 23 h 116"/>
                  <a:gd name="T16" fmla="*/ 154 w 228"/>
                  <a:gd name="T17" fmla="*/ 31 h 116"/>
                  <a:gd name="T18" fmla="*/ 146 w 228"/>
                  <a:gd name="T19" fmla="*/ 36 h 116"/>
                  <a:gd name="T20" fmla="*/ 141 w 228"/>
                  <a:gd name="T21" fmla="*/ 39 h 116"/>
                  <a:gd name="T22" fmla="*/ 138 w 228"/>
                  <a:gd name="T23" fmla="*/ 41 h 116"/>
                  <a:gd name="T24" fmla="*/ 137 w 228"/>
                  <a:gd name="T25" fmla="*/ 42 h 116"/>
                  <a:gd name="T26" fmla="*/ 134 w 228"/>
                  <a:gd name="T27" fmla="*/ 44 h 116"/>
                  <a:gd name="T28" fmla="*/ 128 w 228"/>
                  <a:gd name="T29" fmla="*/ 47 h 116"/>
                  <a:gd name="T30" fmla="*/ 120 w 228"/>
                  <a:gd name="T31" fmla="*/ 52 h 116"/>
                  <a:gd name="T32" fmla="*/ 104 w 228"/>
                  <a:gd name="T33" fmla="*/ 61 h 116"/>
                  <a:gd name="T34" fmla="*/ 85 w 228"/>
                  <a:gd name="T35" fmla="*/ 71 h 116"/>
                  <a:gd name="T36" fmla="*/ 66 w 228"/>
                  <a:gd name="T37" fmla="*/ 81 h 116"/>
                  <a:gd name="T38" fmla="*/ 49 w 228"/>
                  <a:gd name="T39" fmla="*/ 91 h 116"/>
                  <a:gd name="T40" fmla="*/ 33 w 228"/>
                  <a:gd name="T41" fmla="*/ 98 h 116"/>
                  <a:gd name="T42" fmla="*/ 20 w 228"/>
                  <a:gd name="T43" fmla="*/ 106 h 116"/>
                  <a:gd name="T44" fmla="*/ 9 w 228"/>
                  <a:gd name="T45" fmla="*/ 111 h 116"/>
                  <a:gd name="T46" fmla="*/ 3 w 228"/>
                  <a:gd name="T47" fmla="*/ 114 h 116"/>
                  <a:gd name="T48" fmla="*/ 0 w 228"/>
                  <a:gd name="T49" fmla="*/ 116 h 116"/>
                  <a:gd name="T50" fmla="*/ 55 w 228"/>
                  <a:gd name="T51" fmla="*/ 116 h 116"/>
                  <a:gd name="T52" fmla="*/ 55 w 228"/>
                  <a:gd name="T53" fmla="*/ 116 h 116"/>
                  <a:gd name="T54" fmla="*/ 53 w 228"/>
                  <a:gd name="T55" fmla="*/ 114 h 116"/>
                  <a:gd name="T56" fmla="*/ 52 w 228"/>
                  <a:gd name="T57" fmla="*/ 111 h 116"/>
                  <a:gd name="T58" fmla="*/ 55 w 228"/>
                  <a:gd name="T59" fmla="*/ 109 h 116"/>
                  <a:gd name="T60" fmla="*/ 60 w 228"/>
                  <a:gd name="T61" fmla="*/ 103 h 116"/>
                  <a:gd name="T62" fmla="*/ 71 w 228"/>
                  <a:gd name="T63" fmla="*/ 96 h 116"/>
                  <a:gd name="T64" fmla="*/ 88 w 228"/>
                  <a:gd name="T65" fmla="*/ 87 h 116"/>
                  <a:gd name="T66" fmla="*/ 114 w 228"/>
                  <a:gd name="T67" fmla="*/ 75 h 116"/>
                  <a:gd name="T68" fmla="*/ 141 w 228"/>
                  <a:gd name="T69" fmla="*/ 62 h 116"/>
                  <a:gd name="T70" fmla="*/ 166 w 228"/>
                  <a:gd name="T71" fmla="*/ 49 h 116"/>
                  <a:gd name="T72" fmla="*/ 185 w 228"/>
                  <a:gd name="T73" fmla="*/ 38 h 116"/>
                  <a:gd name="T74" fmla="*/ 200 w 228"/>
                  <a:gd name="T75" fmla="*/ 28 h 116"/>
                  <a:gd name="T76" fmla="*/ 213 w 228"/>
                  <a:gd name="T77" fmla="*/ 19 h 116"/>
                  <a:gd name="T78" fmla="*/ 221 w 228"/>
                  <a:gd name="T79" fmla="*/ 12 h 116"/>
                  <a:gd name="T80" fmla="*/ 226 w 228"/>
                  <a:gd name="T81" fmla="*/ 8 h 116"/>
                  <a:gd name="T82" fmla="*/ 228 w 228"/>
                  <a:gd name="T83" fmla="*/ 6 h 116"/>
                  <a:gd name="T84" fmla="*/ 213 w 228"/>
                  <a:gd name="T85" fmla="*/ 0 h 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6"/>
                  <a:gd name="T131" fmla="*/ 228 w 228"/>
                  <a:gd name="T132" fmla="*/ 116 h 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6">
                    <a:moveTo>
                      <a:pt x="213" y="0"/>
                    </a:moveTo>
                    <a:lnTo>
                      <a:pt x="212" y="0"/>
                    </a:lnTo>
                    <a:lnTo>
                      <a:pt x="208" y="2"/>
                    </a:lnTo>
                    <a:lnTo>
                      <a:pt x="202" y="5"/>
                    </a:lnTo>
                    <a:lnTo>
                      <a:pt x="195" y="8"/>
                    </a:lnTo>
                    <a:lnTo>
                      <a:pt x="186" y="12"/>
                    </a:lnTo>
                    <a:lnTo>
                      <a:pt x="176" y="18"/>
                    </a:lnTo>
                    <a:lnTo>
                      <a:pt x="166" y="23"/>
                    </a:lnTo>
                    <a:lnTo>
                      <a:pt x="154" y="31"/>
                    </a:lnTo>
                    <a:lnTo>
                      <a:pt x="146" y="36"/>
                    </a:lnTo>
                    <a:lnTo>
                      <a:pt x="141" y="39"/>
                    </a:lnTo>
                    <a:lnTo>
                      <a:pt x="138" y="41"/>
                    </a:lnTo>
                    <a:lnTo>
                      <a:pt x="137" y="42"/>
                    </a:lnTo>
                    <a:lnTo>
                      <a:pt x="134" y="44"/>
                    </a:lnTo>
                    <a:lnTo>
                      <a:pt x="128" y="47"/>
                    </a:lnTo>
                    <a:lnTo>
                      <a:pt x="120" y="52"/>
                    </a:lnTo>
                    <a:lnTo>
                      <a:pt x="104" y="61"/>
                    </a:lnTo>
                    <a:lnTo>
                      <a:pt x="85" y="71"/>
                    </a:lnTo>
                    <a:lnTo>
                      <a:pt x="66" y="81"/>
                    </a:lnTo>
                    <a:lnTo>
                      <a:pt x="49" y="91"/>
                    </a:lnTo>
                    <a:lnTo>
                      <a:pt x="33" y="98"/>
                    </a:lnTo>
                    <a:lnTo>
                      <a:pt x="20" y="106"/>
                    </a:lnTo>
                    <a:lnTo>
                      <a:pt x="9" y="111"/>
                    </a:lnTo>
                    <a:lnTo>
                      <a:pt x="3" y="114"/>
                    </a:lnTo>
                    <a:lnTo>
                      <a:pt x="0" y="116"/>
                    </a:lnTo>
                    <a:lnTo>
                      <a:pt x="55" y="116"/>
                    </a:lnTo>
                    <a:lnTo>
                      <a:pt x="53" y="114"/>
                    </a:lnTo>
                    <a:lnTo>
                      <a:pt x="52" y="111"/>
                    </a:lnTo>
                    <a:lnTo>
                      <a:pt x="55" y="109"/>
                    </a:lnTo>
                    <a:lnTo>
                      <a:pt x="60" y="103"/>
                    </a:lnTo>
                    <a:lnTo>
                      <a:pt x="71" y="96"/>
                    </a:lnTo>
                    <a:lnTo>
                      <a:pt x="88" y="87"/>
                    </a:lnTo>
                    <a:lnTo>
                      <a:pt x="114" y="75"/>
                    </a:lnTo>
                    <a:lnTo>
                      <a:pt x="141" y="62"/>
                    </a:lnTo>
                    <a:lnTo>
                      <a:pt x="166" y="49"/>
                    </a:lnTo>
                    <a:lnTo>
                      <a:pt x="185" y="38"/>
                    </a:lnTo>
                    <a:lnTo>
                      <a:pt x="200" y="28"/>
                    </a:lnTo>
                    <a:lnTo>
                      <a:pt x="213" y="19"/>
                    </a:lnTo>
                    <a:lnTo>
                      <a:pt x="221" y="12"/>
                    </a:lnTo>
                    <a:lnTo>
                      <a:pt x="226" y="8"/>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8" name="Freeform 40"/>
              <p:cNvSpPr>
                <a:spLocks/>
              </p:cNvSpPr>
              <p:nvPr/>
            </p:nvSpPr>
            <p:spPr bwMode="auto">
              <a:xfrm>
                <a:off x="1868" y="1167"/>
                <a:ext cx="228" cy="113"/>
              </a:xfrm>
              <a:custGeom>
                <a:avLst/>
                <a:gdLst>
                  <a:gd name="T0" fmla="*/ 214 w 228"/>
                  <a:gd name="T1" fmla="*/ 0 h 113"/>
                  <a:gd name="T2" fmla="*/ 212 w 228"/>
                  <a:gd name="T3" fmla="*/ 0 h 113"/>
                  <a:gd name="T4" fmla="*/ 210 w 228"/>
                  <a:gd name="T5" fmla="*/ 1 h 113"/>
                  <a:gd name="T6" fmla="*/ 204 w 228"/>
                  <a:gd name="T7" fmla="*/ 4 h 113"/>
                  <a:gd name="T8" fmla="*/ 195 w 228"/>
                  <a:gd name="T9" fmla="*/ 7 h 113"/>
                  <a:gd name="T10" fmla="*/ 187 w 228"/>
                  <a:gd name="T11" fmla="*/ 11 h 113"/>
                  <a:gd name="T12" fmla="*/ 176 w 228"/>
                  <a:gd name="T13" fmla="*/ 15 h 113"/>
                  <a:gd name="T14" fmla="*/ 166 w 228"/>
                  <a:gd name="T15" fmla="*/ 21 h 113"/>
                  <a:gd name="T16" fmla="*/ 155 w 228"/>
                  <a:gd name="T17" fmla="*/ 28 h 113"/>
                  <a:gd name="T18" fmla="*/ 146 w 228"/>
                  <a:gd name="T19" fmla="*/ 34 h 113"/>
                  <a:gd name="T20" fmla="*/ 142 w 228"/>
                  <a:gd name="T21" fmla="*/ 37 h 113"/>
                  <a:gd name="T22" fmla="*/ 139 w 228"/>
                  <a:gd name="T23" fmla="*/ 38 h 113"/>
                  <a:gd name="T24" fmla="*/ 137 w 228"/>
                  <a:gd name="T25" fmla="*/ 40 h 113"/>
                  <a:gd name="T26" fmla="*/ 135 w 228"/>
                  <a:gd name="T27" fmla="*/ 41 h 113"/>
                  <a:gd name="T28" fmla="*/ 130 w 228"/>
                  <a:gd name="T29" fmla="*/ 44 h 113"/>
                  <a:gd name="T30" fmla="*/ 120 w 228"/>
                  <a:gd name="T31" fmla="*/ 50 h 113"/>
                  <a:gd name="T32" fmla="*/ 106 w 228"/>
                  <a:gd name="T33" fmla="*/ 59 h 113"/>
                  <a:gd name="T34" fmla="*/ 87 w 228"/>
                  <a:gd name="T35" fmla="*/ 69 h 113"/>
                  <a:gd name="T36" fmla="*/ 68 w 228"/>
                  <a:gd name="T37" fmla="*/ 79 h 113"/>
                  <a:gd name="T38" fmla="*/ 51 w 228"/>
                  <a:gd name="T39" fmla="*/ 89 h 113"/>
                  <a:gd name="T40" fmla="*/ 34 w 228"/>
                  <a:gd name="T41" fmla="*/ 96 h 113"/>
                  <a:gd name="T42" fmla="*/ 21 w 228"/>
                  <a:gd name="T43" fmla="*/ 103 h 113"/>
                  <a:gd name="T44" fmla="*/ 9 w 228"/>
                  <a:gd name="T45" fmla="*/ 109 h 113"/>
                  <a:gd name="T46" fmla="*/ 3 w 228"/>
                  <a:gd name="T47" fmla="*/ 112 h 113"/>
                  <a:gd name="T48" fmla="*/ 0 w 228"/>
                  <a:gd name="T49" fmla="*/ 113 h 113"/>
                  <a:gd name="T50" fmla="*/ 55 w 228"/>
                  <a:gd name="T51" fmla="*/ 113 h 113"/>
                  <a:gd name="T52" fmla="*/ 55 w 228"/>
                  <a:gd name="T53" fmla="*/ 113 h 113"/>
                  <a:gd name="T54" fmla="*/ 54 w 228"/>
                  <a:gd name="T55" fmla="*/ 112 h 113"/>
                  <a:gd name="T56" fmla="*/ 52 w 228"/>
                  <a:gd name="T57" fmla="*/ 109 h 113"/>
                  <a:gd name="T58" fmla="*/ 55 w 228"/>
                  <a:gd name="T59" fmla="*/ 106 h 113"/>
                  <a:gd name="T60" fmla="*/ 61 w 228"/>
                  <a:gd name="T61" fmla="*/ 100 h 113"/>
                  <a:gd name="T62" fmla="*/ 71 w 228"/>
                  <a:gd name="T63" fmla="*/ 93 h 113"/>
                  <a:gd name="T64" fmla="*/ 88 w 228"/>
                  <a:gd name="T65" fmla="*/ 85 h 113"/>
                  <a:gd name="T66" fmla="*/ 114 w 228"/>
                  <a:gd name="T67" fmla="*/ 73 h 113"/>
                  <a:gd name="T68" fmla="*/ 142 w 228"/>
                  <a:gd name="T69" fmla="*/ 60 h 113"/>
                  <a:gd name="T70" fmla="*/ 166 w 228"/>
                  <a:gd name="T71" fmla="*/ 47 h 113"/>
                  <a:gd name="T72" fmla="*/ 185 w 228"/>
                  <a:gd name="T73" fmla="*/ 36 h 113"/>
                  <a:gd name="T74" fmla="*/ 201 w 228"/>
                  <a:gd name="T75" fmla="*/ 25 h 113"/>
                  <a:gd name="T76" fmla="*/ 214 w 228"/>
                  <a:gd name="T77" fmla="*/ 17 h 113"/>
                  <a:gd name="T78" fmla="*/ 221 w 228"/>
                  <a:gd name="T79" fmla="*/ 10 h 113"/>
                  <a:gd name="T80" fmla="*/ 227 w 228"/>
                  <a:gd name="T81" fmla="*/ 5 h 113"/>
                  <a:gd name="T82" fmla="*/ 228 w 228"/>
                  <a:gd name="T83" fmla="*/ 4 h 113"/>
                  <a:gd name="T84" fmla="*/ 214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4" y="0"/>
                    </a:moveTo>
                    <a:lnTo>
                      <a:pt x="212" y="0"/>
                    </a:lnTo>
                    <a:lnTo>
                      <a:pt x="210" y="1"/>
                    </a:lnTo>
                    <a:lnTo>
                      <a:pt x="204" y="4"/>
                    </a:lnTo>
                    <a:lnTo>
                      <a:pt x="195" y="7"/>
                    </a:lnTo>
                    <a:lnTo>
                      <a:pt x="187" y="11"/>
                    </a:lnTo>
                    <a:lnTo>
                      <a:pt x="176" y="15"/>
                    </a:lnTo>
                    <a:lnTo>
                      <a:pt x="166" y="21"/>
                    </a:lnTo>
                    <a:lnTo>
                      <a:pt x="155" y="28"/>
                    </a:lnTo>
                    <a:lnTo>
                      <a:pt x="146" y="34"/>
                    </a:lnTo>
                    <a:lnTo>
                      <a:pt x="142" y="37"/>
                    </a:lnTo>
                    <a:lnTo>
                      <a:pt x="139" y="38"/>
                    </a:lnTo>
                    <a:lnTo>
                      <a:pt x="137" y="40"/>
                    </a:lnTo>
                    <a:lnTo>
                      <a:pt x="135" y="41"/>
                    </a:lnTo>
                    <a:lnTo>
                      <a:pt x="130" y="44"/>
                    </a:lnTo>
                    <a:lnTo>
                      <a:pt x="120" y="50"/>
                    </a:lnTo>
                    <a:lnTo>
                      <a:pt x="106" y="59"/>
                    </a:lnTo>
                    <a:lnTo>
                      <a:pt x="87" y="69"/>
                    </a:lnTo>
                    <a:lnTo>
                      <a:pt x="68" y="79"/>
                    </a:lnTo>
                    <a:lnTo>
                      <a:pt x="51" y="89"/>
                    </a:lnTo>
                    <a:lnTo>
                      <a:pt x="34" y="96"/>
                    </a:lnTo>
                    <a:lnTo>
                      <a:pt x="21" y="103"/>
                    </a:lnTo>
                    <a:lnTo>
                      <a:pt x="9" y="109"/>
                    </a:lnTo>
                    <a:lnTo>
                      <a:pt x="3" y="112"/>
                    </a:lnTo>
                    <a:lnTo>
                      <a:pt x="0" y="113"/>
                    </a:lnTo>
                    <a:lnTo>
                      <a:pt x="55" y="113"/>
                    </a:lnTo>
                    <a:lnTo>
                      <a:pt x="54" y="112"/>
                    </a:lnTo>
                    <a:lnTo>
                      <a:pt x="52" y="109"/>
                    </a:lnTo>
                    <a:lnTo>
                      <a:pt x="55" y="106"/>
                    </a:lnTo>
                    <a:lnTo>
                      <a:pt x="61" y="100"/>
                    </a:lnTo>
                    <a:lnTo>
                      <a:pt x="71" y="93"/>
                    </a:lnTo>
                    <a:lnTo>
                      <a:pt x="88" y="85"/>
                    </a:lnTo>
                    <a:lnTo>
                      <a:pt x="114" y="73"/>
                    </a:lnTo>
                    <a:lnTo>
                      <a:pt x="142" y="60"/>
                    </a:lnTo>
                    <a:lnTo>
                      <a:pt x="166" y="47"/>
                    </a:lnTo>
                    <a:lnTo>
                      <a:pt x="185" y="36"/>
                    </a:lnTo>
                    <a:lnTo>
                      <a:pt x="201" y="25"/>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9" name="Freeform 41"/>
              <p:cNvSpPr>
                <a:spLocks/>
              </p:cNvSpPr>
              <p:nvPr/>
            </p:nvSpPr>
            <p:spPr bwMode="auto">
              <a:xfrm>
                <a:off x="1894" y="1198"/>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7 w 228"/>
                  <a:gd name="T23" fmla="*/ 39 h 114"/>
                  <a:gd name="T24" fmla="*/ 136 w 228"/>
                  <a:gd name="T25" fmla="*/ 41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6"/>
                    </a:lnTo>
                    <a:lnTo>
                      <a:pt x="165" y="22"/>
                    </a:lnTo>
                    <a:lnTo>
                      <a:pt x="153" y="29"/>
                    </a:lnTo>
                    <a:lnTo>
                      <a:pt x="145" y="35"/>
                    </a:lnTo>
                    <a:lnTo>
                      <a:pt x="140" y="38"/>
                    </a:lnTo>
                    <a:lnTo>
                      <a:pt x="137" y="39"/>
                    </a:lnTo>
                    <a:lnTo>
                      <a:pt x="136" y="41"/>
                    </a:lnTo>
                    <a:lnTo>
                      <a:pt x="133" y="42"/>
                    </a:lnTo>
                    <a:lnTo>
                      <a:pt x="129" y="45"/>
                    </a:lnTo>
                    <a:lnTo>
                      <a:pt x="119" y="51"/>
                    </a:lnTo>
                    <a:lnTo>
                      <a:pt x="104" y="59"/>
                    </a:lnTo>
                    <a:lnTo>
                      <a:pt x="85" y="71"/>
                    </a:lnTo>
                    <a:lnTo>
                      <a:pt x="67" y="81"/>
                    </a:lnTo>
                    <a:lnTo>
                      <a:pt x="49" y="90"/>
                    </a:lnTo>
                    <a:lnTo>
                      <a:pt x="34" y="98"/>
                    </a:lnTo>
                    <a:lnTo>
                      <a:pt x="21" y="106"/>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8"/>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0" name="Freeform 42"/>
              <p:cNvSpPr>
                <a:spLocks/>
              </p:cNvSpPr>
              <p:nvPr/>
            </p:nvSpPr>
            <p:spPr bwMode="auto">
              <a:xfrm>
                <a:off x="1919" y="1230"/>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7 h 114"/>
                  <a:gd name="T22" fmla="*/ 138 w 228"/>
                  <a:gd name="T23" fmla="*/ 39 h 114"/>
                  <a:gd name="T24" fmla="*/ 137 w 228"/>
                  <a:gd name="T25" fmla="*/ 40 h 114"/>
                  <a:gd name="T26" fmla="*/ 134 w 228"/>
                  <a:gd name="T27" fmla="*/ 42 h 114"/>
                  <a:gd name="T28" fmla="*/ 128 w 228"/>
                  <a:gd name="T29" fmla="*/ 45 h 114"/>
                  <a:gd name="T30" fmla="*/ 120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0 h 114"/>
                  <a:gd name="T58" fmla="*/ 55 w 228"/>
                  <a:gd name="T59" fmla="*/ 107 h 114"/>
                  <a:gd name="T60" fmla="*/ 60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2"/>
                    </a:lnTo>
                    <a:lnTo>
                      <a:pt x="176" y="16"/>
                    </a:lnTo>
                    <a:lnTo>
                      <a:pt x="166" y="22"/>
                    </a:lnTo>
                    <a:lnTo>
                      <a:pt x="154" y="29"/>
                    </a:lnTo>
                    <a:lnTo>
                      <a:pt x="146" y="35"/>
                    </a:lnTo>
                    <a:lnTo>
                      <a:pt x="141" y="37"/>
                    </a:lnTo>
                    <a:lnTo>
                      <a:pt x="138" y="39"/>
                    </a:lnTo>
                    <a:lnTo>
                      <a:pt x="137" y="40"/>
                    </a:lnTo>
                    <a:lnTo>
                      <a:pt x="134" y="42"/>
                    </a:lnTo>
                    <a:lnTo>
                      <a:pt x="128" y="45"/>
                    </a:lnTo>
                    <a:lnTo>
                      <a:pt x="120" y="50"/>
                    </a:lnTo>
                    <a:lnTo>
                      <a:pt x="104" y="59"/>
                    </a:lnTo>
                    <a:lnTo>
                      <a:pt x="85" y="71"/>
                    </a:lnTo>
                    <a:lnTo>
                      <a:pt x="66" y="81"/>
                    </a:lnTo>
                    <a:lnTo>
                      <a:pt x="49" y="89"/>
                    </a:lnTo>
                    <a:lnTo>
                      <a:pt x="33" y="98"/>
                    </a:lnTo>
                    <a:lnTo>
                      <a:pt x="20" y="105"/>
                    </a:lnTo>
                    <a:lnTo>
                      <a:pt x="9" y="110"/>
                    </a:lnTo>
                    <a:lnTo>
                      <a:pt x="3" y="112"/>
                    </a:lnTo>
                    <a:lnTo>
                      <a:pt x="0" y="114"/>
                    </a:lnTo>
                    <a:lnTo>
                      <a:pt x="55" y="114"/>
                    </a:lnTo>
                    <a:lnTo>
                      <a:pt x="53" y="112"/>
                    </a:lnTo>
                    <a:lnTo>
                      <a:pt x="52" y="110"/>
                    </a:lnTo>
                    <a:lnTo>
                      <a:pt x="55" y="107"/>
                    </a:lnTo>
                    <a:lnTo>
                      <a:pt x="60" y="101"/>
                    </a:lnTo>
                    <a:lnTo>
                      <a:pt x="71" y="94"/>
                    </a:lnTo>
                    <a:lnTo>
                      <a:pt x="88" y="85"/>
                    </a:lnTo>
                    <a:lnTo>
                      <a:pt x="114" y="74"/>
                    </a:lnTo>
                    <a:lnTo>
                      <a:pt x="141" y="61"/>
                    </a:lnTo>
                    <a:lnTo>
                      <a:pt x="166" y="48"/>
                    </a:lnTo>
                    <a:lnTo>
                      <a:pt x="185" y="36"/>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1" name="Freeform 43"/>
              <p:cNvSpPr>
                <a:spLocks/>
              </p:cNvSpPr>
              <p:nvPr/>
            </p:nvSpPr>
            <p:spPr bwMode="auto">
              <a:xfrm>
                <a:off x="1945" y="1262"/>
                <a:ext cx="228" cy="114"/>
              </a:xfrm>
              <a:custGeom>
                <a:avLst/>
                <a:gdLst>
                  <a:gd name="T0" fmla="*/ 212 w 228"/>
                  <a:gd name="T1" fmla="*/ 0 h 114"/>
                  <a:gd name="T2" fmla="*/ 211 w 228"/>
                  <a:gd name="T3" fmla="*/ 0 h 114"/>
                  <a:gd name="T4" fmla="*/ 208 w 228"/>
                  <a:gd name="T5" fmla="*/ 1 h 114"/>
                  <a:gd name="T6" fmla="*/ 202 w 228"/>
                  <a:gd name="T7" fmla="*/ 4 h 114"/>
                  <a:gd name="T8" fmla="*/ 193 w 228"/>
                  <a:gd name="T9" fmla="*/ 7 h 114"/>
                  <a:gd name="T10" fmla="*/ 185 w 228"/>
                  <a:gd name="T11" fmla="*/ 11 h 114"/>
                  <a:gd name="T12" fmla="*/ 174 w 228"/>
                  <a:gd name="T13" fmla="*/ 16 h 114"/>
                  <a:gd name="T14" fmla="*/ 164 w 228"/>
                  <a:gd name="T15" fmla="*/ 21 h 114"/>
                  <a:gd name="T16" fmla="*/ 153 w 228"/>
                  <a:gd name="T17" fmla="*/ 29 h 114"/>
                  <a:gd name="T18" fmla="*/ 144 w 228"/>
                  <a:gd name="T19" fmla="*/ 34 h 114"/>
                  <a:gd name="T20" fmla="*/ 140 w 228"/>
                  <a:gd name="T21" fmla="*/ 37 h 114"/>
                  <a:gd name="T22" fmla="*/ 137 w 228"/>
                  <a:gd name="T23" fmla="*/ 39 h 114"/>
                  <a:gd name="T24" fmla="*/ 135 w 228"/>
                  <a:gd name="T25" fmla="*/ 40 h 114"/>
                  <a:gd name="T26" fmla="*/ 133 w 228"/>
                  <a:gd name="T27" fmla="*/ 42 h 114"/>
                  <a:gd name="T28" fmla="*/ 128 w 228"/>
                  <a:gd name="T29" fmla="*/ 44 h 114"/>
                  <a:gd name="T30" fmla="*/ 118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09 h 114"/>
                  <a:gd name="T58" fmla="*/ 53 w 228"/>
                  <a:gd name="T59" fmla="*/ 106 h 114"/>
                  <a:gd name="T60" fmla="*/ 60 w 228"/>
                  <a:gd name="T61" fmla="*/ 101 h 114"/>
                  <a:gd name="T62" fmla="*/ 71 w 228"/>
                  <a:gd name="T63" fmla="*/ 93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0 w 228"/>
                  <a:gd name="T75" fmla="*/ 26 h 114"/>
                  <a:gd name="T76" fmla="*/ 213 w 228"/>
                  <a:gd name="T77" fmla="*/ 17 h 114"/>
                  <a:gd name="T78" fmla="*/ 221 w 228"/>
                  <a:gd name="T79" fmla="*/ 10 h 114"/>
                  <a:gd name="T80" fmla="*/ 226 w 228"/>
                  <a:gd name="T81" fmla="*/ 5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3" y="7"/>
                    </a:lnTo>
                    <a:lnTo>
                      <a:pt x="185" y="11"/>
                    </a:lnTo>
                    <a:lnTo>
                      <a:pt x="174" y="16"/>
                    </a:lnTo>
                    <a:lnTo>
                      <a:pt x="164" y="21"/>
                    </a:lnTo>
                    <a:lnTo>
                      <a:pt x="153" y="29"/>
                    </a:lnTo>
                    <a:lnTo>
                      <a:pt x="144" y="34"/>
                    </a:lnTo>
                    <a:lnTo>
                      <a:pt x="140" y="37"/>
                    </a:lnTo>
                    <a:lnTo>
                      <a:pt x="137" y="39"/>
                    </a:lnTo>
                    <a:lnTo>
                      <a:pt x="135" y="40"/>
                    </a:lnTo>
                    <a:lnTo>
                      <a:pt x="133" y="42"/>
                    </a:lnTo>
                    <a:lnTo>
                      <a:pt x="128" y="44"/>
                    </a:lnTo>
                    <a:lnTo>
                      <a:pt x="118" y="50"/>
                    </a:lnTo>
                    <a:lnTo>
                      <a:pt x="104" y="59"/>
                    </a:lnTo>
                    <a:lnTo>
                      <a:pt x="85" y="70"/>
                    </a:lnTo>
                    <a:lnTo>
                      <a:pt x="66" y="80"/>
                    </a:lnTo>
                    <a:lnTo>
                      <a:pt x="49" y="89"/>
                    </a:lnTo>
                    <a:lnTo>
                      <a:pt x="33" y="98"/>
                    </a:lnTo>
                    <a:lnTo>
                      <a:pt x="20" y="105"/>
                    </a:lnTo>
                    <a:lnTo>
                      <a:pt x="9" y="109"/>
                    </a:lnTo>
                    <a:lnTo>
                      <a:pt x="3" y="112"/>
                    </a:lnTo>
                    <a:lnTo>
                      <a:pt x="0" y="114"/>
                    </a:lnTo>
                    <a:lnTo>
                      <a:pt x="53" y="114"/>
                    </a:lnTo>
                    <a:lnTo>
                      <a:pt x="52" y="112"/>
                    </a:lnTo>
                    <a:lnTo>
                      <a:pt x="52" y="109"/>
                    </a:lnTo>
                    <a:lnTo>
                      <a:pt x="53" y="106"/>
                    </a:lnTo>
                    <a:lnTo>
                      <a:pt x="60" y="101"/>
                    </a:lnTo>
                    <a:lnTo>
                      <a:pt x="71" y="93"/>
                    </a:lnTo>
                    <a:lnTo>
                      <a:pt x="88" y="85"/>
                    </a:lnTo>
                    <a:lnTo>
                      <a:pt x="114" y="73"/>
                    </a:lnTo>
                    <a:lnTo>
                      <a:pt x="141" y="60"/>
                    </a:lnTo>
                    <a:lnTo>
                      <a:pt x="166" y="47"/>
                    </a:lnTo>
                    <a:lnTo>
                      <a:pt x="185" y="36"/>
                    </a:lnTo>
                    <a:lnTo>
                      <a:pt x="200" y="26"/>
                    </a:lnTo>
                    <a:lnTo>
                      <a:pt x="213" y="17"/>
                    </a:lnTo>
                    <a:lnTo>
                      <a:pt x="221" y="10"/>
                    </a:lnTo>
                    <a:lnTo>
                      <a:pt x="226" y="5"/>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2" name="Freeform 44"/>
              <p:cNvSpPr>
                <a:spLocks/>
              </p:cNvSpPr>
              <p:nvPr/>
            </p:nvSpPr>
            <p:spPr bwMode="auto">
              <a:xfrm>
                <a:off x="1969" y="1293"/>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7 w 228"/>
                  <a:gd name="T11" fmla="*/ 12 h 114"/>
                  <a:gd name="T12" fmla="*/ 176 w 228"/>
                  <a:gd name="T13" fmla="*/ 18 h 114"/>
                  <a:gd name="T14" fmla="*/ 166 w 228"/>
                  <a:gd name="T15" fmla="*/ 24 h 114"/>
                  <a:gd name="T16" fmla="*/ 155 w 228"/>
                  <a:gd name="T17" fmla="*/ 31 h 114"/>
                  <a:gd name="T18" fmla="*/ 146 w 228"/>
                  <a:gd name="T19" fmla="*/ 36 h 114"/>
                  <a:gd name="T20" fmla="*/ 142 w 228"/>
                  <a:gd name="T21" fmla="*/ 39 h 114"/>
                  <a:gd name="T22" fmla="*/ 139 w 228"/>
                  <a:gd name="T23" fmla="*/ 41 h 114"/>
                  <a:gd name="T24" fmla="*/ 137 w 228"/>
                  <a:gd name="T25" fmla="*/ 41 h 114"/>
                  <a:gd name="T26" fmla="*/ 135 w 228"/>
                  <a:gd name="T27" fmla="*/ 42 h 114"/>
                  <a:gd name="T28" fmla="*/ 129 w 228"/>
                  <a:gd name="T29" fmla="*/ 45 h 114"/>
                  <a:gd name="T30" fmla="*/ 120 w 228"/>
                  <a:gd name="T31" fmla="*/ 51 h 114"/>
                  <a:gd name="T32" fmla="*/ 104 w 228"/>
                  <a:gd name="T33" fmla="*/ 60 h 114"/>
                  <a:gd name="T34" fmla="*/ 86 w 228"/>
                  <a:gd name="T35" fmla="*/ 71 h 114"/>
                  <a:gd name="T36" fmla="*/ 67 w 228"/>
                  <a:gd name="T37" fmla="*/ 81 h 114"/>
                  <a:gd name="T38" fmla="*/ 49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6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7" y="12"/>
                    </a:lnTo>
                    <a:lnTo>
                      <a:pt x="176" y="18"/>
                    </a:lnTo>
                    <a:lnTo>
                      <a:pt x="166" y="24"/>
                    </a:lnTo>
                    <a:lnTo>
                      <a:pt x="155" y="31"/>
                    </a:lnTo>
                    <a:lnTo>
                      <a:pt x="146" y="36"/>
                    </a:lnTo>
                    <a:lnTo>
                      <a:pt x="142" y="39"/>
                    </a:lnTo>
                    <a:lnTo>
                      <a:pt x="139" y="41"/>
                    </a:lnTo>
                    <a:lnTo>
                      <a:pt x="137" y="41"/>
                    </a:lnTo>
                    <a:lnTo>
                      <a:pt x="135" y="42"/>
                    </a:lnTo>
                    <a:lnTo>
                      <a:pt x="129" y="45"/>
                    </a:lnTo>
                    <a:lnTo>
                      <a:pt x="120" y="51"/>
                    </a:lnTo>
                    <a:lnTo>
                      <a:pt x="104" y="60"/>
                    </a:lnTo>
                    <a:lnTo>
                      <a:pt x="86" y="71"/>
                    </a:lnTo>
                    <a:lnTo>
                      <a:pt x="67" y="81"/>
                    </a:lnTo>
                    <a:lnTo>
                      <a:pt x="49" y="90"/>
                    </a:lnTo>
                    <a:lnTo>
                      <a:pt x="34" y="98"/>
                    </a:lnTo>
                    <a:lnTo>
                      <a:pt x="21" y="106"/>
                    </a:lnTo>
                    <a:lnTo>
                      <a:pt x="9" y="110"/>
                    </a:lnTo>
                    <a:lnTo>
                      <a:pt x="3" y="113"/>
                    </a:lnTo>
                    <a:lnTo>
                      <a:pt x="0" y="114"/>
                    </a:lnTo>
                    <a:lnTo>
                      <a:pt x="55" y="114"/>
                    </a:lnTo>
                    <a:lnTo>
                      <a:pt x="54" y="113"/>
                    </a:lnTo>
                    <a:lnTo>
                      <a:pt x="52" y="111"/>
                    </a:lnTo>
                    <a:lnTo>
                      <a:pt x="55" y="107"/>
                    </a:lnTo>
                    <a:lnTo>
                      <a:pt x="61" y="103"/>
                    </a:lnTo>
                    <a:lnTo>
                      <a:pt x="71" y="96"/>
                    </a:lnTo>
                    <a:lnTo>
                      <a:pt x="88" y="87"/>
                    </a:lnTo>
                    <a:lnTo>
                      <a:pt x="114" y="75"/>
                    </a:lnTo>
                    <a:lnTo>
                      <a:pt x="142" y="62"/>
                    </a:lnTo>
                    <a:lnTo>
                      <a:pt x="166" y="49"/>
                    </a:lnTo>
                    <a:lnTo>
                      <a:pt x="185" y="38"/>
                    </a:lnTo>
                    <a:lnTo>
                      <a:pt x="201" y="26"/>
                    </a:lnTo>
                    <a:lnTo>
                      <a:pt x="214" y="18"/>
                    </a:lnTo>
                    <a:lnTo>
                      <a:pt x="221" y="11"/>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3" name="Freeform 45"/>
              <p:cNvSpPr>
                <a:spLocks/>
              </p:cNvSpPr>
              <p:nvPr/>
            </p:nvSpPr>
            <p:spPr bwMode="auto">
              <a:xfrm>
                <a:off x="1994" y="1325"/>
                <a:ext cx="228" cy="114"/>
              </a:xfrm>
              <a:custGeom>
                <a:avLst/>
                <a:gdLst>
                  <a:gd name="T0" fmla="*/ 213 w 228"/>
                  <a:gd name="T1" fmla="*/ 0 h 114"/>
                  <a:gd name="T2" fmla="*/ 212 w 228"/>
                  <a:gd name="T3" fmla="*/ 0 h 114"/>
                  <a:gd name="T4" fmla="*/ 209 w 228"/>
                  <a:gd name="T5" fmla="*/ 2 h 114"/>
                  <a:gd name="T6" fmla="*/ 203 w 228"/>
                  <a:gd name="T7" fmla="*/ 4 h 114"/>
                  <a:gd name="T8" fmla="*/ 195 w 228"/>
                  <a:gd name="T9" fmla="*/ 7 h 114"/>
                  <a:gd name="T10" fmla="*/ 186 w 228"/>
                  <a:gd name="T11" fmla="*/ 12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8 w 228"/>
                  <a:gd name="T23" fmla="*/ 41 h 114"/>
                  <a:gd name="T24" fmla="*/ 137 w 228"/>
                  <a:gd name="T25" fmla="*/ 41 h 114"/>
                  <a:gd name="T26" fmla="*/ 134 w 228"/>
                  <a:gd name="T27" fmla="*/ 42 h 114"/>
                  <a:gd name="T28" fmla="*/ 130 w 228"/>
                  <a:gd name="T29" fmla="*/ 45 h 114"/>
                  <a:gd name="T30" fmla="*/ 120 w 228"/>
                  <a:gd name="T31" fmla="*/ 51 h 114"/>
                  <a:gd name="T32" fmla="*/ 105 w 228"/>
                  <a:gd name="T33" fmla="*/ 59 h 114"/>
                  <a:gd name="T34" fmla="*/ 86 w 228"/>
                  <a:gd name="T35" fmla="*/ 71 h 114"/>
                  <a:gd name="T36" fmla="*/ 68 w 228"/>
                  <a:gd name="T37" fmla="*/ 81 h 114"/>
                  <a:gd name="T38" fmla="*/ 50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0 w 228"/>
                  <a:gd name="T75" fmla="*/ 28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2"/>
                    </a:lnTo>
                    <a:lnTo>
                      <a:pt x="203" y="4"/>
                    </a:lnTo>
                    <a:lnTo>
                      <a:pt x="195" y="7"/>
                    </a:lnTo>
                    <a:lnTo>
                      <a:pt x="186" y="12"/>
                    </a:lnTo>
                    <a:lnTo>
                      <a:pt x="176" y="17"/>
                    </a:lnTo>
                    <a:lnTo>
                      <a:pt x="166" y="23"/>
                    </a:lnTo>
                    <a:lnTo>
                      <a:pt x="154" y="30"/>
                    </a:lnTo>
                    <a:lnTo>
                      <a:pt x="146" y="36"/>
                    </a:lnTo>
                    <a:lnTo>
                      <a:pt x="141" y="39"/>
                    </a:lnTo>
                    <a:lnTo>
                      <a:pt x="138" y="41"/>
                    </a:lnTo>
                    <a:lnTo>
                      <a:pt x="137" y="41"/>
                    </a:lnTo>
                    <a:lnTo>
                      <a:pt x="134" y="42"/>
                    </a:lnTo>
                    <a:lnTo>
                      <a:pt x="130" y="45"/>
                    </a:lnTo>
                    <a:lnTo>
                      <a:pt x="120" y="51"/>
                    </a:lnTo>
                    <a:lnTo>
                      <a:pt x="105" y="59"/>
                    </a:lnTo>
                    <a:lnTo>
                      <a:pt x="86" y="71"/>
                    </a:lnTo>
                    <a:lnTo>
                      <a:pt x="68" y="81"/>
                    </a:lnTo>
                    <a:lnTo>
                      <a:pt x="50" y="90"/>
                    </a:lnTo>
                    <a:lnTo>
                      <a:pt x="33" y="98"/>
                    </a:lnTo>
                    <a:lnTo>
                      <a:pt x="20" y="105"/>
                    </a:lnTo>
                    <a:lnTo>
                      <a:pt x="9" y="110"/>
                    </a:lnTo>
                    <a:lnTo>
                      <a:pt x="3" y="113"/>
                    </a:lnTo>
                    <a:lnTo>
                      <a:pt x="0" y="114"/>
                    </a:lnTo>
                    <a:lnTo>
                      <a:pt x="55" y="114"/>
                    </a:lnTo>
                    <a:lnTo>
                      <a:pt x="53" y="113"/>
                    </a:lnTo>
                    <a:lnTo>
                      <a:pt x="52" y="111"/>
                    </a:lnTo>
                    <a:lnTo>
                      <a:pt x="55" y="107"/>
                    </a:lnTo>
                    <a:lnTo>
                      <a:pt x="61" y="103"/>
                    </a:lnTo>
                    <a:lnTo>
                      <a:pt x="71" y="95"/>
                    </a:lnTo>
                    <a:lnTo>
                      <a:pt x="88" y="87"/>
                    </a:lnTo>
                    <a:lnTo>
                      <a:pt x="114" y="75"/>
                    </a:lnTo>
                    <a:lnTo>
                      <a:pt x="141" y="62"/>
                    </a:lnTo>
                    <a:lnTo>
                      <a:pt x="166" y="49"/>
                    </a:lnTo>
                    <a:lnTo>
                      <a:pt x="185" y="38"/>
                    </a:lnTo>
                    <a:lnTo>
                      <a:pt x="200"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4" name="Freeform 46"/>
              <p:cNvSpPr>
                <a:spLocks/>
              </p:cNvSpPr>
              <p:nvPr/>
            </p:nvSpPr>
            <p:spPr bwMode="auto">
              <a:xfrm>
                <a:off x="2044" y="1389"/>
                <a:ext cx="228" cy="112"/>
              </a:xfrm>
              <a:custGeom>
                <a:avLst/>
                <a:gdLst>
                  <a:gd name="T0" fmla="*/ 214 w 228"/>
                  <a:gd name="T1" fmla="*/ 0 h 112"/>
                  <a:gd name="T2" fmla="*/ 213 w 228"/>
                  <a:gd name="T3" fmla="*/ 0 h 112"/>
                  <a:gd name="T4" fmla="*/ 208 w 228"/>
                  <a:gd name="T5" fmla="*/ 1 h 112"/>
                  <a:gd name="T6" fmla="*/ 202 w 228"/>
                  <a:gd name="T7" fmla="*/ 4 h 112"/>
                  <a:gd name="T8" fmla="*/ 195 w 228"/>
                  <a:gd name="T9" fmla="*/ 7 h 112"/>
                  <a:gd name="T10" fmla="*/ 187 w 228"/>
                  <a:gd name="T11" fmla="*/ 11 h 112"/>
                  <a:gd name="T12" fmla="*/ 176 w 228"/>
                  <a:gd name="T13" fmla="*/ 17 h 112"/>
                  <a:gd name="T14" fmla="*/ 166 w 228"/>
                  <a:gd name="T15" fmla="*/ 23 h 112"/>
                  <a:gd name="T16" fmla="*/ 155 w 228"/>
                  <a:gd name="T17" fmla="*/ 30 h 112"/>
                  <a:gd name="T18" fmla="*/ 146 w 228"/>
                  <a:gd name="T19" fmla="*/ 36 h 112"/>
                  <a:gd name="T20" fmla="*/ 142 w 228"/>
                  <a:gd name="T21" fmla="*/ 39 h 112"/>
                  <a:gd name="T22" fmla="*/ 139 w 228"/>
                  <a:gd name="T23" fmla="*/ 40 h 112"/>
                  <a:gd name="T24" fmla="*/ 137 w 228"/>
                  <a:gd name="T25" fmla="*/ 41 h 112"/>
                  <a:gd name="T26" fmla="*/ 135 w 228"/>
                  <a:gd name="T27" fmla="*/ 43 h 112"/>
                  <a:gd name="T28" fmla="*/ 129 w 228"/>
                  <a:gd name="T29" fmla="*/ 44 h 112"/>
                  <a:gd name="T30" fmla="*/ 120 w 228"/>
                  <a:gd name="T31" fmla="*/ 50 h 112"/>
                  <a:gd name="T32" fmla="*/ 104 w 228"/>
                  <a:gd name="T33" fmla="*/ 59 h 112"/>
                  <a:gd name="T34" fmla="*/ 86 w 228"/>
                  <a:gd name="T35" fmla="*/ 69 h 112"/>
                  <a:gd name="T36" fmla="*/ 67 w 228"/>
                  <a:gd name="T37" fmla="*/ 79 h 112"/>
                  <a:gd name="T38" fmla="*/ 49 w 228"/>
                  <a:gd name="T39" fmla="*/ 88 h 112"/>
                  <a:gd name="T40" fmla="*/ 34 w 228"/>
                  <a:gd name="T41" fmla="*/ 96 h 112"/>
                  <a:gd name="T42" fmla="*/ 21 w 228"/>
                  <a:gd name="T43" fmla="*/ 103 h 112"/>
                  <a:gd name="T44" fmla="*/ 9 w 228"/>
                  <a:gd name="T45" fmla="*/ 108 h 112"/>
                  <a:gd name="T46" fmla="*/ 3 w 228"/>
                  <a:gd name="T47" fmla="*/ 111 h 112"/>
                  <a:gd name="T48" fmla="*/ 0 w 228"/>
                  <a:gd name="T49" fmla="*/ 112 h 112"/>
                  <a:gd name="T50" fmla="*/ 55 w 228"/>
                  <a:gd name="T51" fmla="*/ 112 h 112"/>
                  <a:gd name="T52" fmla="*/ 55 w 228"/>
                  <a:gd name="T53" fmla="*/ 112 h 112"/>
                  <a:gd name="T54" fmla="*/ 54 w 228"/>
                  <a:gd name="T55" fmla="*/ 111 h 112"/>
                  <a:gd name="T56" fmla="*/ 52 w 228"/>
                  <a:gd name="T57" fmla="*/ 109 h 112"/>
                  <a:gd name="T58" fmla="*/ 55 w 228"/>
                  <a:gd name="T59" fmla="*/ 105 h 112"/>
                  <a:gd name="T60" fmla="*/ 61 w 228"/>
                  <a:gd name="T61" fmla="*/ 101 h 112"/>
                  <a:gd name="T62" fmla="*/ 71 w 228"/>
                  <a:gd name="T63" fmla="*/ 93 h 112"/>
                  <a:gd name="T64" fmla="*/ 88 w 228"/>
                  <a:gd name="T65" fmla="*/ 85 h 112"/>
                  <a:gd name="T66" fmla="*/ 114 w 228"/>
                  <a:gd name="T67" fmla="*/ 73 h 112"/>
                  <a:gd name="T68" fmla="*/ 142 w 228"/>
                  <a:gd name="T69" fmla="*/ 60 h 112"/>
                  <a:gd name="T70" fmla="*/ 166 w 228"/>
                  <a:gd name="T71" fmla="*/ 49 h 112"/>
                  <a:gd name="T72" fmla="*/ 185 w 228"/>
                  <a:gd name="T73" fmla="*/ 37 h 112"/>
                  <a:gd name="T74" fmla="*/ 201 w 228"/>
                  <a:gd name="T75" fmla="*/ 27 h 112"/>
                  <a:gd name="T76" fmla="*/ 214 w 228"/>
                  <a:gd name="T77" fmla="*/ 18 h 112"/>
                  <a:gd name="T78" fmla="*/ 221 w 228"/>
                  <a:gd name="T79" fmla="*/ 11 h 112"/>
                  <a:gd name="T80" fmla="*/ 227 w 228"/>
                  <a:gd name="T81" fmla="*/ 7 h 112"/>
                  <a:gd name="T82" fmla="*/ 228 w 228"/>
                  <a:gd name="T83" fmla="*/ 5 h 112"/>
                  <a:gd name="T84" fmla="*/ 214 w 228"/>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2"/>
                  <a:gd name="T131" fmla="*/ 228 w 228"/>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2">
                    <a:moveTo>
                      <a:pt x="214" y="0"/>
                    </a:moveTo>
                    <a:lnTo>
                      <a:pt x="213" y="0"/>
                    </a:lnTo>
                    <a:lnTo>
                      <a:pt x="208" y="1"/>
                    </a:lnTo>
                    <a:lnTo>
                      <a:pt x="202" y="4"/>
                    </a:lnTo>
                    <a:lnTo>
                      <a:pt x="195" y="7"/>
                    </a:lnTo>
                    <a:lnTo>
                      <a:pt x="187" y="11"/>
                    </a:lnTo>
                    <a:lnTo>
                      <a:pt x="176" y="17"/>
                    </a:lnTo>
                    <a:lnTo>
                      <a:pt x="166" y="23"/>
                    </a:lnTo>
                    <a:lnTo>
                      <a:pt x="155" y="30"/>
                    </a:lnTo>
                    <a:lnTo>
                      <a:pt x="146" y="36"/>
                    </a:lnTo>
                    <a:lnTo>
                      <a:pt x="142" y="39"/>
                    </a:lnTo>
                    <a:lnTo>
                      <a:pt x="139" y="40"/>
                    </a:lnTo>
                    <a:lnTo>
                      <a:pt x="137" y="41"/>
                    </a:lnTo>
                    <a:lnTo>
                      <a:pt x="135" y="43"/>
                    </a:lnTo>
                    <a:lnTo>
                      <a:pt x="129" y="44"/>
                    </a:lnTo>
                    <a:lnTo>
                      <a:pt x="120" y="50"/>
                    </a:lnTo>
                    <a:lnTo>
                      <a:pt x="104" y="59"/>
                    </a:lnTo>
                    <a:lnTo>
                      <a:pt x="86" y="69"/>
                    </a:lnTo>
                    <a:lnTo>
                      <a:pt x="67" y="79"/>
                    </a:lnTo>
                    <a:lnTo>
                      <a:pt x="49" y="88"/>
                    </a:lnTo>
                    <a:lnTo>
                      <a:pt x="34" y="96"/>
                    </a:lnTo>
                    <a:lnTo>
                      <a:pt x="21" y="103"/>
                    </a:lnTo>
                    <a:lnTo>
                      <a:pt x="9" y="108"/>
                    </a:lnTo>
                    <a:lnTo>
                      <a:pt x="3" y="111"/>
                    </a:lnTo>
                    <a:lnTo>
                      <a:pt x="0" y="112"/>
                    </a:lnTo>
                    <a:lnTo>
                      <a:pt x="55" y="112"/>
                    </a:lnTo>
                    <a:lnTo>
                      <a:pt x="54" y="111"/>
                    </a:lnTo>
                    <a:lnTo>
                      <a:pt x="52" y="109"/>
                    </a:lnTo>
                    <a:lnTo>
                      <a:pt x="55" y="105"/>
                    </a:lnTo>
                    <a:lnTo>
                      <a:pt x="61" y="101"/>
                    </a:lnTo>
                    <a:lnTo>
                      <a:pt x="71" y="93"/>
                    </a:lnTo>
                    <a:lnTo>
                      <a:pt x="88" y="85"/>
                    </a:lnTo>
                    <a:lnTo>
                      <a:pt x="114" y="73"/>
                    </a:lnTo>
                    <a:lnTo>
                      <a:pt x="142" y="60"/>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5" name="Freeform 47"/>
              <p:cNvSpPr>
                <a:spLocks/>
              </p:cNvSpPr>
              <p:nvPr/>
            </p:nvSpPr>
            <p:spPr bwMode="auto">
              <a:xfrm>
                <a:off x="2070" y="1420"/>
                <a:ext cx="228" cy="113"/>
              </a:xfrm>
              <a:custGeom>
                <a:avLst/>
                <a:gdLst>
                  <a:gd name="T0" fmla="*/ 212 w 228"/>
                  <a:gd name="T1" fmla="*/ 0 h 113"/>
                  <a:gd name="T2" fmla="*/ 211 w 228"/>
                  <a:gd name="T3" fmla="*/ 0 h 113"/>
                  <a:gd name="T4" fmla="*/ 208 w 228"/>
                  <a:gd name="T5" fmla="*/ 2 h 113"/>
                  <a:gd name="T6" fmla="*/ 202 w 228"/>
                  <a:gd name="T7" fmla="*/ 5 h 113"/>
                  <a:gd name="T8" fmla="*/ 194 w 228"/>
                  <a:gd name="T9" fmla="*/ 8 h 113"/>
                  <a:gd name="T10" fmla="*/ 185 w 228"/>
                  <a:gd name="T11" fmla="*/ 12 h 113"/>
                  <a:gd name="T12" fmla="*/ 175 w 228"/>
                  <a:gd name="T13" fmla="*/ 16 h 113"/>
                  <a:gd name="T14" fmla="*/ 165 w 228"/>
                  <a:gd name="T15" fmla="*/ 22 h 113"/>
                  <a:gd name="T16" fmla="*/ 153 w 228"/>
                  <a:gd name="T17" fmla="*/ 29 h 113"/>
                  <a:gd name="T18" fmla="*/ 145 w 228"/>
                  <a:gd name="T19" fmla="*/ 35 h 113"/>
                  <a:gd name="T20" fmla="*/ 140 w 228"/>
                  <a:gd name="T21" fmla="*/ 38 h 113"/>
                  <a:gd name="T22" fmla="*/ 137 w 228"/>
                  <a:gd name="T23" fmla="*/ 39 h 113"/>
                  <a:gd name="T24" fmla="*/ 136 w 228"/>
                  <a:gd name="T25" fmla="*/ 41 h 113"/>
                  <a:gd name="T26" fmla="*/ 133 w 228"/>
                  <a:gd name="T27" fmla="*/ 42 h 113"/>
                  <a:gd name="T28" fmla="*/ 129 w 228"/>
                  <a:gd name="T29" fmla="*/ 45 h 113"/>
                  <a:gd name="T30" fmla="*/ 119 w 228"/>
                  <a:gd name="T31" fmla="*/ 51 h 113"/>
                  <a:gd name="T32" fmla="*/ 104 w 228"/>
                  <a:gd name="T33" fmla="*/ 59 h 113"/>
                  <a:gd name="T34" fmla="*/ 86 w 228"/>
                  <a:gd name="T35" fmla="*/ 70 h 113"/>
                  <a:gd name="T36" fmla="*/ 67 w 228"/>
                  <a:gd name="T37" fmla="*/ 80 h 113"/>
                  <a:gd name="T38" fmla="*/ 49 w 228"/>
                  <a:gd name="T39" fmla="*/ 88 h 113"/>
                  <a:gd name="T40" fmla="*/ 34 w 228"/>
                  <a:gd name="T41" fmla="*/ 97 h 113"/>
                  <a:gd name="T42" fmla="*/ 21 w 228"/>
                  <a:gd name="T43" fmla="*/ 104 h 113"/>
                  <a:gd name="T44" fmla="*/ 9 w 228"/>
                  <a:gd name="T45" fmla="*/ 108 h 113"/>
                  <a:gd name="T46" fmla="*/ 3 w 228"/>
                  <a:gd name="T47" fmla="*/ 111 h 113"/>
                  <a:gd name="T48" fmla="*/ 0 w 228"/>
                  <a:gd name="T49" fmla="*/ 113 h 113"/>
                  <a:gd name="T50" fmla="*/ 54 w 228"/>
                  <a:gd name="T51" fmla="*/ 113 h 113"/>
                  <a:gd name="T52" fmla="*/ 54 w 228"/>
                  <a:gd name="T53" fmla="*/ 113 h 113"/>
                  <a:gd name="T54" fmla="*/ 52 w 228"/>
                  <a:gd name="T55" fmla="*/ 111 h 113"/>
                  <a:gd name="T56" fmla="*/ 52 w 228"/>
                  <a:gd name="T57" fmla="*/ 110 h 113"/>
                  <a:gd name="T58" fmla="*/ 54 w 228"/>
                  <a:gd name="T59" fmla="*/ 106 h 113"/>
                  <a:gd name="T60" fmla="*/ 61 w 228"/>
                  <a:gd name="T61" fmla="*/ 101 h 113"/>
                  <a:gd name="T62" fmla="*/ 71 w 228"/>
                  <a:gd name="T63" fmla="*/ 94 h 113"/>
                  <a:gd name="T64" fmla="*/ 88 w 228"/>
                  <a:gd name="T65" fmla="*/ 85 h 113"/>
                  <a:gd name="T66" fmla="*/ 114 w 228"/>
                  <a:gd name="T67" fmla="*/ 74 h 113"/>
                  <a:gd name="T68" fmla="*/ 142 w 228"/>
                  <a:gd name="T69" fmla="*/ 61 h 113"/>
                  <a:gd name="T70" fmla="*/ 166 w 228"/>
                  <a:gd name="T71" fmla="*/ 49 h 113"/>
                  <a:gd name="T72" fmla="*/ 185 w 228"/>
                  <a:gd name="T73" fmla="*/ 38 h 113"/>
                  <a:gd name="T74" fmla="*/ 201 w 228"/>
                  <a:gd name="T75" fmla="*/ 26 h 113"/>
                  <a:gd name="T76" fmla="*/ 214 w 228"/>
                  <a:gd name="T77" fmla="*/ 19 h 113"/>
                  <a:gd name="T78" fmla="*/ 221 w 228"/>
                  <a:gd name="T79" fmla="*/ 12 h 113"/>
                  <a:gd name="T80" fmla="*/ 227 w 228"/>
                  <a:gd name="T81" fmla="*/ 8 h 113"/>
                  <a:gd name="T82" fmla="*/ 228 w 228"/>
                  <a:gd name="T83" fmla="*/ 6 h 113"/>
                  <a:gd name="T84" fmla="*/ 212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2" y="0"/>
                    </a:moveTo>
                    <a:lnTo>
                      <a:pt x="211" y="0"/>
                    </a:lnTo>
                    <a:lnTo>
                      <a:pt x="208" y="2"/>
                    </a:lnTo>
                    <a:lnTo>
                      <a:pt x="202" y="5"/>
                    </a:lnTo>
                    <a:lnTo>
                      <a:pt x="194" y="8"/>
                    </a:lnTo>
                    <a:lnTo>
                      <a:pt x="185" y="12"/>
                    </a:lnTo>
                    <a:lnTo>
                      <a:pt x="175" y="16"/>
                    </a:lnTo>
                    <a:lnTo>
                      <a:pt x="165" y="22"/>
                    </a:lnTo>
                    <a:lnTo>
                      <a:pt x="153" y="29"/>
                    </a:lnTo>
                    <a:lnTo>
                      <a:pt x="145" y="35"/>
                    </a:lnTo>
                    <a:lnTo>
                      <a:pt x="140" y="38"/>
                    </a:lnTo>
                    <a:lnTo>
                      <a:pt x="137" y="39"/>
                    </a:lnTo>
                    <a:lnTo>
                      <a:pt x="136" y="41"/>
                    </a:lnTo>
                    <a:lnTo>
                      <a:pt x="133" y="42"/>
                    </a:lnTo>
                    <a:lnTo>
                      <a:pt x="129" y="45"/>
                    </a:lnTo>
                    <a:lnTo>
                      <a:pt x="119" y="51"/>
                    </a:lnTo>
                    <a:lnTo>
                      <a:pt x="104" y="59"/>
                    </a:lnTo>
                    <a:lnTo>
                      <a:pt x="86" y="70"/>
                    </a:lnTo>
                    <a:lnTo>
                      <a:pt x="67" y="80"/>
                    </a:lnTo>
                    <a:lnTo>
                      <a:pt x="49" y="88"/>
                    </a:lnTo>
                    <a:lnTo>
                      <a:pt x="34" y="97"/>
                    </a:lnTo>
                    <a:lnTo>
                      <a:pt x="21" y="104"/>
                    </a:lnTo>
                    <a:lnTo>
                      <a:pt x="9" y="108"/>
                    </a:lnTo>
                    <a:lnTo>
                      <a:pt x="3" y="111"/>
                    </a:lnTo>
                    <a:lnTo>
                      <a:pt x="0" y="113"/>
                    </a:lnTo>
                    <a:lnTo>
                      <a:pt x="54" y="113"/>
                    </a:lnTo>
                    <a:lnTo>
                      <a:pt x="52" y="111"/>
                    </a:lnTo>
                    <a:lnTo>
                      <a:pt x="52" y="110"/>
                    </a:lnTo>
                    <a:lnTo>
                      <a:pt x="54" y="106"/>
                    </a:lnTo>
                    <a:lnTo>
                      <a:pt x="61" y="101"/>
                    </a:lnTo>
                    <a:lnTo>
                      <a:pt x="71" y="94"/>
                    </a:lnTo>
                    <a:lnTo>
                      <a:pt x="88" y="85"/>
                    </a:lnTo>
                    <a:lnTo>
                      <a:pt x="114" y="74"/>
                    </a:lnTo>
                    <a:lnTo>
                      <a:pt x="142" y="61"/>
                    </a:lnTo>
                    <a:lnTo>
                      <a:pt x="166" y="49"/>
                    </a:lnTo>
                    <a:lnTo>
                      <a:pt x="185" y="38"/>
                    </a:lnTo>
                    <a:lnTo>
                      <a:pt x="201" y="26"/>
                    </a:lnTo>
                    <a:lnTo>
                      <a:pt x="214" y="19"/>
                    </a:lnTo>
                    <a:lnTo>
                      <a:pt x="221" y="12"/>
                    </a:lnTo>
                    <a:lnTo>
                      <a:pt x="227" y="8"/>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6" name="Freeform 48"/>
              <p:cNvSpPr>
                <a:spLocks/>
              </p:cNvSpPr>
              <p:nvPr/>
            </p:nvSpPr>
            <p:spPr bwMode="auto">
              <a:xfrm>
                <a:off x="2095" y="1451"/>
                <a:ext cx="228" cy="115"/>
              </a:xfrm>
              <a:custGeom>
                <a:avLst/>
                <a:gdLst>
                  <a:gd name="T0" fmla="*/ 213 w 228"/>
                  <a:gd name="T1" fmla="*/ 0 h 115"/>
                  <a:gd name="T2" fmla="*/ 212 w 228"/>
                  <a:gd name="T3" fmla="*/ 0 h 115"/>
                  <a:gd name="T4" fmla="*/ 208 w 228"/>
                  <a:gd name="T5" fmla="*/ 1 h 115"/>
                  <a:gd name="T6" fmla="*/ 202 w 228"/>
                  <a:gd name="T7" fmla="*/ 4 h 115"/>
                  <a:gd name="T8" fmla="*/ 195 w 228"/>
                  <a:gd name="T9" fmla="*/ 7 h 115"/>
                  <a:gd name="T10" fmla="*/ 186 w 228"/>
                  <a:gd name="T11" fmla="*/ 11 h 115"/>
                  <a:gd name="T12" fmla="*/ 176 w 228"/>
                  <a:gd name="T13" fmla="*/ 17 h 115"/>
                  <a:gd name="T14" fmla="*/ 166 w 228"/>
                  <a:gd name="T15" fmla="*/ 23 h 115"/>
                  <a:gd name="T16" fmla="*/ 154 w 228"/>
                  <a:gd name="T17" fmla="*/ 30 h 115"/>
                  <a:gd name="T18" fmla="*/ 146 w 228"/>
                  <a:gd name="T19" fmla="*/ 36 h 115"/>
                  <a:gd name="T20" fmla="*/ 141 w 228"/>
                  <a:gd name="T21" fmla="*/ 39 h 115"/>
                  <a:gd name="T22" fmla="*/ 138 w 228"/>
                  <a:gd name="T23" fmla="*/ 40 h 115"/>
                  <a:gd name="T24" fmla="*/ 137 w 228"/>
                  <a:gd name="T25" fmla="*/ 41 h 115"/>
                  <a:gd name="T26" fmla="*/ 134 w 228"/>
                  <a:gd name="T27" fmla="*/ 43 h 115"/>
                  <a:gd name="T28" fmla="*/ 128 w 228"/>
                  <a:gd name="T29" fmla="*/ 46 h 115"/>
                  <a:gd name="T30" fmla="*/ 120 w 228"/>
                  <a:gd name="T31" fmla="*/ 52 h 115"/>
                  <a:gd name="T32" fmla="*/ 104 w 228"/>
                  <a:gd name="T33" fmla="*/ 60 h 115"/>
                  <a:gd name="T34" fmla="*/ 85 w 228"/>
                  <a:gd name="T35" fmla="*/ 70 h 115"/>
                  <a:gd name="T36" fmla="*/ 66 w 228"/>
                  <a:gd name="T37" fmla="*/ 80 h 115"/>
                  <a:gd name="T38" fmla="*/ 49 w 228"/>
                  <a:gd name="T39" fmla="*/ 90 h 115"/>
                  <a:gd name="T40" fmla="*/ 33 w 228"/>
                  <a:gd name="T41" fmla="*/ 98 h 115"/>
                  <a:gd name="T42" fmla="*/ 20 w 228"/>
                  <a:gd name="T43" fmla="*/ 105 h 115"/>
                  <a:gd name="T44" fmla="*/ 9 w 228"/>
                  <a:gd name="T45" fmla="*/ 111 h 115"/>
                  <a:gd name="T46" fmla="*/ 3 w 228"/>
                  <a:gd name="T47" fmla="*/ 114 h 115"/>
                  <a:gd name="T48" fmla="*/ 0 w 228"/>
                  <a:gd name="T49" fmla="*/ 115 h 115"/>
                  <a:gd name="T50" fmla="*/ 55 w 228"/>
                  <a:gd name="T51" fmla="*/ 115 h 115"/>
                  <a:gd name="T52" fmla="*/ 55 w 228"/>
                  <a:gd name="T53" fmla="*/ 115 h 115"/>
                  <a:gd name="T54" fmla="*/ 53 w 228"/>
                  <a:gd name="T55" fmla="*/ 114 h 115"/>
                  <a:gd name="T56" fmla="*/ 52 w 228"/>
                  <a:gd name="T57" fmla="*/ 111 h 115"/>
                  <a:gd name="T58" fmla="*/ 55 w 228"/>
                  <a:gd name="T59" fmla="*/ 108 h 115"/>
                  <a:gd name="T60" fmla="*/ 61 w 228"/>
                  <a:gd name="T61" fmla="*/ 102 h 115"/>
                  <a:gd name="T62" fmla="*/ 71 w 228"/>
                  <a:gd name="T63" fmla="*/ 95 h 115"/>
                  <a:gd name="T64" fmla="*/ 88 w 228"/>
                  <a:gd name="T65" fmla="*/ 86 h 115"/>
                  <a:gd name="T66" fmla="*/ 114 w 228"/>
                  <a:gd name="T67" fmla="*/ 75 h 115"/>
                  <a:gd name="T68" fmla="*/ 141 w 228"/>
                  <a:gd name="T69" fmla="*/ 62 h 115"/>
                  <a:gd name="T70" fmla="*/ 166 w 228"/>
                  <a:gd name="T71" fmla="*/ 49 h 115"/>
                  <a:gd name="T72" fmla="*/ 185 w 228"/>
                  <a:gd name="T73" fmla="*/ 37 h 115"/>
                  <a:gd name="T74" fmla="*/ 200 w 228"/>
                  <a:gd name="T75" fmla="*/ 27 h 115"/>
                  <a:gd name="T76" fmla="*/ 213 w 228"/>
                  <a:gd name="T77" fmla="*/ 18 h 115"/>
                  <a:gd name="T78" fmla="*/ 221 w 228"/>
                  <a:gd name="T79" fmla="*/ 11 h 115"/>
                  <a:gd name="T80" fmla="*/ 226 w 228"/>
                  <a:gd name="T81" fmla="*/ 7 h 115"/>
                  <a:gd name="T82" fmla="*/ 228 w 228"/>
                  <a:gd name="T83" fmla="*/ 5 h 115"/>
                  <a:gd name="T84" fmla="*/ 213 w 228"/>
                  <a:gd name="T85" fmla="*/ 0 h 1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5"/>
                  <a:gd name="T131" fmla="*/ 228 w 228"/>
                  <a:gd name="T132" fmla="*/ 115 h 1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5">
                    <a:moveTo>
                      <a:pt x="213" y="0"/>
                    </a:moveTo>
                    <a:lnTo>
                      <a:pt x="212" y="0"/>
                    </a:lnTo>
                    <a:lnTo>
                      <a:pt x="208" y="1"/>
                    </a:lnTo>
                    <a:lnTo>
                      <a:pt x="202" y="4"/>
                    </a:lnTo>
                    <a:lnTo>
                      <a:pt x="195" y="7"/>
                    </a:lnTo>
                    <a:lnTo>
                      <a:pt x="186" y="11"/>
                    </a:lnTo>
                    <a:lnTo>
                      <a:pt x="176" y="17"/>
                    </a:lnTo>
                    <a:lnTo>
                      <a:pt x="166" y="23"/>
                    </a:lnTo>
                    <a:lnTo>
                      <a:pt x="154" y="30"/>
                    </a:lnTo>
                    <a:lnTo>
                      <a:pt x="146" y="36"/>
                    </a:lnTo>
                    <a:lnTo>
                      <a:pt x="141" y="39"/>
                    </a:lnTo>
                    <a:lnTo>
                      <a:pt x="138" y="40"/>
                    </a:lnTo>
                    <a:lnTo>
                      <a:pt x="137" y="41"/>
                    </a:lnTo>
                    <a:lnTo>
                      <a:pt x="134" y="43"/>
                    </a:lnTo>
                    <a:lnTo>
                      <a:pt x="128" y="46"/>
                    </a:lnTo>
                    <a:lnTo>
                      <a:pt x="120" y="52"/>
                    </a:lnTo>
                    <a:lnTo>
                      <a:pt x="104" y="60"/>
                    </a:lnTo>
                    <a:lnTo>
                      <a:pt x="85" y="70"/>
                    </a:lnTo>
                    <a:lnTo>
                      <a:pt x="66" y="80"/>
                    </a:lnTo>
                    <a:lnTo>
                      <a:pt x="49" y="90"/>
                    </a:lnTo>
                    <a:lnTo>
                      <a:pt x="33" y="98"/>
                    </a:lnTo>
                    <a:lnTo>
                      <a:pt x="20" y="105"/>
                    </a:lnTo>
                    <a:lnTo>
                      <a:pt x="9" y="111"/>
                    </a:lnTo>
                    <a:lnTo>
                      <a:pt x="3" y="114"/>
                    </a:lnTo>
                    <a:lnTo>
                      <a:pt x="0" y="115"/>
                    </a:lnTo>
                    <a:lnTo>
                      <a:pt x="55" y="115"/>
                    </a:lnTo>
                    <a:lnTo>
                      <a:pt x="53" y="114"/>
                    </a:lnTo>
                    <a:lnTo>
                      <a:pt x="52" y="111"/>
                    </a:lnTo>
                    <a:lnTo>
                      <a:pt x="55" y="108"/>
                    </a:lnTo>
                    <a:lnTo>
                      <a:pt x="61" y="102"/>
                    </a:lnTo>
                    <a:lnTo>
                      <a:pt x="71" y="95"/>
                    </a:lnTo>
                    <a:lnTo>
                      <a:pt x="88" y="86"/>
                    </a:lnTo>
                    <a:lnTo>
                      <a:pt x="114" y="75"/>
                    </a:lnTo>
                    <a:lnTo>
                      <a:pt x="141" y="62"/>
                    </a:lnTo>
                    <a:lnTo>
                      <a:pt x="166" y="49"/>
                    </a:lnTo>
                    <a:lnTo>
                      <a:pt x="185" y="37"/>
                    </a:lnTo>
                    <a:lnTo>
                      <a:pt x="200" y="27"/>
                    </a:lnTo>
                    <a:lnTo>
                      <a:pt x="213" y="18"/>
                    </a:lnTo>
                    <a:lnTo>
                      <a:pt x="221" y="11"/>
                    </a:lnTo>
                    <a:lnTo>
                      <a:pt x="226" y="7"/>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7" name="Freeform 49"/>
              <p:cNvSpPr>
                <a:spLocks/>
              </p:cNvSpPr>
              <p:nvPr/>
            </p:nvSpPr>
            <p:spPr bwMode="auto">
              <a:xfrm>
                <a:off x="2119" y="1484"/>
                <a:ext cx="228" cy="114"/>
              </a:xfrm>
              <a:custGeom>
                <a:avLst/>
                <a:gdLst>
                  <a:gd name="T0" fmla="*/ 214 w 228"/>
                  <a:gd name="T1" fmla="*/ 0 h 114"/>
                  <a:gd name="T2" fmla="*/ 213 w 228"/>
                  <a:gd name="T3" fmla="*/ 0 h 114"/>
                  <a:gd name="T4" fmla="*/ 210 w 228"/>
                  <a:gd name="T5" fmla="*/ 1 h 114"/>
                  <a:gd name="T6" fmla="*/ 204 w 228"/>
                  <a:gd name="T7" fmla="*/ 4 h 114"/>
                  <a:gd name="T8" fmla="*/ 195 w 228"/>
                  <a:gd name="T9" fmla="*/ 7 h 114"/>
                  <a:gd name="T10" fmla="*/ 187 w 228"/>
                  <a:gd name="T11" fmla="*/ 11 h 114"/>
                  <a:gd name="T12" fmla="*/ 176 w 228"/>
                  <a:gd name="T13" fmla="*/ 16 h 114"/>
                  <a:gd name="T14" fmla="*/ 166 w 228"/>
                  <a:gd name="T15" fmla="*/ 21 h 114"/>
                  <a:gd name="T16" fmla="*/ 155 w 228"/>
                  <a:gd name="T17" fmla="*/ 29 h 114"/>
                  <a:gd name="T18" fmla="*/ 146 w 228"/>
                  <a:gd name="T19" fmla="*/ 34 h 114"/>
                  <a:gd name="T20" fmla="*/ 142 w 228"/>
                  <a:gd name="T21" fmla="*/ 37 h 114"/>
                  <a:gd name="T22" fmla="*/ 139 w 228"/>
                  <a:gd name="T23" fmla="*/ 39 h 114"/>
                  <a:gd name="T24" fmla="*/ 138 w 228"/>
                  <a:gd name="T25" fmla="*/ 40 h 114"/>
                  <a:gd name="T26" fmla="*/ 135 w 228"/>
                  <a:gd name="T27" fmla="*/ 42 h 114"/>
                  <a:gd name="T28" fmla="*/ 130 w 228"/>
                  <a:gd name="T29" fmla="*/ 44 h 114"/>
                  <a:gd name="T30" fmla="*/ 120 w 228"/>
                  <a:gd name="T31" fmla="*/ 50 h 114"/>
                  <a:gd name="T32" fmla="*/ 106 w 228"/>
                  <a:gd name="T33" fmla="*/ 59 h 114"/>
                  <a:gd name="T34" fmla="*/ 87 w 228"/>
                  <a:gd name="T35" fmla="*/ 69 h 114"/>
                  <a:gd name="T36" fmla="*/ 68 w 228"/>
                  <a:gd name="T37" fmla="*/ 79 h 114"/>
                  <a:gd name="T38" fmla="*/ 51 w 228"/>
                  <a:gd name="T39" fmla="*/ 89 h 114"/>
                  <a:gd name="T40" fmla="*/ 34 w 228"/>
                  <a:gd name="T41" fmla="*/ 96 h 114"/>
                  <a:gd name="T42" fmla="*/ 21 w 228"/>
                  <a:gd name="T43" fmla="*/ 104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6 h 114"/>
                  <a:gd name="T60" fmla="*/ 61 w 228"/>
                  <a:gd name="T61" fmla="*/ 101 h 114"/>
                  <a:gd name="T62" fmla="*/ 71 w 228"/>
                  <a:gd name="T63" fmla="*/ 93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10" y="1"/>
                    </a:lnTo>
                    <a:lnTo>
                      <a:pt x="204" y="4"/>
                    </a:lnTo>
                    <a:lnTo>
                      <a:pt x="195" y="7"/>
                    </a:lnTo>
                    <a:lnTo>
                      <a:pt x="187" y="11"/>
                    </a:lnTo>
                    <a:lnTo>
                      <a:pt x="176" y="16"/>
                    </a:lnTo>
                    <a:lnTo>
                      <a:pt x="166" y="21"/>
                    </a:lnTo>
                    <a:lnTo>
                      <a:pt x="155" y="29"/>
                    </a:lnTo>
                    <a:lnTo>
                      <a:pt x="146" y="34"/>
                    </a:lnTo>
                    <a:lnTo>
                      <a:pt x="142" y="37"/>
                    </a:lnTo>
                    <a:lnTo>
                      <a:pt x="139" y="39"/>
                    </a:lnTo>
                    <a:lnTo>
                      <a:pt x="138" y="40"/>
                    </a:lnTo>
                    <a:lnTo>
                      <a:pt x="135" y="42"/>
                    </a:lnTo>
                    <a:lnTo>
                      <a:pt x="130" y="44"/>
                    </a:lnTo>
                    <a:lnTo>
                      <a:pt x="120" y="50"/>
                    </a:lnTo>
                    <a:lnTo>
                      <a:pt x="106" y="59"/>
                    </a:lnTo>
                    <a:lnTo>
                      <a:pt x="87" y="69"/>
                    </a:lnTo>
                    <a:lnTo>
                      <a:pt x="68" y="79"/>
                    </a:lnTo>
                    <a:lnTo>
                      <a:pt x="51" y="89"/>
                    </a:lnTo>
                    <a:lnTo>
                      <a:pt x="34" y="96"/>
                    </a:lnTo>
                    <a:lnTo>
                      <a:pt x="21" y="104"/>
                    </a:lnTo>
                    <a:lnTo>
                      <a:pt x="9" y="109"/>
                    </a:lnTo>
                    <a:lnTo>
                      <a:pt x="3" y="112"/>
                    </a:lnTo>
                    <a:lnTo>
                      <a:pt x="0" y="114"/>
                    </a:lnTo>
                    <a:lnTo>
                      <a:pt x="55" y="114"/>
                    </a:lnTo>
                    <a:lnTo>
                      <a:pt x="54" y="112"/>
                    </a:lnTo>
                    <a:lnTo>
                      <a:pt x="52" y="109"/>
                    </a:lnTo>
                    <a:lnTo>
                      <a:pt x="55" y="106"/>
                    </a:lnTo>
                    <a:lnTo>
                      <a:pt x="61" y="101"/>
                    </a:lnTo>
                    <a:lnTo>
                      <a:pt x="71" y="93"/>
                    </a:lnTo>
                    <a:lnTo>
                      <a:pt x="88" y="85"/>
                    </a:lnTo>
                    <a:lnTo>
                      <a:pt x="114" y="73"/>
                    </a:lnTo>
                    <a:lnTo>
                      <a:pt x="142" y="60"/>
                    </a:lnTo>
                    <a:lnTo>
                      <a:pt x="166" y="47"/>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8" name="Freeform 50"/>
              <p:cNvSpPr>
                <a:spLocks/>
              </p:cNvSpPr>
              <p:nvPr/>
            </p:nvSpPr>
            <p:spPr bwMode="auto">
              <a:xfrm>
                <a:off x="2145" y="1515"/>
                <a:ext cx="228" cy="114"/>
              </a:xfrm>
              <a:custGeom>
                <a:avLst/>
                <a:gdLst>
                  <a:gd name="T0" fmla="*/ 214 w 228"/>
                  <a:gd name="T1" fmla="*/ 0 h 114"/>
                  <a:gd name="T2" fmla="*/ 213 w 228"/>
                  <a:gd name="T3" fmla="*/ 0 h 114"/>
                  <a:gd name="T4" fmla="*/ 208 w 228"/>
                  <a:gd name="T5" fmla="*/ 2 h 114"/>
                  <a:gd name="T6" fmla="*/ 202 w 228"/>
                  <a:gd name="T7" fmla="*/ 5 h 114"/>
                  <a:gd name="T8" fmla="*/ 195 w 228"/>
                  <a:gd name="T9" fmla="*/ 8 h 114"/>
                  <a:gd name="T10" fmla="*/ 187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7 w 228"/>
                  <a:gd name="T23" fmla="*/ 39 h 114"/>
                  <a:gd name="T24" fmla="*/ 136 w 228"/>
                  <a:gd name="T25" fmla="*/ 41 h 114"/>
                  <a:gd name="T26" fmla="*/ 133 w 228"/>
                  <a:gd name="T27" fmla="*/ 42 h 114"/>
                  <a:gd name="T28" fmla="*/ 129 w 228"/>
                  <a:gd name="T29" fmla="*/ 45 h 114"/>
                  <a:gd name="T30" fmla="*/ 119 w 228"/>
                  <a:gd name="T31" fmla="*/ 51 h 114"/>
                  <a:gd name="T32" fmla="*/ 104 w 228"/>
                  <a:gd name="T33" fmla="*/ 60 h 114"/>
                  <a:gd name="T34" fmla="*/ 86 w 228"/>
                  <a:gd name="T35" fmla="*/ 71 h 114"/>
                  <a:gd name="T36" fmla="*/ 67 w 228"/>
                  <a:gd name="T37" fmla="*/ 81 h 114"/>
                  <a:gd name="T38" fmla="*/ 49 w 228"/>
                  <a:gd name="T39" fmla="*/ 90 h 114"/>
                  <a:gd name="T40" fmla="*/ 34 w 228"/>
                  <a:gd name="T41" fmla="*/ 99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6 h 114"/>
                  <a:gd name="T66" fmla="*/ 114 w 228"/>
                  <a:gd name="T67" fmla="*/ 74 h 114"/>
                  <a:gd name="T68" fmla="*/ 142 w 228"/>
                  <a:gd name="T69" fmla="*/ 61 h 114"/>
                  <a:gd name="T70" fmla="*/ 166 w 228"/>
                  <a:gd name="T71" fmla="*/ 48 h 114"/>
                  <a:gd name="T72" fmla="*/ 185 w 228"/>
                  <a:gd name="T73" fmla="*/ 37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2"/>
                    </a:lnTo>
                    <a:lnTo>
                      <a:pt x="202" y="5"/>
                    </a:lnTo>
                    <a:lnTo>
                      <a:pt x="195" y="8"/>
                    </a:lnTo>
                    <a:lnTo>
                      <a:pt x="187" y="12"/>
                    </a:lnTo>
                    <a:lnTo>
                      <a:pt x="175" y="16"/>
                    </a:lnTo>
                    <a:lnTo>
                      <a:pt x="165" y="22"/>
                    </a:lnTo>
                    <a:lnTo>
                      <a:pt x="153" y="29"/>
                    </a:lnTo>
                    <a:lnTo>
                      <a:pt x="145" y="35"/>
                    </a:lnTo>
                    <a:lnTo>
                      <a:pt x="140" y="38"/>
                    </a:lnTo>
                    <a:lnTo>
                      <a:pt x="137" y="39"/>
                    </a:lnTo>
                    <a:lnTo>
                      <a:pt x="136" y="41"/>
                    </a:lnTo>
                    <a:lnTo>
                      <a:pt x="133" y="42"/>
                    </a:lnTo>
                    <a:lnTo>
                      <a:pt x="129" y="45"/>
                    </a:lnTo>
                    <a:lnTo>
                      <a:pt x="119" y="51"/>
                    </a:lnTo>
                    <a:lnTo>
                      <a:pt x="104" y="60"/>
                    </a:lnTo>
                    <a:lnTo>
                      <a:pt x="86" y="71"/>
                    </a:lnTo>
                    <a:lnTo>
                      <a:pt x="67" y="81"/>
                    </a:lnTo>
                    <a:lnTo>
                      <a:pt x="49" y="90"/>
                    </a:lnTo>
                    <a:lnTo>
                      <a:pt x="34" y="99"/>
                    </a:lnTo>
                    <a:lnTo>
                      <a:pt x="21" y="106"/>
                    </a:lnTo>
                    <a:lnTo>
                      <a:pt x="9" y="110"/>
                    </a:lnTo>
                    <a:lnTo>
                      <a:pt x="3" y="113"/>
                    </a:lnTo>
                    <a:lnTo>
                      <a:pt x="0" y="114"/>
                    </a:lnTo>
                    <a:lnTo>
                      <a:pt x="55" y="114"/>
                    </a:lnTo>
                    <a:lnTo>
                      <a:pt x="54" y="113"/>
                    </a:lnTo>
                    <a:lnTo>
                      <a:pt x="52" y="110"/>
                    </a:lnTo>
                    <a:lnTo>
                      <a:pt x="55" y="107"/>
                    </a:lnTo>
                    <a:lnTo>
                      <a:pt x="61" y="101"/>
                    </a:lnTo>
                    <a:lnTo>
                      <a:pt x="71" y="94"/>
                    </a:lnTo>
                    <a:lnTo>
                      <a:pt x="88" y="86"/>
                    </a:lnTo>
                    <a:lnTo>
                      <a:pt x="114" y="74"/>
                    </a:lnTo>
                    <a:lnTo>
                      <a:pt x="142" y="61"/>
                    </a:lnTo>
                    <a:lnTo>
                      <a:pt x="166" y="48"/>
                    </a:lnTo>
                    <a:lnTo>
                      <a:pt x="185" y="37"/>
                    </a:lnTo>
                    <a:lnTo>
                      <a:pt x="201" y="26"/>
                    </a:lnTo>
                    <a:lnTo>
                      <a:pt x="214" y="18"/>
                    </a:lnTo>
                    <a:lnTo>
                      <a:pt x="221" y="11"/>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9" name="Freeform 51"/>
              <p:cNvSpPr>
                <a:spLocks/>
              </p:cNvSpPr>
              <p:nvPr/>
            </p:nvSpPr>
            <p:spPr bwMode="auto">
              <a:xfrm>
                <a:off x="2170" y="1547"/>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8 h 114"/>
                  <a:gd name="T22" fmla="*/ 138 w 228"/>
                  <a:gd name="T23" fmla="*/ 39 h 114"/>
                  <a:gd name="T24" fmla="*/ 137 w 228"/>
                  <a:gd name="T25" fmla="*/ 41 h 114"/>
                  <a:gd name="T26" fmla="*/ 134 w 228"/>
                  <a:gd name="T27" fmla="*/ 42 h 114"/>
                  <a:gd name="T28" fmla="*/ 128 w 228"/>
                  <a:gd name="T29" fmla="*/ 45 h 114"/>
                  <a:gd name="T30" fmla="*/ 120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8 h 114"/>
                  <a:gd name="T78" fmla="*/ 221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7"/>
                    </a:lnTo>
                    <a:lnTo>
                      <a:pt x="186" y="12"/>
                    </a:lnTo>
                    <a:lnTo>
                      <a:pt x="176" y="16"/>
                    </a:lnTo>
                    <a:lnTo>
                      <a:pt x="166" y="22"/>
                    </a:lnTo>
                    <a:lnTo>
                      <a:pt x="154" y="29"/>
                    </a:lnTo>
                    <a:lnTo>
                      <a:pt x="146" y="35"/>
                    </a:lnTo>
                    <a:lnTo>
                      <a:pt x="141" y="38"/>
                    </a:lnTo>
                    <a:lnTo>
                      <a:pt x="138" y="39"/>
                    </a:lnTo>
                    <a:lnTo>
                      <a:pt x="137" y="41"/>
                    </a:lnTo>
                    <a:lnTo>
                      <a:pt x="134" y="42"/>
                    </a:lnTo>
                    <a:lnTo>
                      <a:pt x="128" y="45"/>
                    </a:lnTo>
                    <a:lnTo>
                      <a:pt x="120" y="51"/>
                    </a:lnTo>
                    <a:lnTo>
                      <a:pt x="104" y="59"/>
                    </a:lnTo>
                    <a:lnTo>
                      <a:pt x="85" y="71"/>
                    </a:lnTo>
                    <a:lnTo>
                      <a:pt x="66" y="81"/>
                    </a:lnTo>
                    <a:lnTo>
                      <a:pt x="49" y="90"/>
                    </a:lnTo>
                    <a:lnTo>
                      <a:pt x="33" y="98"/>
                    </a:lnTo>
                    <a:lnTo>
                      <a:pt x="20" y="105"/>
                    </a:lnTo>
                    <a:lnTo>
                      <a:pt x="9" y="110"/>
                    </a:lnTo>
                    <a:lnTo>
                      <a:pt x="3" y="113"/>
                    </a:lnTo>
                    <a:lnTo>
                      <a:pt x="0" y="114"/>
                    </a:lnTo>
                    <a:lnTo>
                      <a:pt x="55" y="114"/>
                    </a:lnTo>
                    <a:lnTo>
                      <a:pt x="53" y="113"/>
                    </a:lnTo>
                    <a:lnTo>
                      <a:pt x="52" y="110"/>
                    </a:lnTo>
                    <a:lnTo>
                      <a:pt x="55" y="107"/>
                    </a:lnTo>
                    <a:lnTo>
                      <a:pt x="61" y="101"/>
                    </a:lnTo>
                    <a:lnTo>
                      <a:pt x="71" y="94"/>
                    </a:lnTo>
                    <a:lnTo>
                      <a:pt x="88" y="85"/>
                    </a:lnTo>
                    <a:lnTo>
                      <a:pt x="114" y="74"/>
                    </a:lnTo>
                    <a:lnTo>
                      <a:pt x="141" y="61"/>
                    </a:lnTo>
                    <a:lnTo>
                      <a:pt x="166" y="48"/>
                    </a:lnTo>
                    <a:lnTo>
                      <a:pt x="185" y="36"/>
                    </a:lnTo>
                    <a:lnTo>
                      <a:pt x="200" y="26"/>
                    </a:lnTo>
                    <a:lnTo>
                      <a:pt x="213" y="18"/>
                    </a:lnTo>
                    <a:lnTo>
                      <a:pt x="221"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0" name="Freeform 52"/>
              <p:cNvSpPr>
                <a:spLocks/>
              </p:cNvSpPr>
              <p:nvPr/>
            </p:nvSpPr>
            <p:spPr bwMode="auto">
              <a:xfrm>
                <a:off x="2196" y="1579"/>
                <a:ext cx="228" cy="114"/>
              </a:xfrm>
              <a:custGeom>
                <a:avLst/>
                <a:gdLst>
                  <a:gd name="T0" fmla="*/ 212 w 228"/>
                  <a:gd name="T1" fmla="*/ 0 h 114"/>
                  <a:gd name="T2" fmla="*/ 211 w 228"/>
                  <a:gd name="T3" fmla="*/ 0 h 114"/>
                  <a:gd name="T4" fmla="*/ 208 w 228"/>
                  <a:gd name="T5" fmla="*/ 1 h 114"/>
                  <a:gd name="T6" fmla="*/ 202 w 228"/>
                  <a:gd name="T7" fmla="*/ 4 h 114"/>
                  <a:gd name="T8" fmla="*/ 193 w 228"/>
                  <a:gd name="T9" fmla="*/ 7 h 114"/>
                  <a:gd name="T10" fmla="*/ 185 w 228"/>
                  <a:gd name="T11" fmla="*/ 11 h 114"/>
                  <a:gd name="T12" fmla="*/ 174 w 228"/>
                  <a:gd name="T13" fmla="*/ 16 h 114"/>
                  <a:gd name="T14" fmla="*/ 164 w 228"/>
                  <a:gd name="T15" fmla="*/ 22 h 114"/>
                  <a:gd name="T16" fmla="*/ 153 w 228"/>
                  <a:gd name="T17" fmla="*/ 29 h 114"/>
                  <a:gd name="T18" fmla="*/ 144 w 228"/>
                  <a:gd name="T19" fmla="*/ 35 h 114"/>
                  <a:gd name="T20" fmla="*/ 140 w 228"/>
                  <a:gd name="T21" fmla="*/ 37 h 114"/>
                  <a:gd name="T22" fmla="*/ 137 w 228"/>
                  <a:gd name="T23" fmla="*/ 39 h 114"/>
                  <a:gd name="T24" fmla="*/ 136 w 228"/>
                  <a:gd name="T25" fmla="*/ 40 h 114"/>
                  <a:gd name="T26" fmla="*/ 133 w 228"/>
                  <a:gd name="T27" fmla="*/ 42 h 114"/>
                  <a:gd name="T28" fmla="*/ 128 w 228"/>
                  <a:gd name="T29" fmla="*/ 45 h 114"/>
                  <a:gd name="T30" fmla="*/ 118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10 h 114"/>
                  <a:gd name="T58" fmla="*/ 53 w 228"/>
                  <a:gd name="T59" fmla="*/ 107 h 114"/>
                  <a:gd name="T60" fmla="*/ 61 w 228"/>
                  <a:gd name="T61" fmla="*/ 101 h 114"/>
                  <a:gd name="T62" fmla="*/ 71 w 228"/>
                  <a:gd name="T63" fmla="*/ 94 h 114"/>
                  <a:gd name="T64" fmla="*/ 88 w 228"/>
                  <a:gd name="T65" fmla="*/ 85 h 114"/>
                  <a:gd name="T66" fmla="*/ 114 w 228"/>
                  <a:gd name="T67" fmla="*/ 73 h 114"/>
                  <a:gd name="T68" fmla="*/ 141 w 228"/>
                  <a:gd name="T69" fmla="*/ 61 h 114"/>
                  <a:gd name="T70" fmla="*/ 166 w 228"/>
                  <a:gd name="T71" fmla="*/ 48 h 114"/>
                  <a:gd name="T72" fmla="*/ 185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3" y="7"/>
                    </a:lnTo>
                    <a:lnTo>
                      <a:pt x="185" y="11"/>
                    </a:lnTo>
                    <a:lnTo>
                      <a:pt x="174" y="16"/>
                    </a:lnTo>
                    <a:lnTo>
                      <a:pt x="164" y="22"/>
                    </a:lnTo>
                    <a:lnTo>
                      <a:pt x="153" y="29"/>
                    </a:lnTo>
                    <a:lnTo>
                      <a:pt x="144" y="35"/>
                    </a:lnTo>
                    <a:lnTo>
                      <a:pt x="140" y="37"/>
                    </a:lnTo>
                    <a:lnTo>
                      <a:pt x="137" y="39"/>
                    </a:lnTo>
                    <a:lnTo>
                      <a:pt x="136" y="40"/>
                    </a:lnTo>
                    <a:lnTo>
                      <a:pt x="133" y="42"/>
                    </a:lnTo>
                    <a:lnTo>
                      <a:pt x="128" y="45"/>
                    </a:lnTo>
                    <a:lnTo>
                      <a:pt x="118" y="50"/>
                    </a:lnTo>
                    <a:lnTo>
                      <a:pt x="104" y="59"/>
                    </a:lnTo>
                    <a:lnTo>
                      <a:pt x="85" y="71"/>
                    </a:lnTo>
                    <a:lnTo>
                      <a:pt x="66" y="81"/>
                    </a:lnTo>
                    <a:lnTo>
                      <a:pt x="49" y="89"/>
                    </a:lnTo>
                    <a:lnTo>
                      <a:pt x="33" y="98"/>
                    </a:lnTo>
                    <a:lnTo>
                      <a:pt x="20" y="105"/>
                    </a:lnTo>
                    <a:lnTo>
                      <a:pt x="9" y="110"/>
                    </a:lnTo>
                    <a:lnTo>
                      <a:pt x="3" y="112"/>
                    </a:lnTo>
                    <a:lnTo>
                      <a:pt x="0" y="114"/>
                    </a:lnTo>
                    <a:lnTo>
                      <a:pt x="53" y="114"/>
                    </a:lnTo>
                    <a:lnTo>
                      <a:pt x="52" y="112"/>
                    </a:lnTo>
                    <a:lnTo>
                      <a:pt x="52" y="110"/>
                    </a:lnTo>
                    <a:lnTo>
                      <a:pt x="53" y="107"/>
                    </a:lnTo>
                    <a:lnTo>
                      <a:pt x="61" y="101"/>
                    </a:lnTo>
                    <a:lnTo>
                      <a:pt x="71" y="94"/>
                    </a:lnTo>
                    <a:lnTo>
                      <a:pt x="88" y="85"/>
                    </a:lnTo>
                    <a:lnTo>
                      <a:pt x="114" y="73"/>
                    </a:lnTo>
                    <a:lnTo>
                      <a:pt x="141" y="61"/>
                    </a:lnTo>
                    <a:lnTo>
                      <a:pt x="166" y="48"/>
                    </a:lnTo>
                    <a:lnTo>
                      <a:pt x="185" y="36"/>
                    </a:lnTo>
                    <a:lnTo>
                      <a:pt x="200" y="26"/>
                    </a:lnTo>
                    <a:lnTo>
                      <a:pt x="213" y="17"/>
                    </a:lnTo>
                    <a:lnTo>
                      <a:pt x="221" y="10"/>
                    </a:lnTo>
                    <a:lnTo>
                      <a:pt x="226"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1" name="Freeform 53"/>
              <p:cNvSpPr>
                <a:spLocks/>
              </p:cNvSpPr>
              <p:nvPr/>
            </p:nvSpPr>
            <p:spPr bwMode="auto">
              <a:xfrm>
                <a:off x="2220" y="1611"/>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8 w 228"/>
                  <a:gd name="T25" fmla="*/ 40 h 114"/>
                  <a:gd name="T26" fmla="*/ 135 w 228"/>
                  <a:gd name="T27" fmla="*/ 41 h 114"/>
                  <a:gd name="T28" fmla="*/ 129 w 228"/>
                  <a:gd name="T29" fmla="*/ 44 h 114"/>
                  <a:gd name="T30" fmla="*/ 120 w 228"/>
                  <a:gd name="T31" fmla="*/ 50 h 114"/>
                  <a:gd name="T32" fmla="*/ 104 w 228"/>
                  <a:gd name="T33" fmla="*/ 59 h 114"/>
                  <a:gd name="T34" fmla="*/ 86 w 228"/>
                  <a:gd name="T35" fmla="*/ 70 h 114"/>
                  <a:gd name="T36" fmla="*/ 67 w 228"/>
                  <a:gd name="T37" fmla="*/ 80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1"/>
                    </a:lnTo>
                    <a:lnTo>
                      <a:pt x="176" y="17"/>
                    </a:lnTo>
                    <a:lnTo>
                      <a:pt x="166" y="23"/>
                    </a:lnTo>
                    <a:lnTo>
                      <a:pt x="155" y="30"/>
                    </a:lnTo>
                    <a:lnTo>
                      <a:pt x="146" y="36"/>
                    </a:lnTo>
                    <a:lnTo>
                      <a:pt x="142" y="39"/>
                    </a:lnTo>
                    <a:lnTo>
                      <a:pt x="139" y="40"/>
                    </a:lnTo>
                    <a:lnTo>
                      <a:pt x="138" y="40"/>
                    </a:lnTo>
                    <a:lnTo>
                      <a:pt x="135" y="41"/>
                    </a:lnTo>
                    <a:lnTo>
                      <a:pt x="129" y="44"/>
                    </a:lnTo>
                    <a:lnTo>
                      <a:pt x="120" y="50"/>
                    </a:lnTo>
                    <a:lnTo>
                      <a:pt x="104" y="59"/>
                    </a:lnTo>
                    <a:lnTo>
                      <a:pt x="86" y="70"/>
                    </a:lnTo>
                    <a:lnTo>
                      <a:pt x="67" y="80"/>
                    </a:lnTo>
                    <a:lnTo>
                      <a:pt x="49" y="89"/>
                    </a:lnTo>
                    <a:lnTo>
                      <a:pt x="34" y="98"/>
                    </a:lnTo>
                    <a:lnTo>
                      <a:pt x="21"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2" name="Freeform 54"/>
              <p:cNvSpPr>
                <a:spLocks/>
              </p:cNvSpPr>
              <p:nvPr/>
            </p:nvSpPr>
            <p:spPr bwMode="auto">
              <a:xfrm>
                <a:off x="2245" y="1642"/>
                <a:ext cx="229" cy="114"/>
              </a:xfrm>
              <a:custGeom>
                <a:avLst/>
                <a:gdLst>
                  <a:gd name="T0" fmla="*/ 213 w 229"/>
                  <a:gd name="T1" fmla="*/ 0 h 114"/>
                  <a:gd name="T2" fmla="*/ 212 w 229"/>
                  <a:gd name="T3" fmla="*/ 0 h 114"/>
                  <a:gd name="T4" fmla="*/ 209 w 229"/>
                  <a:gd name="T5" fmla="*/ 2 h 114"/>
                  <a:gd name="T6" fmla="*/ 203 w 229"/>
                  <a:gd name="T7" fmla="*/ 5 h 114"/>
                  <a:gd name="T8" fmla="*/ 195 w 229"/>
                  <a:gd name="T9" fmla="*/ 8 h 114"/>
                  <a:gd name="T10" fmla="*/ 186 w 229"/>
                  <a:gd name="T11" fmla="*/ 12 h 114"/>
                  <a:gd name="T12" fmla="*/ 176 w 229"/>
                  <a:gd name="T13" fmla="*/ 18 h 114"/>
                  <a:gd name="T14" fmla="*/ 166 w 229"/>
                  <a:gd name="T15" fmla="*/ 23 h 114"/>
                  <a:gd name="T16" fmla="*/ 154 w 229"/>
                  <a:gd name="T17" fmla="*/ 31 h 114"/>
                  <a:gd name="T18" fmla="*/ 146 w 229"/>
                  <a:gd name="T19" fmla="*/ 36 h 114"/>
                  <a:gd name="T20" fmla="*/ 141 w 229"/>
                  <a:gd name="T21" fmla="*/ 39 h 114"/>
                  <a:gd name="T22" fmla="*/ 138 w 229"/>
                  <a:gd name="T23" fmla="*/ 41 h 114"/>
                  <a:gd name="T24" fmla="*/ 137 w 229"/>
                  <a:gd name="T25" fmla="*/ 41 h 114"/>
                  <a:gd name="T26" fmla="*/ 134 w 229"/>
                  <a:gd name="T27" fmla="*/ 42 h 114"/>
                  <a:gd name="T28" fmla="*/ 130 w 229"/>
                  <a:gd name="T29" fmla="*/ 45 h 114"/>
                  <a:gd name="T30" fmla="*/ 120 w 229"/>
                  <a:gd name="T31" fmla="*/ 51 h 114"/>
                  <a:gd name="T32" fmla="*/ 105 w 229"/>
                  <a:gd name="T33" fmla="*/ 60 h 114"/>
                  <a:gd name="T34" fmla="*/ 87 w 229"/>
                  <a:gd name="T35" fmla="*/ 71 h 114"/>
                  <a:gd name="T36" fmla="*/ 68 w 229"/>
                  <a:gd name="T37" fmla="*/ 81 h 114"/>
                  <a:gd name="T38" fmla="*/ 50 w 229"/>
                  <a:gd name="T39" fmla="*/ 90 h 114"/>
                  <a:gd name="T40" fmla="*/ 33 w 229"/>
                  <a:gd name="T41" fmla="*/ 98 h 114"/>
                  <a:gd name="T42" fmla="*/ 20 w 229"/>
                  <a:gd name="T43" fmla="*/ 106 h 114"/>
                  <a:gd name="T44" fmla="*/ 9 w 229"/>
                  <a:gd name="T45" fmla="*/ 110 h 114"/>
                  <a:gd name="T46" fmla="*/ 3 w 229"/>
                  <a:gd name="T47" fmla="*/ 113 h 114"/>
                  <a:gd name="T48" fmla="*/ 0 w 229"/>
                  <a:gd name="T49" fmla="*/ 114 h 114"/>
                  <a:gd name="T50" fmla="*/ 55 w 229"/>
                  <a:gd name="T51" fmla="*/ 114 h 114"/>
                  <a:gd name="T52" fmla="*/ 55 w 229"/>
                  <a:gd name="T53" fmla="*/ 114 h 114"/>
                  <a:gd name="T54" fmla="*/ 53 w 229"/>
                  <a:gd name="T55" fmla="*/ 113 h 114"/>
                  <a:gd name="T56" fmla="*/ 52 w 229"/>
                  <a:gd name="T57" fmla="*/ 111 h 114"/>
                  <a:gd name="T58" fmla="*/ 55 w 229"/>
                  <a:gd name="T59" fmla="*/ 107 h 114"/>
                  <a:gd name="T60" fmla="*/ 61 w 229"/>
                  <a:gd name="T61" fmla="*/ 103 h 114"/>
                  <a:gd name="T62" fmla="*/ 71 w 229"/>
                  <a:gd name="T63" fmla="*/ 96 h 114"/>
                  <a:gd name="T64" fmla="*/ 88 w 229"/>
                  <a:gd name="T65" fmla="*/ 87 h 114"/>
                  <a:gd name="T66" fmla="*/ 114 w 229"/>
                  <a:gd name="T67" fmla="*/ 75 h 114"/>
                  <a:gd name="T68" fmla="*/ 141 w 229"/>
                  <a:gd name="T69" fmla="*/ 62 h 114"/>
                  <a:gd name="T70" fmla="*/ 166 w 229"/>
                  <a:gd name="T71" fmla="*/ 49 h 114"/>
                  <a:gd name="T72" fmla="*/ 185 w 229"/>
                  <a:gd name="T73" fmla="*/ 38 h 114"/>
                  <a:gd name="T74" fmla="*/ 202 w 229"/>
                  <a:gd name="T75" fmla="*/ 28 h 114"/>
                  <a:gd name="T76" fmla="*/ 213 w 229"/>
                  <a:gd name="T77" fmla="*/ 19 h 114"/>
                  <a:gd name="T78" fmla="*/ 222 w 229"/>
                  <a:gd name="T79" fmla="*/ 12 h 114"/>
                  <a:gd name="T80" fmla="*/ 228 w 229"/>
                  <a:gd name="T81" fmla="*/ 8 h 114"/>
                  <a:gd name="T82" fmla="*/ 229 w 229"/>
                  <a:gd name="T83" fmla="*/ 6 h 114"/>
                  <a:gd name="T84" fmla="*/ 213 w 229"/>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9"/>
                  <a:gd name="T130" fmla="*/ 0 h 114"/>
                  <a:gd name="T131" fmla="*/ 229 w 229"/>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9" h="114">
                    <a:moveTo>
                      <a:pt x="213" y="0"/>
                    </a:moveTo>
                    <a:lnTo>
                      <a:pt x="212" y="0"/>
                    </a:lnTo>
                    <a:lnTo>
                      <a:pt x="209" y="2"/>
                    </a:lnTo>
                    <a:lnTo>
                      <a:pt x="203" y="5"/>
                    </a:lnTo>
                    <a:lnTo>
                      <a:pt x="195" y="8"/>
                    </a:lnTo>
                    <a:lnTo>
                      <a:pt x="186" y="12"/>
                    </a:lnTo>
                    <a:lnTo>
                      <a:pt x="176" y="18"/>
                    </a:lnTo>
                    <a:lnTo>
                      <a:pt x="166" y="23"/>
                    </a:lnTo>
                    <a:lnTo>
                      <a:pt x="154" y="31"/>
                    </a:lnTo>
                    <a:lnTo>
                      <a:pt x="146" y="36"/>
                    </a:lnTo>
                    <a:lnTo>
                      <a:pt x="141" y="39"/>
                    </a:lnTo>
                    <a:lnTo>
                      <a:pt x="138" y="41"/>
                    </a:lnTo>
                    <a:lnTo>
                      <a:pt x="137" y="41"/>
                    </a:lnTo>
                    <a:lnTo>
                      <a:pt x="134" y="42"/>
                    </a:lnTo>
                    <a:lnTo>
                      <a:pt x="130" y="45"/>
                    </a:lnTo>
                    <a:lnTo>
                      <a:pt x="120" y="51"/>
                    </a:lnTo>
                    <a:lnTo>
                      <a:pt x="105" y="60"/>
                    </a:lnTo>
                    <a:lnTo>
                      <a:pt x="87" y="71"/>
                    </a:lnTo>
                    <a:lnTo>
                      <a:pt x="68" y="81"/>
                    </a:lnTo>
                    <a:lnTo>
                      <a:pt x="50" y="90"/>
                    </a:lnTo>
                    <a:lnTo>
                      <a:pt x="33" y="98"/>
                    </a:lnTo>
                    <a:lnTo>
                      <a:pt x="20" y="106"/>
                    </a:lnTo>
                    <a:lnTo>
                      <a:pt x="9" y="110"/>
                    </a:lnTo>
                    <a:lnTo>
                      <a:pt x="3" y="113"/>
                    </a:lnTo>
                    <a:lnTo>
                      <a:pt x="0" y="114"/>
                    </a:lnTo>
                    <a:lnTo>
                      <a:pt x="55" y="114"/>
                    </a:lnTo>
                    <a:lnTo>
                      <a:pt x="53" y="113"/>
                    </a:lnTo>
                    <a:lnTo>
                      <a:pt x="52" y="111"/>
                    </a:lnTo>
                    <a:lnTo>
                      <a:pt x="55" y="107"/>
                    </a:lnTo>
                    <a:lnTo>
                      <a:pt x="61" y="103"/>
                    </a:lnTo>
                    <a:lnTo>
                      <a:pt x="71" y="96"/>
                    </a:lnTo>
                    <a:lnTo>
                      <a:pt x="88" y="87"/>
                    </a:lnTo>
                    <a:lnTo>
                      <a:pt x="114" y="75"/>
                    </a:lnTo>
                    <a:lnTo>
                      <a:pt x="141" y="62"/>
                    </a:lnTo>
                    <a:lnTo>
                      <a:pt x="166" y="49"/>
                    </a:lnTo>
                    <a:lnTo>
                      <a:pt x="185" y="38"/>
                    </a:lnTo>
                    <a:lnTo>
                      <a:pt x="202" y="28"/>
                    </a:lnTo>
                    <a:lnTo>
                      <a:pt x="213" y="19"/>
                    </a:lnTo>
                    <a:lnTo>
                      <a:pt x="222" y="12"/>
                    </a:lnTo>
                    <a:lnTo>
                      <a:pt x="228" y="8"/>
                    </a:lnTo>
                    <a:lnTo>
                      <a:pt x="229"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3" name="Freeform 55"/>
              <p:cNvSpPr>
                <a:spLocks/>
              </p:cNvSpPr>
              <p:nvPr/>
            </p:nvSpPr>
            <p:spPr bwMode="auto">
              <a:xfrm>
                <a:off x="2271" y="1674"/>
                <a:ext cx="228" cy="114"/>
              </a:xfrm>
              <a:custGeom>
                <a:avLst/>
                <a:gdLst>
                  <a:gd name="T0" fmla="*/ 213 w 228"/>
                  <a:gd name="T1" fmla="*/ 0 h 114"/>
                  <a:gd name="T2" fmla="*/ 212 w 228"/>
                  <a:gd name="T3" fmla="*/ 0 h 114"/>
                  <a:gd name="T4" fmla="*/ 208 w 228"/>
                  <a:gd name="T5" fmla="*/ 2 h 114"/>
                  <a:gd name="T6" fmla="*/ 202 w 228"/>
                  <a:gd name="T7" fmla="*/ 4 h 114"/>
                  <a:gd name="T8" fmla="*/ 195 w 228"/>
                  <a:gd name="T9" fmla="*/ 7 h 114"/>
                  <a:gd name="T10" fmla="*/ 186 w 228"/>
                  <a:gd name="T11" fmla="*/ 12 h 114"/>
                  <a:gd name="T12" fmla="*/ 175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2 h 114"/>
                  <a:gd name="T26" fmla="*/ 133 w 228"/>
                  <a:gd name="T27" fmla="*/ 43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1 w 228"/>
                  <a:gd name="T61" fmla="*/ 102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0 w 228"/>
                  <a:gd name="T75" fmla="*/ 28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4"/>
                    </a:lnTo>
                    <a:lnTo>
                      <a:pt x="195" y="7"/>
                    </a:lnTo>
                    <a:lnTo>
                      <a:pt x="186" y="12"/>
                    </a:lnTo>
                    <a:lnTo>
                      <a:pt x="175" y="17"/>
                    </a:lnTo>
                    <a:lnTo>
                      <a:pt x="164" y="23"/>
                    </a:lnTo>
                    <a:lnTo>
                      <a:pt x="153" y="30"/>
                    </a:lnTo>
                    <a:lnTo>
                      <a:pt x="144" y="36"/>
                    </a:lnTo>
                    <a:lnTo>
                      <a:pt x="140" y="39"/>
                    </a:lnTo>
                    <a:lnTo>
                      <a:pt x="137" y="40"/>
                    </a:lnTo>
                    <a:lnTo>
                      <a:pt x="136" y="42"/>
                    </a:lnTo>
                    <a:lnTo>
                      <a:pt x="133" y="43"/>
                    </a:lnTo>
                    <a:lnTo>
                      <a:pt x="128" y="45"/>
                    </a:lnTo>
                    <a:lnTo>
                      <a:pt x="118" y="51"/>
                    </a:lnTo>
                    <a:lnTo>
                      <a:pt x="104" y="59"/>
                    </a:lnTo>
                    <a:lnTo>
                      <a:pt x="85" y="71"/>
                    </a:lnTo>
                    <a:lnTo>
                      <a:pt x="66" y="81"/>
                    </a:lnTo>
                    <a:lnTo>
                      <a:pt x="49" y="90"/>
                    </a:lnTo>
                    <a:lnTo>
                      <a:pt x="33" y="98"/>
                    </a:lnTo>
                    <a:lnTo>
                      <a:pt x="20" y="105"/>
                    </a:lnTo>
                    <a:lnTo>
                      <a:pt x="9" y="110"/>
                    </a:lnTo>
                    <a:lnTo>
                      <a:pt x="3" y="113"/>
                    </a:lnTo>
                    <a:lnTo>
                      <a:pt x="0" y="114"/>
                    </a:lnTo>
                    <a:lnTo>
                      <a:pt x="55" y="114"/>
                    </a:lnTo>
                    <a:lnTo>
                      <a:pt x="53" y="113"/>
                    </a:lnTo>
                    <a:lnTo>
                      <a:pt x="52" y="111"/>
                    </a:lnTo>
                    <a:lnTo>
                      <a:pt x="55" y="107"/>
                    </a:lnTo>
                    <a:lnTo>
                      <a:pt x="61" y="102"/>
                    </a:lnTo>
                    <a:lnTo>
                      <a:pt x="71" y="95"/>
                    </a:lnTo>
                    <a:lnTo>
                      <a:pt x="88" y="87"/>
                    </a:lnTo>
                    <a:lnTo>
                      <a:pt x="114" y="75"/>
                    </a:lnTo>
                    <a:lnTo>
                      <a:pt x="141" y="62"/>
                    </a:lnTo>
                    <a:lnTo>
                      <a:pt x="166" y="49"/>
                    </a:lnTo>
                    <a:lnTo>
                      <a:pt x="185" y="38"/>
                    </a:lnTo>
                    <a:lnTo>
                      <a:pt x="200"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4" name="Freeform 56"/>
              <p:cNvSpPr>
                <a:spLocks/>
              </p:cNvSpPr>
              <p:nvPr/>
            </p:nvSpPr>
            <p:spPr bwMode="auto">
              <a:xfrm>
                <a:off x="2295" y="1706"/>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8 w 228"/>
                  <a:gd name="T25" fmla="*/ 42 h 114"/>
                  <a:gd name="T26" fmla="*/ 135 w 228"/>
                  <a:gd name="T27" fmla="*/ 43 h 114"/>
                  <a:gd name="T28" fmla="*/ 129 w 228"/>
                  <a:gd name="T29" fmla="*/ 46 h 114"/>
                  <a:gd name="T30" fmla="*/ 120 w 228"/>
                  <a:gd name="T31" fmla="*/ 52 h 114"/>
                  <a:gd name="T32" fmla="*/ 104 w 228"/>
                  <a:gd name="T33" fmla="*/ 60 h 114"/>
                  <a:gd name="T34" fmla="*/ 86 w 228"/>
                  <a:gd name="T35" fmla="*/ 70 h 114"/>
                  <a:gd name="T36" fmla="*/ 67 w 228"/>
                  <a:gd name="T37" fmla="*/ 81 h 114"/>
                  <a:gd name="T38" fmla="*/ 50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1"/>
                    </a:lnTo>
                    <a:lnTo>
                      <a:pt x="176" y="17"/>
                    </a:lnTo>
                    <a:lnTo>
                      <a:pt x="166" y="23"/>
                    </a:lnTo>
                    <a:lnTo>
                      <a:pt x="155" y="30"/>
                    </a:lnTo>
                    <a:lnTo>
                      <a:pt x="146" y="36"/>
                    </a:lnTo>
                    <a:lnTo>
                      <a:pt x="142" y="39"/>
                    </a:lnTo>
                    <a:lnTo>
                      <a:pt x="139" y="40"/>
                    </a:lnTo>
                    <a:lnTo>
                      <a:pt x="138" y="42"/>
                    </a:lnTo>
                    <a:lnTo>
                      <a:pt x="135" y="43"/>
                    </a:lnTo>
                    <a:lnTo>
                      <a:pt x="129" y="46"/>
                    </a:lnTo>
                    <a:lnTo>
                      <a:pt x="120" y="52"/>
                    </a:lnTo>
                    <a:lnTo>
                      <a:pt x="104" y="60"/>
                    </a:lnTo>
                    <a:lnTo>
                      <a:pt x="86" y="70"/>
                    </a:lnTo>
                    <a:lnTo>
                      <a:pt x="67" y="81"/>
                    </a:lnTo>
                    <a:lnTo>
                      <a:pt x="50" y="89"/>
                    </a:lnTo>
                    <a:lnTo>
                      <a:pt x="34" y="98"/>
                    </a:lnTo>
                    <a:lnTo>
                      <a:pt x="21" y="105"/>
                    </a:lnTo>
                    <a:lnTo>
                      <a:pt x="9" y="109"/>
                    </a:lnTo>
                    <a:lnTo>
                      <a:pt x="3" y="112"/>
                    </a:lnTo>
                    <a:lnTo>
                      <a:pt x="0" y="114"/>
                    </a:lnTo>
                    <a:lnTo>
                      <a:pt x="55" y="114"/>
                    </a:lnTo>
                    <a:lnTo>
                      <a:pt x="54" y="112"/>
                    </a:lnTo>
                    <a:lnTo>
                      <a:pt x="52" y="111"/>
                    </a:lnTo>
                    <a:lnTo>
                      <a:pt x="55" y="107"/>
                    </a:lnTo>
                    <a:lnTo>
                      <a:pt x="61" y="102"/>
                    </a:lnTo>
                    <a:lnTo>
                      <a:pt x="71" y="95"/>
                    </a:lnTo>
                    <a:lnTo>
                      <a:pt x="88" y="86"/>
                    </a:lnTo>
                    <a:lnTo>
                      <a:pt x="114" y="75"/>
                    </a:lnTo>
                    <a:lnTo>
                      <a:pt x="142"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5" name="Freeform 57"/>
              <p:cNvSpPr>
                <a:spLocks/>
              </p:cNvSpPr>
              <p:nvPr/>
            </p:nvSpPr>
            <p:spPr bwMode="auto">
              <a:xfrm>
                <a:off x="2321" y="1738"/>
                <a:ext cx="228" cy="113"/>
              </a:xfrm>
              <a:custGeom>
                <a:avLst/>
                <a:gdLst>
                  <a:gd name="T0" fmla="*/ 213 w 228"/>
                  <a:gd name="T1" fmla="*/ 0 h 113"/>
                  <a:gd name="T2" fmla="*/ 211 w 228"/>
                  <a:gd name="T3" fmla="*/ 0 h 113"/>
                  <a:gd name="T4" fmla="*/ 208 w 228"/>
                  <a:gd name="T5" fmla="*/ 1 h 113"/>
                  <a:gd name="T6" fmla="*/ 202 w 228"/>
                  <a:gd name="T7" fmla="*/ 4 h 113"/>
                  <a:gd name="T8" fmla="*/ 194 w 228"/>
                  <a:gd name="T9" fmla="*/ 7 h 113"/>
                  <a:gd name="T10" fmla="*/ 185 w 228"/>
                  <a:gd name="T11" fmla="*/ 11 h 113"/>
                  <a:gd name="T12" fmla="*/ 175 w 228"/>
                  <a:gd name="T13" fmla="*/ 17 h 113"/>
                  <a:gd name="T14" fmla="*/ 165 w 228"/>
                  <a:gd name="T15" fmla="*/ 23 h 113"/>
                  <a:gd name="T16" fmla="*/ 153 w 228"/>
                  <a:gd name="T17" fmla="*/ 30 h 113"/>
                  <a:gd name="T18" fmla="*/ 145 w 228"/>
                  <a:gd name="T19" fmla="*/ 36 h 113"/>
                  <a:gd name="T20" fmla="*/ 140 w 228"/>
                  <a:gd name="T21" fmla="*/ 38 h 113"/>
                  <a:gd name="T22" fmla="*/ 137 w 228"/>
                  <a:gd name="T23" fmla="*/ 40 h 113"/>
                  <a:gd name="T24" fmla="*/ 136 w 228"/>
                  <a:gd name="T25" fmla="*/ 41 h 113"/>
                  <a:gd name="T26" fmla="*/ 133 w 228"/>
                  <a:gd name="T27" fmla="*/ 43 h 113"/>
                  <a:gd name="T28" fmla="*/ 129 w 228"/>
                  <a:gd name="T29" fmla="*/ 46 h 113"/>
                  <a:gd name="T30" fmla="*/ 119 w 228"/>
                  <a:gd name="T31" fmla="*/ 51 h 113"/>
                  <a:gd name="T32" fmla="*/ 104 w 228"/>
                  <a:gd name="T33" fmla="*/ 60 h 113"/>
                  <a:gd name="T34" fmla="*/ 86 w 228"/>
                  <a:gd name="T35" fmla="*/ 70 h 113"/>
                  <a:gd name="T36" fmla="*/ 67 w 228"/>
                  <a:gd name="T37" fmla="*/ 80 h 113"/>
                  <a:gd name="T38" fmla="*/ 49 w 228"/>
                  <a:gd name="T39" fmla="*/ 89 h 113"/>
                  <a:gd name="T40" fmla="*/ 34 w 228"/>
                  <a:gd name="T41" fmla="*/ 98 h 113"/>
                  <a:gd name="T42" fmla="*/ 21 w 228"/>
                  <a:gd name="T43" fmla="*/ 105 h 113"/>
                  <a:gd name="T44" fmla="*/ 9 w 228"/>
                  <a:gd name="T45" fmla="*/ 109 h 113"/>
                  <a:gd name="T46" fmla="*/ 3 w 228"/>
                  <a:gd name="T47" fmla="*/ 112 h 113"/>
                  <a:gd name="T48" fmla="*/ 0 w 228"/>
                  <a:gd name="T49" fmla="*/ 113 h 113"/>
                  <a:gd name="T50" fmla="*/ 54 w 228"/>
                  <a:gd name="T51" fmla="*/ 113 h 113"/>
                  <a:gd name="T52" fmla="*/ 54 w 228"/>
                  <a:gd name="T53" fmla="*/ 113 h 113"/>
                  <a:gd name="T54" fmla="*/ 52 w 228"/>
                  <a:gd name="T55" fmla="*/ 112 h 113"/>
                  <a:gd name="T56" fmla="*/ 52 w 228"/>
                  <a:gd name="T57" fmla="*/ 111 h 113"/>
                  <a:gd name="T58" fmla="*/ 54 w 228"/>
                  <a:gd name="T59" fmla="*/ 106 h 113"/>
                  <a:gd name="T60" fmla="*/ 61 w 228"/>
                  <a:gd name="T61" fmla="*/ 102 h 113"/>
                  <a:gd name="T62" fmla="*/ 71 w 228"/>
                  <a:gd name="T63" fmla="*/ 95 h 113"/>
                  <a:gd name="T64" fmla="*/ 88 w 228"/>
                  <a:gd name="T65" fmla="*/ 86 h 113"/>
                  <a:gd name="T66" fmla="*/ 114 w 228"/>
                  <a:gd name="T67" fmla="*/ 75 h 113"/>
                  <a:gd name="T68" fmla="*/ 142 w 228"/>
                  <a:gd name="T69" fmla="*/ 62 h 113"/>
                  <a:gd name="T70" fmla="*/ 166 w 228"/>
                  <a:gd name="T71" fmla="*/ 49 h 113"/>
                  <a:gd name="T72" fmla="*/ 185 w 228"/>
                  <a:gd name="T73" fmla="*/ 37 h 113"/>
                  <a:gd name="T74" fmla="*/ 201 w 228"/>
                  <a:gd name="T75" fmla="*/ 27 h 113"/>
                  <a:gd name="T76" fmla="*/ 214 w 228"/>
                  <a:gd name="T77" fmla="*/ 18 h 113"/>
                  <a:gd name="T78" fmla="*/ 221 w 228"/>
                  <a:gd name="T79" fmla="*/ 11 h 113"/>
                  <a:gd name="T80" fmla="*/ 227 w 228"/>
                  <a:gd name="T81" fmla="*/ 7 h 113"/>
                  <a:gd name="T82" fmla="*/ 228 w 228"/>
                  <a:gd name="T83" fmla="*/ 5 h 113"/>
                  <a:gd name="T84" fmla="*/ 213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3" y="0"/>
                    </a:moveTo>
                    <a:lnTo>
                      <a:pt x="211" y="0"/>
                    </a:lnTo>
                    <a:lnTo>
                      <a:pt x="208" y="1"/>
                    </a:lnTo>
                    <a:lnTo>
                      <a:pt x="202" y="4"/>
                    </a:lnTo>
                    <a:lnTo>
                      <a:pt x="194" y="7"/>
                    </a:lnTo>
                    <a:lnTo>
                      <a:pt x="185" y="11"/>
                    </a:lnTo>
                    <a:lnTo>
                      <a:pt x="175" y="17"/>
                    </a:lnTo>
                    <a:lnTo>
                      <a:pt x="165" y="23"/>
                    </a:lnTo>
                    <a:lnTo>
                      <a:pt x="153" y="30"/>
                    </a:lnTo>
                    <a:lnTo>
                      <a:pt x="145" y="36"/>
                    </a:lnTo>
                    <a:lnTo>
                      <a:pt x="140" y="38"/>
                    </a:lnTo>
                    <a:lnTo>
                      <a:pt x="137" y="40"/>
                    </a:lnTo>
                    <a:lnTo>
                      <a:pt x="136" y="41"/>
                    </a:lnTo>
                    <a:lnTo>
                      <a:pt x="133" y="43"/>
                    </a:lnTo>
                    <a:lnTo>
                      <a:pt x="129" y="46"/>
                    </a:lnTo>
                    <a:lnTo>
                      <a:pt x="119" y="51"/>
                    </a:lnTo>
                    <a:lnTo>
                      <a:pt x="104" y="60"/>
                    </a:lnTo>
                    <a:lnTo>
                      <a:pt x="86" y="70"/>
                    </a:lnTo>
                    <a:lnTo>
                      <a:pt x="67" y="80"/>
                    </a:lnTo>
                    <a:lnTo>
                      <a:pt x="49" y="89"/>
                    </a:lnTo>
                    <a:lnTo>
                      <a:pt x="34" y="98"/>
                    </a:lnTo>
                    <a:lnTo>
                      <a:pt x="21" y="105"/>
                    </a:lnTo>
                    <a:lnTo>
                      <a:pt x="9" y="109"/>
                    </a:lnTo>
                    <a:lnTo>
                      <a:pt x="3" y="112"/>
                    </a:lnTo>
                    <a:lnTo>
                      <a:pt x="0" y="113"/>
                    </a:lnTo>
                    <a:lnTo>
                      <a:pt x="54" y="113"/>
                    </a:lnTo>
                    <a:lnTo>
                      <a:pt x="52" y="112"/>
                    </a:lnTo>
                    <a:lnTo>
                      <a:pt x="52" y="111"/>
                    </a:lnTo>
                    <a:lnTo>
                      <a:pt x="54" y="106"/>
                    </a:lnTo>
                    <a:lnTo>
                      <a:pt x="61" y="102"/>
                    </a:lnTo>
                    <a:lnTo>
                      <a:pt x="71" y="95"/>
                    </a:lnTo>
                    <a:lnTo>
                      <a:pt x="88" y="86"/>
                    </a:lnTo>
                    <a:lnTo>
                      <a:pt x="114" y="75"/>
                    </a:lnTo>
                    <a:lnTo>
                      <a:pt x="142" y="62"/>
                    </a:lnTo>
                    <a:lnTo>
                      <a:pt x="166" y="49"/>
                    </a:lnTo>
                    <a:lnTo>
                      <a:pt x="185" y="37"/>
                    </a:lnTo>
                    <a:lnTo>
                      <a:pt x="201" y="27"/>
                    </a:lnTo>
                    <a:lnTo>
                      <a:pt x="214" y="18"/>
                    </a:lnTo>
                    <a:lnTo>
                      <a:pt x="221" y="11"/>
                    </a:lnTo>
                    <a:lnTo>
                      <a:pt x="227" y="7"/>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6" name="Freeform 58"/>
              <p:cNvSpPr>
                <a:spLocks/>
              </p:cNvSpPr>
              <p:nvPr/>
            </p:nvSpPr>
            <p:spPr bwMode="auto">
              <a:xfrm>
                <a:off x="2346" y="1769"/>
                <a:ext cx="228" cy="116"/>
              </a:xfrm>
              <a:custGeom>
                <a:avLst/>
                <a:gdLst>
                  <a:gd name="T0" fmla="*/ 213 w 228"/>
                  <a:gd name="T1" fmla="*/ 0 h 116"/>
                  <a:gd name="T2" fmla="*/ 212 w 228"/>
                  <a:gd name="T3" fmla="*/ 0 h 116"/>
                  <a:gd name="T4" fmla="*/ 208 w 228"/>
                  <a:gd name="T5" fmla="*/ 2 h 116"/>
                  <a:gd name="T6" fmla="*/ 202 w 228"/>
                  <a:gd name="T7" fmla="*/ 5 h 116"/>
                  <a:gd name="T8" fmla="*/ 195 w 228"/>
                  <a:gd name="T9" fmla="*/ 7 h 116"/>
                  <a:gd name="T10" fmla="*/ 186 w 228"/>
                  <a:gd name="T11" fmla="*/ 12 h 116"/>
                  <a:gd name="T12" fmla="*/ 176 w 228"/>
                  <a:gd name="T13" fmla="*/ 18 h 116"/>
                  <a:gd name="T14" fmla="*/ 166 w 228"/>
                  <a:gd name="T15" fmla="*/ 23 h 116"/>
                  <a:gd name="T16" fmla="*/ 154 w 228"/>
                  <a:gd name="T17" fmla="*/ 31 h 116"/>
                  <a:gd name="T18" fmla="*/ 146 w 228"/>
                  <a:gd name="T19" fmla="*/ 36 h 116"/>
                  <a:gd name="T20" fmla="*/ 141 w 228"/>
                  <a:gd name="T21" fmla="*/ 39 h 116"/>
                  <a:gd name="T22" fmla="*/ 138 w 228"/>
                  <a:gd name="T23" fmla="*/ 41 h 116"/>
                  <a:gd name="T24" fmla="*/ 137 w 228"/>
                  <a:gd name="T25" fmla="*/ 42 h 116"/>
                  <a:gd name="T26" fmla="*/ 134 w 228"/>
                  <a:gd name="T27" fmla="*/ 44 h 116"/>
                  <a:gd name="T28" fmla="*/ 128 w 228"/>
                  <a:gd name="T29" fmla="*/ 46 h 116"/>
                  <a:gd name="T30" fmla="*/ 120 w 228"/>
                  <a:gd name="T31" fmla="*/ 52 h 116"/>
                  <a:gd name="T32" fmla="*/ 104 w 228"/>
                  <a:gd name="T33" fmla="*/ 61 h 116"/>
                  <a:gd name="T34" fmla="*/ 85 w 228"/>
                  <a:gd name="T35" fmla="*/ 71 h 116"/>
                  <a:gd name="T36" fmla="*/ 66 w 228"/>
                  <a:gd name="T37" fmla="*/ 81 h 116"/>
                  <a:gd name="T38" fmla="*/ 49 w 228"/>
                  <a:gd name="T39" fmla="*/ 91 h 116"/>
                  <a:gd name="T40" fmla="*/ 33 w 228"/>
                  <a:gd name="T41" fmla="*/ 98 h 116"/>
                  <a:gd name="T42" fmla="*/ 20 w 228"/>
                  <a:gd name="T43" fmla="*/ 106 h 116"/>
                  <a:gd name="T44" fmla="*/ 9 w 228"/>
                  <a:gd name="T45" fmla="*/ 111 h 116"/>
                  <a:gd name="T46" fmla="*/ 3 w 228"/>
                  <a:gd name="T47" fmla="*/ 114 h 116"/>
                  <a:gd name="T48" fmla="*/ 0 w 228"/>
                  <a:gd name="T49" fmla="*/ 116 h 116"/>
                  <a:gd name="T50" fmla="*/ 55 w 228"/>
                  <a:gd name="T51" fmla="*/ 116 h 116"/>
                  <a:gd name="T52" fmla="*/ 55 w 228"/>
                  <a:gd name="T53" fmla="*/ 116 h 116"/>
                  <a:gd name="T54" fmla="*/ 53 w 228"/>
                  <a:gd name="T55" fmla="*/ 114 h 116"/>
                  <a:gd name="T56" fmla="*/ 52 w 228"/>
                  <a:gd name="T57" fmla="*/ 111 h 116"/>
                  <a:gd name="T58" fmla="*/ 55 w 228"/>
                  <a:gd name="T59" fmla="*/ 108 h 116"/>
                  <a:gd name="T60" fmla="*/ 61 w 228"/>
                  <a:gd name="T61" fmla="*/ 103 h 116"/>
                  <a:gd name="T62" fmla="*/ 71 w 228"/>
                  <a:gd name="T63" fmla="*/ 95 h 116"/>
                  <a:gd name="T64" fmla="*/ 88 w 228"/>
                  <a:gd name="T65" fmla="*/ 87 h 116"/>
                  <a:gd name="T66" fmla="*/ 114 w 228"/>
                  <a:gd name="T67" fmla="*/ 75 h 116"/>
                  <a:gd name="T68" fmla="*/ 141 w 228"/>
                  <a:gd name="T69" fmla="*/ 62 h 116"/>
                  <a:gd name="T70" fmla="*/ 166 w 228"/>
                  <a:gd name="T71" fmla="*/ 49 h 116"/>
                  <a:gd name="T72" fmla="*/ 185 w 228"/>
                  <a:gd name="T73" fmla="*/ 38 h 116"/>
                  <a:gd name="T74" fmla="*/ 201 w 228"/>
                  <a:gd name="T75" fmla="*/ 28 h 116"/>
                  <a:gd name="T76" fmla="*/ 213 w 228"/>
                  <a:gd name="T77" fmla="*/ 19 h 116"/>
                  <a:gd name="T78" fmla="*/ 221 w 228"/>
                  <a:gd name="T79" fmla="*/ 12 h 116"/>
                  <a:gd name="T80" fmla="*/ 226 w 228"/>
                  <a:gd name="T81" fmla="*/ 7 h 116"/>
                  <a:gd name="T82" fmla="*/ 228 w 228"/>
                  <a:gd name="T83" fmla="*/ 6 h 116"/>
                  <a:gd name="T84" fmla="*/ 213 w 228"/>
                  <a:gd name="T85" fmla="*/ 0 h 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6"/>
                  <a:gd name="T131" fmla="*/ 228 w 228"/>
                  <a:gd name="T132" fmla="*/ 116 h 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6">
                    <a:moveTo>
                      <a:pt x="213" y="0"/>
                    </a:moveTo>
                    <a:lnTo>
                      <a:pt x="212" y="0"/>
                    </a:lnTo>
                    <a:lnTo>
                      <a:pt x="208" y="2"/>
                    </a:lnTo>
                    <a:lnTo>
                      <a:pt x="202" y="5"/>
                    </a:lnTo>
                    <a:lnTo>
                      <a:pt x="195" y="7"/>
                    </a:lnTo>
                    <a:lnTo>
                      <a:pt x="186" y="12"/>
                    </a:lnTo>
                    <a:lnTo>
                      <a:pt x="176" y="18"/>
                    </a:lnTo>
                    <a:lnTo>
                      <a:pt x="166" y="23"/>
                    </a:lnTo>
                    <a:lnTo>
                      <a:pt x="154" y="31"/>
                    </a:lnTo>
                    <a:lnTo>
                      <a:pt x="146" y="36"/>
                    </a:lnTo>
                    <a:lnTo>
                      <a:pt x="141" y="39"/>
                    </a:lnTo>
                    <a:lnTo>
                      <a:pt x="138" y="41"/>
                    </a:lnTo>
                    <a:lnTo>
                      <a:pt x="137" y="42"/>
                    </a:lnTo>
                    <a:lnTo>
                      <a:pt x="134" y="44"/>
                    </a:lnTo>
                    <a:lnTo>
                      <a:pt x="128" y="46"/>
                    </a:lnTo>
                    <a:lnTo>
                      <a:pt x="120" y="52"/>
                    </a:lnTo>
                    <a:lnTo>
                      <a:pt x="104" y="61"/>
                    </a:lnTo>
                    <a:lnTo>
                      <a:pt x="85" y="71"/>
                    </a:lnTo>
                    <a:lnTo>
                      <a:pt x="66" y="81"/>
                    </a:lnTo>
                    <a:lnTo>
                      <a:pt x="49" y="91"/>
                    </a:lnTo>
                    <a:lnTo>
                      <a:pt x="33" y="98"/>
                    </a:lnTo>
                    <a:lnTo>
                      <a:pt x="20" y="106"/>
                    </a:lnTo>
                    <a:lnTo>
                      <a:pt x="9" y="111"/>
                    </a:lnTo>
                    <a:lnTo>
                      <a:pt x="3" y="114"/>
                    </a:lnTo>
                    <a:lnTo>
                      <a:pt x="0" y="116"/>
                    </a:lnTo>
                    <a:lnTo>
                      <a:pt x="55" y="116"/>
                    </a:lnTo>
                    <a:lnTo>
                      <a:pt x="53" y="114"/>
                    </a:lnTo>
                    <a:lnTo>
                      <a:pt x="52" y="111"/>
                    </a:lnTo>
                    <a:lnTo>
                      <a:pt x="55" y="108"/>
                    </a:lnTo>
                    <a:lnTo>
                      <a:pt x="61" y="103"/>
                    </a:lnTo>
                    <a:lnTo>
                      <a:pt x="71" y="95"/>
                    </a:lnTo>
                    <a:lnTo>
                      <a:pt x="88" y="87"/>
                    </a:lnTo>
                    <a:lnTo>
                      <a:pt x="114" y="75"/>
                    </a:lnTo>
                    <a:lnTo>
                      <a:pt x="141" y="62"/>
                    </a:lnTo>
                    <a:lnTo>
                      <a:pt x="166" y="49"/>
                    </a:lnTo>
                    <a:lnTo>
                      <a:pt x="185" y="38"/>
                    </a:lnTo>
                    <a:lnTo>
                      <a:pt x="201"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7" name="Freeform 59"/>
              <p:cNvSpPr>
                <a:spLocks/>
              </p:cNvSpPr>
              <p:nvPr/>
            </p:nvSpPr>
            <p:spPr bwMode="auto">
              <a:xfrm>
                <a:off x="2370" y="1802"/>
                <a:ext cx="230" cy="114"/>
              </a:xfrm>
              <a:custGeom>
                <a:avLst/>
                <a:gdLst>
                  <a:gd name="T0" fmla="*/ 214 w 230"/>
                  <a:gd name="T1" fmla="*/ 0 h 114"/>
                  <a:gd name="T2" fmla="*/ 213 w 230"/>
                  <a:gd name="T3" fmla="*/ 0 h 114"/>
                  <a:gd name="T4" fmla="*/ 210 w 230"/>
                  <a:gd name="T5" fmla="*/ 2 h 114"/>
                  <a:gd name="T6" fmla="*/ 204 w 230"/>
                  <a:gd name="T7" fmla="*/ 5 h 114"/>
                  <a:gd name="T8" fmla="*/ 195 w 230"/>
                  <a:gd name="T9" fmla="*/ 8 h 114"/>
                  <a:gd name="T10" fmla="*/ 187 w 230"/>
                  <a:gd name="T11" fmla="*/ 12 h 114"/>
                  <a:gd name="T12" fmla="*/ 177 w 230"/>
                  <a:gd name="T13" fmla="*/ 16 h 114"/>
                  <a:gd name="T14" fmla="*/ 166 w 230"/>
                  <a:gd name="T15" fmla="*/ 22 h 114"/>
                  <a:gd name="T16" fmla="*/ 155 w 230"/>
                  <a:gd name="T17" fmla="*/ 29 h 114"/>
                  <a:gd name="T18" fmla="*/ 146 w 230"/>
                  <a:gd name="T19" fmla="*/ 35 h 114"/>
                  <a:gd name="T20" fmla="*/ 142 w 230"/>
                  <a:gd name="T21" fmla="*/ 38 h 114"/>
                  <a:gd name="T22" fmla="*/ 139 w 230"/>
                  <a:gd name="T23" fmla="*/ 39 h 114"/>
                  <a:gd name="T24" fmla="*/ 138 w 230"/>
                  <a:gd name="T25" fmla="*/ 41 h 114"/>
                  <a:gd name="T26" fmla="*/ 135 w 230"/>
                  <a:gd name="T27" fmla="*/ 42 h 114"/>
                  <a:gd name="T28" fmla="*/ 130 w 230"/>
                  <a:gd name="T29" fmla="*/ 45 h 114"/>
                  <a:gd name="T30" fmla="*/ 120 w 230"/>
                  <a:gd name="T31" fmla="*/ 51 h 114"/>
                  <a:gd name="T32" fmla="*/ 106 w 230"/>
                  <a:gd name="T33" fmla="*/ 60 h 114"/>
                  <a:gd name="T34" fmla="*/ 87 w 230"/>
                  <a:gd name="T35" fmla="*/ 70 h 114"/>
                  <a:gd name="T36" fmla="*/ 68 w 230"/>
                  <a:gd name="T37" fmla="*/ 80 h 114"/>
                  <a:gd name="T38" fmla="*/ 51 w 230"/>
                  <a:gd name="T39" fmla="*/ 90 h 114"/>
                  <a:gd name="T40" fmla="*/ 34 w 230"/>
                  <a:gd name="T41" fmla="*/ 97 h 114"/>
                  <a:gd name="T42" fmla="*/ 21 w 230"/>
                  <a:gd name="T43" fmla="*/ 104 h 114"/>
                  <a:gd name="T44" fmla="*/ 9 w 230"/>
                  <a:gd name="T45" fmla="*/ 110 h 114"/>
                  <a:gd name="T46" fmla="*/ 3 w 230"/>
                  <a:gd name="T47" fmla="*/ 113 h 114"/>
                  <a:gd name="T48" fmla="*/ 0 w 230"/>
                  <a:gd name="T49" fmla="*/ 114 h 114"/>
                  <a:gd name="T50" fmla="*/ 55 w 230"/>
                  <a:gd name="T51" fmla="*/ 114 h 114"/>
                  <a:gd name="T52" fmla="*/ 55 w 230"/>
                  <a:gd name="T53" fmla="*/ 114 h 114"/>
                  <a:gd name="T54" fmla="*/ 54 w 230"/>
                  <a:gd name="T55" fmla="*/ 113 h 114"/>
                  <a:gd name="T56" fmla="*/ 52 w 230"/>
                  <a:gd name="T57" fmla="*/ 110 h 114"/>
                  <a:gd name="T58" fmla="*/ 55 w 230"/>
                  <a:gd name="T59" fmla="*/ 107 h 114"/>
                  <a:gd name="T60" fmla="*/ 61 w 230"/>
                  <a:gd name="T61" fmla="*/ 101 h 114"/>
                  <a:gd name="T62" fmla="*/ 71 w 230"/>
                  <a:gd name="T63" fmla="*/ 94 h 114"/>
                  <a:gd name="T64" fmla="*/ 88 w 230"/>
                  <a:gd name="T65" fmla="*/ 86 h 114"/>
                  <a:gd name="T66" fmla="*/ 114 w 230"/>
                  <a:gd name="T67" fmla="*/ 74 h 114"/>
                  <a:gd name="T68" fmla="*/ 142 w 230"/>
                  <a:gd name="T69" fmla="*/ 61 h 114"/>
                  <a:gd name="T70" fmla="*/ 166 w 230"/>
                  <a:gd name="T71" fmla="*/ 48 h 114"/>
                  <a:gd name="T72" fmla="*/ 185 w 230"/>
                  <a:gd name="T73" fmla="*/ 36 h 114"/>
                  <a:gd name="T74" fmla="*/ 202 w 230"/>
                  <a:gd name="T75" fmla="*/ 26 h 114"/>
                  <a:gd name="T76" fmla="*/ 214 w 230"/>
                  <a:gd name="T77" fmla="*/ 18 h 114"/>
                  <a:gd name="T78" fmla="*/ 223 w 230"/>
                  <a:gd name="T79" fmla="*/ 11 h 114"/>
                  <a:gd name="T80" fmla="*/ 228 w 230"/>
                  <a:gd name="T81" fmla="*/ 6 h 114"/>
                  <a:gd name="T82" fmla="*/ 230 w 230"/>
                  <a:gd name="T83" fmla="*/ 5 h 114"/>
                  <a:gd name="T84" fmla="*/ 214 w 230"/>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0"/>
                  <a:gd name="T130" fmla="*/ 0 h 114"/>
                  <a:gd name="T131" fmla="*/ 230 w 230"/>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0" h="114">
                    <a:moveTo>
                      <a:pt x="214" y="0"/>
                    </a:moveTo>
                    <a:lnTo>
                      <a:pt x="213" y="0"/>
                    </a:lnTo>
                    <a:lnTo>
                      <a:pt x="210" y="2"/>
                    </a:lnTo>
                    <a:lnTo>
                      <a:pt x="204" y="5"/>
                    </a:lnTo>
                    <a:lnTo>
                      <a:pt x="195" y="8"/>
                    </a:lnTo>
                    <a:lnTo>
                      <a:pt x="187" y="12"/>
                    </a:lnTo>
                    <a:lnTo>
                      <a:pt x="177" y="16"/>
                    </a:lnTo>
                    <a:lnTo>
                      <a:pt x="166" y="22"/>
                    </a:lnTo>
                    <a:lnTo>
                      <a:pt x="155" y="29"/>
                    </a:lnTo>
                    <a:lnTo>
                      <a:pt x="146" y="35"/>
                    </a:lnTo>
                    <a:lnTo>
                      <a:pt x="142" y="38"/>
                    </a:lnTo>
                    <a:lnTo>
                      <a:pt x="139" y="39"/>
                    </a:lnTo>
                    <a:lnTo>
                      <a:pt x="138" y="41"/>
                    </a:lnTo>
                    <a:lnTo>
                      <a:pt x="135" y="42"/>
                    </a:lnTo>
                    <a:lnTo>
                      <a:pt x="130" y="45"/>
                    </a:lnTo>
                    <a:lnTo>
                      <a:pt x="120" y="51"/>
                    </a:lnTo>
                    <a:lnTo>
                      <a:pt x="106" y="60"/>
                    </a:lnTo>
                    <a:lnTo>
                      <a:pt x="87" y="70"/>
                    </a:lnTo>
                    <a:lnTo>
                      <a:pt x="68" y="80"/>
                    </a:lnTo>
                    <a:lnTo>
                      <a:pt x="51" y="90"/>
                    </a:lnTo>
                    <a:lnTo>
                      <a:pt x="34" y="97"/>
                    </a:lnTo>
                    <a:lnTo>
                      <a:pt x="21" y="104"/>
                    </a:lnTo>
                    <a:lnTo>
                      <a:pt x="9" y="110"/>
                    </a:lnTo>
                    <a:lnTo>
                      <a:pt x="3" y="113"/>
                    </a:lnTo>
                    <a:lnTo>
                      <a:pt x="0" y="114"/>
                    </a:lnTo>
                    <a:lnTo>
                      <a:pt x="55" y="114"/>
                    </a:lnTo>
                    <a:lnTo>
                      <a:pt x="54" y="113"/>
                    </a:lnTo>
                    <a:lnTo>
                      <a:pt x="52" y="110"/>
                    </a:lnTo>
                    <a:lnTo>
                      <a:pt x="55" y="107"/>
                    </a:lnTo>
                    <a:lnTo>
                      <a:pt x="61" y="101"/>
                    </a:lnTo>
                    <a:lnTo>
                      <a:pt x="71" y="94"/>
                    </a:lnTo>
                    <a:lnTo>
                      <a:pt x="88" y="86"/>
                    </a:lnTo>
                    <a:lnTo>
                      <a:pt x="114" y="74"/>
                    </a:lnTo>
                    <a:lnTo>
                      <a:pt x="142" y="61"/>
                    </a:lnTo>
                    <a:lnTo>
                      <a:pt x="166" y="48"/>
                    </a:lnTo>
                    <a:lnTo>
                      <a:pt x="185" y="36"/>
                    </a:lnTo>
                    <a:lnTo>
                      <a:pt x="202" y="26"/>
                    </a:lnTo>
                    <a:lnTo>
                      <a:pt x="214" y="18"/>
                    </a:lnTo>
                    <a:lnTo>
                      <a:pt x="223" y="11"/>
                    </a:lnTo>
                    <a:lnTo>
                      <a:pt x="228" y="6"/>
                    </a:lnTo>
                    <a:lnTo>
                      <a:pt x="230"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8" name="Freeform 60"/>
              <p:cNvSpPr>
                <a:spLocks/>
              </p:cNvSpPr>
              <p:nvPr/>
            </p:nvSpPr>
            <p:spPr bwMode="auto">
              <a:xfrm>
                <a:off x="2396" y="1834"/>
                <a:ext cx="228" cy="114"/>
              </a:xfrm>
              <a:custGeom>
                <a:avLst/>
                <a:gdLst>
                  <a:gd name="T0" fmla="*/ 214 w 228"/>
                  <a:gd name="T1" fmla="*/ 0 h 114"/>
                  <a:gd name="T2" fmla="*/ 213 w 228"/>
                  <a:gd name="T3" fmla="*/ 0 h 114"/>
                  <a:gd name="T4" fmla="*/ 208 w 228"/>
                  <a:gd name="T5" fmla="*/ 2 h 114"/>
                  <a:gd name="T6" fmla="*/ 202 w 228"/>
                  <a:gd name="T7" fmla="*/ 4 h 114"/>
                  <a:gd name="T8" fmla="*/ 195 w 228"/>
                  <a:gd name="T9" fmla="*/ 7 h 114"/>
                  <a:gd name="T10" fmla="*/ 187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8 w 228"/>
                  <a:gd name="T23" fmla="*/ 39 h 114"/>
                  <a:gd name="T24" fmla="*/ 136 w 228"/>
                  <a:gd name="T25" fmla="*/ 41 h 114"/>
                  <a:gd name="T26" fmla="*/ 133 w 228"/>
                  <a:gd name="T27" fmla="*/ 42 h 114"/>
                  <a:gd name="T28" fmla="*/ 129 w 228"/>
                  <a:gd name="T29" fmla="*/ 45 h 114"/>
                  <a:gd name="T30" fmla="*/ 119 w 228"/>
                  <a:gd name="T31" fmla="*/ 51 h 114"/>
                  <a:gd name="T32" fmla="*/ 104 w 228"/>
                  <a:gd name="T33" fmla="*/ 59 h 114"/>
                  <a:gd name="T34" fmla="*/ 86 w 228"/>
                  <a:gd name="T35" fmla="*/ 71 h 114"/>
                  <a:gd name="T36" fmla="*/ 67 w 228"/>
                  <a:gd name="T37" fmla="*/ 81 h 114"/>
                  <a:gd name="T38" fmla="*/ 50 w 228"/>
                  <a:gd name="T39" fmla="*/ 90 h 114"/>
                  <a:gd name="T40" fmla="*/ 34 w 228"/>
                  <a:gd name="T41" fmla="*/ 98 h 114"/>
                  <a:gd name="T42" fmla="*/ 21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2"/>
                    </a:lnTo>
                    <a:lnTo>
                      <a:pt x="202" y="4"/>
                    </a:lnTo>
                    <a:lnTo>
                      <a:pt x="195" y="7"/>
                    </a:lnTo>
                    <a:lnTo>
                      <a:pt x="187" y="12"/>
                    </a:lnTo>
                    <a:lnTo>
                      <a:pt x="175" y="16"/>
                    </a:lnTo>
                    <a:lnTo>
                      <a:pt x="165" y="22"/>
                    </a:lnTo>
                    <a:lnTo>
                      <a:pt x="153" y="29"/>
                    </a:lnTo>
                    <a:lnTo>
                      <a:pt x="145" y="35"/>
                    </a:lnTo>
                    <a:lnTo>
                      <a:pt x="140" y="38"/>
                    </a:lnTo>
                    <a:lnTo>
                      <a:pt x="138" y="39"/>
                    </a:lnTo>
                    <a:lnTo>
                      <a:pt x="136" y="41"/>
                    </a:lnTo>
                    <a:lnTo>
                      <a:pt x="133" y="42"/>
                    </a:lnTo>
                    <a:lnTo>
                      <a:pt x="129" y="45"/>
                    </a:lnTo>
                    <a:lnTo>
                      <a:pt x="119" y="51"/>
                    </a:lnTo>
                    <a:lnTo>
                      <a:pt x="104" y="59"/>
                    </a:lnTo>
                    <a:lnTo>
                      <a:pt x="86" y="71"/>
                    </a:lnTo>
                    <a:lnTo>
                      <a:pt x="67" y="81"/>
                    </a:lnTo>
                    <a:lnTo>
                      <a:pt x="50" y="90"/>
                    </a:lnTo>
                    <a:lnTo>
                      <a:pt x="34" y="98"/>
                    </a:lnTo>
                    <a:lnTo>
                      <a:pt x="21" y="105"/>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9" name="Freeform 61"/>
              <p:cNvSpPr>
                <a:spLocks/>
              </p:cNvSpPr>
              <p:nvPr/>
            </p:nvSpPr>
            <p:spPr bwMode="auto">
              <a:xfrm>
                <a:off x="2421" y="1866"/>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6 h 114"/>
                  <a:gd name="T14" fmla="*/ 166 w 228"/>
                  <a:gd name="T15" fmla="*/ 22 h 114"/>
                  <a:gd name="T16" fmla="*/ 154 w 228"/>
                  <a:gd name="T17" fmla="*/ 29 h 114"/>
                  <a:gd name="T18" fmla="*/ 146 w 228"/>
                  <a:gd name="T19" fmla="*/ 34 h 114"/>
                  <a:gd name="T20" fmla="*/ 141 w 228"/>
                  <a:gd name="T21" fmla="*/ 37 h 114"/>
                  <a:gd name="T22" fmla="*/ 138 w 228"/>
                  <a:gd name="T23" fmla="*/ 39 h 114"/>
                  <a:gd name="T24" fmla="*/ 137 w 228"/>
                  <a:gd name="T25" fmla="*/ 40 h 114"/>
                  <a:gd name="T26" fmla="*/ 134 w 228"/>
                  <a:gd name="T27" fmla="*/ 42 h 114"/>
                  <a:gd name="T28" fmla="*/ 128 w 228"/>
                  <a:gd name="T29" fmla="*/ 45 h 114"/>
                  <a:gd name="T30" fmla="*/ 120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7 h 114"/>
                  <a:gd name="T60" fmla="*/ 61 w 228"/>
                  <a:gd name="T61" fmla="*/ 101 h 114"/>
                  <a:gd name="T62" fmla="*/ 71 w 228"/>
                  <a:gd name="T63" fmla="*/ 94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6"/>
                    </a:lnTo>
                    <a:lnTo>
                      <a:pt x="166" y="22"/>
                    </a:lnTo>
                    <a:lnTo>
                      <a:pt x="154" y="29"/>
                    </a:lnTo>
                    <a:lnTo>
                      <a:pt x="146" y="34"/>
                    </a:lnTo>
                    <a:lnTo>
                      <a:pt x="141" y="37"/>
                    </a:lnTo>
                    <a:lnTo>
                      <a:pt x="138" y="39"/>
                    </a:lnTo>
                    <a:lnTo>
                      <a:pt x="137" y="40"/>
                    </a:lnTo>
                    <a:lnTo>
                      <a:pt x="134" y="42"/>
                    </a:lnTo>
                    <a:lnTo>
                      <a:pt x="128" y="45"/>
                    </a:lnTo>
                    <a:lnTo>
                      <a:pt x="120" y="50"/>
                    </a:lnTo>
                    <a:lnTo>
                      <a:pt x="104" y="59"/>
                    </a:lnTo>
                    <a:lnTo>
                      <a:pt x="85" y="71"/>
                    </a:lnTo>
                    <a:lnTo>
                      <a:pt x="66" y="81"/>
                    </a:lnTo>
                    <a:lnTo>
                      <a:pt x="49" y="89"/>
                    </a:lnTo>
                    <a:lnTo>
                      <a:pt x="33" y="98"/>
                    </a:lnTo>
                    <a:lnTo>
                      <a:pt x="20" y="105"/>
                    </a:lnTo>
                    <a:lnTo>
                      <a:pt x="9" y="109"/>
                    </a:lnTo>
                    <a:lnTo>
                      <a:pt x="3" y="112"/>
                    </a:lnTo>
                    <a:lnTo>
                      <a:pt x="0" y="114"/>
                    </a:lnTo>
                    <a:lnTo>
                      <a:pt x="55" y="114"/>
                    </a:lnTo>
                    <a:lnTo>
                      <a:pt x="53" y="112"/>
                    </a:lnTo>
                    <a:lnTo>
                      <a:pt x="52" y="109"/>
                    </a:lnTo>
                    <a:lnTo>
                      <a:pt x="55" y="107"/>
                    </a:lnTo>
                    <a:lnTo>
                      <a:pt x="61" y="101"/>
                    </a:lnTo>
                    <a:lnTo>
                      <a:pt x="71" y="94"/>
                    </a:lnTo>
                    <a:lnTo>
                      <a:pt x="88" y="85"/>
                    </a:lnTo>
                    <a:lnTo>
                      <a:pt x="114" y="73"/>
                    </a:lnTo>
                    <a:lnTo>
                      <a:pt x="141" y="60"/>
                    </a:lnTo>
                    <a:lnTo>
                      <a:pt x="166" y="47"/>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0" name="Freeform 62"/>
              <p:cNvSpPr>
                <a:spLocks/>
              </p:cNvSpPr>
              <p:nvPr/>
            </p:nvSpPr>
            <p:spPr bwMode="auto">
              <a:xfrm>
                <a:off x="2447" y="1898"/>
                <a:ext cx="228" cy="114"/>
              </a:xfrm>
              <a:custGeom>
                <a:avLst/>
                <a:gdLst>
                  <a:gd name="T0" fmla="*/ 212 w 228"/>
                  <a:gd name="T1" fmla="*/ 0 h 114"/>
                  <a:gd name="T2" fmla="*/ 211 w 228"/>
                  <a:gd name="T3" fmla="*/ 0 h 114"/>
                  <a:gd name="T4" fmla="*/ 208 w 228"/>
                  <a:gd name="T5" fmla="*/ 1 h 114"/>
                  <a:gd name="T6" fmla="*/ 202 w 228"/>
                  <a:gd name="T7" fmla="*/ 4 h 114"/>
                  <a:gd name="T8" fmla="*/ 193 w 228"/>
                  <a:gd name="T9" fmla="*/ 7 h 114"/>
                  <a:gd name="T10" fmla="*/ 185 w 228"/>
                  <a:gd name="T11" fmla="*/ 11 h 114"/>
                  <a:gd name="T12" fmla="*/ 175 w 228"/>
                  <a:gd name="T13" fmla="*/ 15 h 114"/>
                  <a:gd name="T14" fmla="*/ 164 w 228"/>
                  <a:gd name="T15" fmla="*/ 21 h 114"/>
                  <a:gd name="T16" fmla="*/ 153 w 228"/>
                  <a:gd name="T17" fmla="*/ 28 h 114"/>
                  <a:gd name="T18" fmla="*/ 144 w 228"/>
                  <a:gd name="T19" fmla="*/ 34 h 114"/>
                  <a:gd name="T20" fmla="*/ 140 w 228"/>
                  <a:gd name="T21" fmla="*/ 37 h 114"/>
                  <a:gd name="T22" fmla="*/ 137 w 228"/>
                  <a:gd name="T23" fmla="*/ 39 h 114"/>
                  <a:gd name="T24" fmla="*/ 136 w 228"/>
                  <a:gd name="T25" fmla="*/ 40 h 114"/>
                  <a:gd name="T26" fmla="*/ 133 w 228"/>
                  <a:gd name="T27" fmla="*/ 41 h 114"/>
                  <a:gd name="T28" fmla="*/ 128 w 228"/>
                  <a:gd name="T29" fmla="*/ 44 h 114"/>
                  <a:gd name="T30" fmla="*/ 118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09 h 114"/>
                  <a:gd name="T58" fmla="*/ 53 w 228"/>
                  <a:gd name="T59" fmla="*/ 106 h 114"/>
                  <a:gd name="T60" fmla="*/ 61 w 228"/>
                  <a:gd name="T61" fmla="*/ 101 h 114"/>
                  <a:gd name="T62" fmla="*/ 71 w 228"/>
                  <a:gd name="T63" fmla="*/ 93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1 w 228"/>
                  <a:gd name="T75" fmla="*/ 26 h 114"/>
                  <a:gd name="T76" fmla="*/ 213 w 228"/>
                  <a:gd name="T77" fmla="*/ 17 h 114"/>
                  <a:gd name="T78" fmla="*/ 221 w 228"/>
                  <a:gd name="T79" fmla="*/ 10 h 114"/>
                  <a:gd name="T80" fmla="*/ 226 w 228"/>
                  <a:gd name="T81" fmla="*/ 5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3" y="7"/>
                    </a:lnTo>
                    <a:lnTo>
                      <a:pt x="185" y="11"/>
                    </a:lnTo>
                    <a:lnTo>
                      <a:pt x="175" y="15"/>
                    </a:lnTo>
                    <a:lnTo>
                      <a:pt x="164" y="21"/>
                    </a:lnTo>
                    <a:lnTo>
                      <a:pt x="153" y="28"/>
                    </a:lnTo>
                    <a:lnTo>
                      <a:pt x="144" y="34"/>
                    </a:lnTo>
                    <a:lnTo>
                      <a:pt x="140" y="37"/>
                    </a:lnTo>
                    <a:lnTo>
                      <a:pt x="137" y="39"/>
                    </a:lnTo>
                    <a:lnTo>
                      <a:pt x="136" y="40"/>
                    </a:lnTo>
                    <a:lnTo>
                      <a:pt x="133" y="41"/>
                    </a:lnTo>
                    <a:lnTo>
                      <a:pt x="128" y="44"/>
                    </a:lnTo>
                    <a:lnTo>
                      <a:pt x="118" y="50"/>
                    </a:lnTo>
                    <a:lnTo>
                      <a:pt x="104" y="59"/>
                    </a:lnTo>
                    <a:lnTo>
                      <a:pt x="85" y="70"/>
                    </a:lnTo>
                    <a:lnTo>
                      <a:pt x="66" y="80"/>
                    </a:lnTo>
                    <a:lnTo>
                      <a:pt x="49" y="89"/>
                    </a:lnTo>
                    <a:lnTo>
                      <a:pt x="33" y="98"/>
                    </a:lnTo>
                    <a:lnTo>
                      <a:pt x="20" y="105"/>
                    </a:lnTo>
                    <a:lnTo>
                      <a:pt x="9" y="109"/>
                    </a:lnTo>
                    <a:lnTo>
                      <a:pt x="3" y="112"/>
                    </a:lnTo>
                    <a:lnTo>
                      <a:pt x="0" y="114"/>
                    </a:lnTo>
                    <a:lnTo>
                      <a:pt x="53" y="114"/>
                    </a:lnTo>
                    <a:lnTo>
                      <a:pt x="52" y="112"/>
                    </a:lnTo>
                    <a:lnTo>
                      <a:pt x="52" y="109"/>
                    </a:lnTo>
                    <a:lnTo>
                      <a:pt x="53" y="106"/>
                    </a:lnTo>
                    <a:lnTo>
                      <a:pt x="61" y="101"/>
                    </a:lnTo>
                    <a:lnTo>
                      <a:pt x="71" y="93"/>
                    </a:lnTo>
                    <a:lnTo>
                      <a:pt x="88" y="85"/>
                    </a:lnTo>
                    <a:lnTo>
                      <a:pt x="114" y="73"/>
                    </a:lnTo>
                    <a:lnTo>
                      <a:pt x="141" y="60"/>
                    </a:lnTo>
                    <a:lnTo>
                      <a:pt x="166" y="47"/>
                    </a:lnTo>
                    <a:lnTo>
                      <a:pt x="185" y="36"/>
                    </a:lnTo>
                    <a:lnTo>
                      <a:pt x="201" y="26"/>
                    </a:lnTo>
                    <a:lnTo>
                      <a:pt x="213" y="17"/>
                    </a:lnTo>
                    <a:lnTo>
                      <a:pt x="221" y="10"/>
                    </a:lnTo>
                    <a:lnTo>
                      <a:pt x="226" y="5"/>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1" name="Freeform 63"/>
              <p:cNvSpPr>
                <a:spLocks/>
              </p:cNvSpPr>
              <p:nvPr/>
            </p:nvSpPr>
            <p:spPr bwMode="auto">
              <a:xfrm>
                <a:off x="2471" y="1929"/>
                <a:ext cx="228" cy="114"/>
              </a:xfrm>
              <a:custGeom>
                <a:avLst/>
                <a:gdLst>
                  <a:gd name="T0" fmla="*/ 214 w 228"/>
                  <a:gd name="T1" fmla="*/ 0 h 114"/>
                  <a:gd name="T2" fmla="*/ 213 w 228"/>
                  <a:gd name="T3" fmla="*/ 0 h 114"/>
                  <a:gd name="T4" fmla="*/ 208 w 228"/>
                  <a:gd name="T5" fmla="*/ 2 h 114"/>
                  <a:gd name="T6" fmla="*/ 202 w 228"/>
                  <a:gd name="T7" fmla="*/ 5 h 114"/>
                  <a:gd name="T8" fmla="*/ 195 w 228"/>
                  <a:gd name="T9" fmla="*/ 8 h 114"/>
                  <a:gd name="T10" fmla="*/ 187 w 228"/>
                  <a:gd name="T11" fmla="*/ 12 h 114"/>
                  <a:gd name="T12" fmla="*/ 177 w 228"/>
                  <a:gd name="T13" fmla="*/ 18 h 114"/>
                  <a:gd name="T14" fmla="*/ 166 w 228"/>
                  <a:gd name="T15" fmla="*/ 23 h 114"/>
                  <a:gd name="T16" fmla="*/ 155 w 228"/>
                  <a:gd name="T17" fmla="*/ 31 h 114"/>
                  <a:gd name="T18" fmla="*/ 146 w 228"/>
                  <a:gd name="T19" fmla="*/ 36 h 114"/>
                  <a:gd name="T20" fmla="*/ 142 w 228"/>
                  <a:gd name="T21" fmla="*/ 39 h 114"/>
                  <a:gd name="T22" fmla="*/ 139 w 228"/>
                  <a:gd name="T23" fmla="*/ 41 h 114"/>
                  <a:gd name="T24" fmla="*/ 138 w 228"/>
                  <a:gd name="T25" fmla="*/ 41 h 114"/>
                  <a:gd name="T26" fmla="*/ 135 w 228"/>
                  <a:gd name="T27" fmla="*/ 42 h 114"/>
                  <a:gd name="T28" fmla="*/ 129 w 228"/>
                  <a:gd name="T29" fmla="*/ 45 h 114"/>
                  <a:gd name="T30" fmla="*/ 120 w 228"/>
                  <a:gd name="T31" fmla="*/ 51 h 114"/>
                  <a:gd name="T32" fmla="*/ 104 w 228"/>
                  <a:gd name="T33" fmla="*/ 59 h 114"/>
                  <a:gd name="T34" fmla="*/ 86 w 228"/>
                  <a:gd name="T35" fmla="*/ 71 h 114"/>
                  <a:gd name="T36" fmla="*/ 67 w 228"/>
                  <a:gd name="T37" fmla="*/ 81 h 114"/>
                  <a:gd name="T38" fmla="*/ 50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6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2"/>
                    </a:lnTo>
                    <a:lnTo>
                      <a:pt x="202" y="5"/>
                    </a:lnTo>
                    <a:lnTo>
                      <a:pt x="195" y="8"/>
                    </a:lnTo>
                    <a:lnTo>
                      <a:pt x="187" y="12"/>
                    </a:lnTo>
                    <a:lnTo>
                      <a:pt x="177" y="18"/>
                    </a:lnTo>
                    <a:lnTo>
                      <a:pt x="166" y="23"/>
                    </a:lnTo>
                    <a:lnTo>
                      <a:pt x="155" y="31"/>
                    </a:lnTo>
                    <a:lnTo>
                      <a:pt x="146" y="36"/>
                    </a:lnTo>
                    <a:lnTo>
                      <a:pt x="142" y="39"/>
                    </a:lnTo>
                    <a:lnTo>
                      <a:pt x="139" y="41"/>
                    </a:lnTo>
                    <a:lnTo>
                      <a:pt x="138" y="41"/>
                    </a:lnTo>
                    <a:lnTo>
                      <a:pt x="135" y="42"/>
                    </a:lnTo>
                    <a:lnTo>
                      <a:pt x="129" y="45"/>
                    </a:lnTo>
                    <a:lnTo>
                      <a:pt x="120" y="51"/>
                    </a:lnTo>
                    <a:lnTo>
                      <a:pt x="104" y="59"/>
                    </a:lnTo>
                    <a:lnTo>
                      <a:pt x="86" y="71"/>
                    </a:lnTo>
                    <a:lnTo>
                      <a:pt x="67" y="81"/>
                    </a:lnTo>
                    <a:lnTo>
                      <a:pt x="50" y="90"/>
                    </a:lnTo>
                    <a:lnTo>
                      <a:pt x="34" y="98"/>
                    </a:lnTo>
                    <a:lnTo>
                      <a:pt x="21" y="106"/>
                    </a:lnTo>
                    <a:lnTo>
                      <a:pt x="9" y="110"/>
                    </a:lnTo>
                    <a:lnTo>
                      <a:pt x="3" y="113"/>
                    </a:lnTo>
                    <a:lnTo>
                      <a:pt x="0" y="114"/>
                    </a:lnTo>
                    <a:lnTo>
                      <a:pt x="55" y="114"/>
                    </a:lnTo>
                    <a:lnTo>
                      <a:pt x="54" y="113"/>
                    </a:lnTo>
                    <a:lnTo>
                      <a:pt x="52" y="111"/>
                    </a:lnTo>
                    <a:lnTo>
                      <a:pt x="55" y="107"/>
                    </a:lnTo>
                    <a:lnTo>
                      <a:pt x="61" y="103"/>
                    </a:lnTo>
                    <a:lnTo>
                      <a:pt x="71" y="96"/>
                    </a:lnTo>
                    <a:lnTo>
                      <a:pt x="88" y="87"/>
                    </a:lnTo>
                    <a:lnTo>
                      <a:pt x="114" y="75"/>
                    </a:lnTo>
                    <a:lnTo>
                      <a:pt x="142" y="62"/>
                    </a:lnTo>
                    <a:lnTo>
                      <a:pt x="166" y="49"/>
                    </a:lnTo>
                    <a:lnTo>
                      <a:pt x="185" y="38"/>
                    </a:lnTo>
                    <a:lnTo>
                      <a:pt x="201" y="26"/>
                    </a:lnTo>
                    <a:lnTo>
                      <a:pt x="214" y="18"/>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2" name="Freeform 64"/>
              <p:cNvSpPr>
                <a:spLocks/>
              </p:cNvSpPr>
              <p:nvPr/>
            </p:nvSpPr>
            <p:spPr bwMode="auto">
              <a:xfrm>
                <a:off x="2496" y="1961"/>
                <a:ext cx="229" cy="114"/>
              </a:xfrm>
              <a:custGeom>
                <a:avLst/>
                <a:gdLst>
                  <a:gd name="T0" fmla="*/ 214 w 229"/>
                  <a:gd name="T1" fmla="*/ 0 h 114"/>
                  <a:gd name="T2" fmla="*/ 212 w 229"/>
                  <a:gd name="T3" fmla="*/ 0 h 114"/>
                  <a:gd name="T4" fmla="*/ 209 w 229"/>
                  <a:gd name="T5" fmla="*/ 2 h 114"/>
                  <a:gd name="T6" fmla="*/ 203 w 229"/>
                  <a:gd name="T7" fmla="*/ 4 h 114"/>
                  <a:gd name="T8" fmla="*/ 195 w 229"/>
                  <a:gd name="T9" fmla="*/ 7 h 114"/>
                  <a:gd name="T10" fmla="*/ 186 w 229"/>
                  <a:gd name="T11" fmla="*/ 12 h 114"/>
                  <a:gd name="T12" fmla="*/ 176 w 229"/>
                  <a:gd name="T13" fmla="*/ 17 h 114"/>
                  <a:gd name="T14" fmla="*/ 166 w 229"/>
                  <a:gd name="T15" fmla="*/ 23 h 114"/>
                  <a:gd name="T16" fmla="*/ 154 w 229"/>
                  <a:gd name="T17" fmla="*/ 30 h 114"/>
                  <a:gd name="T18" fmla="*/ 146 w 229"/>
                  <a:gd name="T19" fmla="*/ 36 h 114"/>
                  <a:gd name="T20" fmla="*/ 141 w 229"/>
                  <a:gd name="T21" fmla="*/ 39 h 114"/>
                  <a:gd name="T22" fmla="*/ 139 w 229"/>
                  <a:gd name="T23" fmla="*/ 40 h 114"/>
                  <a:gd name="T24" fmla="*/ 137 w 229"/>
                  <a:gd name="T25" fmla="*/ 40 h 114"/>
                  <a:gd name="T26" fmla="*/ 134 w 229"/>
                  <a:gd name="T27" fmla="*/ 42 h 114"/>
                  <a:gd name="T28" fmla="*/ 130 w 229"/>
                  <a:gd name="T29" fmla="*/ 45 h 114"/>
                  <a:gd name="T30" fmla="*/ 120 w 229"/>
                  <a:gd name="T31" fmla="*/ 51 h 114"/>
                  <a:gd name="T32" fmla="*/ 105 w 229"/>
                  <a:gd name="T33" fmla="*/ 59 h 114"/>
                  <a:gd name="T34" fmla="*/ 87 w 229"/>
                  <a:gd name="T35" fmla="*/ 71 h 114"/>
                  <a:gd name="T36" fmla="*/ 68 w 229"/>
                  <a:gd name="T37" fmla="*/ 81 h 114"/>
                  <a:gd name="T38" fmla="*/ 51 w 229"/>
                  <a:gd name="T39" fmla="*/ 89 h 114"/>
                  <a:gd name="T40" fmla="*/ 33 w 229"/>
                  <a:gd name="T41" fmla="*/ 98 h 114"/>
                  <a:gd name="T42" fmla="*/ 20 w 229"/>
                  <a:gd name="T43" fmla="*/ 105 h 114"/>
                  <a:gd name="T44" fmla="*/ 9 w 229"/>
                  <a:gd name="T45" fmla="*/ 110 h 114"/>
                  <a:gd name="T46" fmla="*/ 3 w 229"/>
                  <a:gd name="T47" fmla="*/ 113 h 114"/>
                  <a:gd name="T48" fmla="*/ 0 w 229"/>
                  <a:gd name="T49" fmla="*/ 114 h 114"/>
                  <a:gd name="T50" fmla="*/ 55 w 229"/>
                  <a:gd name="T51" fmla="*/ 114 h 114"/>
                  <a:gd name="T52" fmla="*/ 55 w 229"/>
                  <a:gd name="T53" fmla="*/ 114 h 114"/>
                  <a:gd name="T54" fmla="*/ 53 w 229"/>
                  <a:gd name="T55" fmla="*/ 113 h 114"/>
                  <a:gd name="T56" fmla="*/ 52 w 229"/>
                  <a:gd name="T57" fmla="*/ 111 h 114"/>
                  <a:gd name="T58" fmla="*/ 55 w 229"/>
                  <a:gd name="T59" fmla="*/ 107 h 114"/>
                  <a:gd name="T60" fmla="*/ 61 w 229"/>
                  <a:gd name="T61" fmla="*/ 102 h 114"/>
                  <a:gd name="T62" fmla="*/ 71 w 229"/>
                  <a:gd name="T63" fmla="*/ 95 h 114"/>
                  <a:gd name="T64" fmla="*/ 88 w 229"/>
                  <a:gd name="T65" fmla="*/ 87 h 114"/>
                  <a:gd name="T66" fmla="*/ 114 w 229"/>
                  <a:gd name="T67" fmla="*/ 75 h 114"/>
                  <a:gd name="T68" fmla="*/ 141 w 229"/>
                  <a:gd name="T69" fmla="*/ 62 h 114"/>
                  <a:gd name="T70" fmla="*/ 166 w 229"/>
                  <a:gd name="T71" fmla="*/ 49 h 114"/>
                  <a:gd name="T72" fmla="*/ 185 w 229"/>
                  <a:gd name="T73" fmla="*/ 38 h 114"/>
                  <a:gd name="T74" fmla="*/ 202 w 229"/>
                  <a:gd name="T75" fmla="*/ 26 h 114"/>
                  <a:gd name="T76" fmla="*/ 214 w 229"/>
                  <a:gd name="T77" fmla="*/ 17 h 114"/>
                  <a:gd name="T78" fmla="*/ 222 w 229"/>
                  <a:gd name="T79" fmla="*/ 10 h 114"/>
                  <a:gd name="T80" fmla="*/ 228 w 229"/>
                  <a:gd name="T81" fmla="*/ 6 h 114"/>
                  <a:gd name="T82" fmla="*/ 229 w 229"/>
                  <a:gd name="T83" fmla="*/ 4 h 114"/>
                  <a:gd name="T84" fmla="*/ 214 w 229"/>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9"/>
                  <a:gd name="T130" fmla="*/ 0 h 114"/>
                  <a:gd name="T131" fmla="*/ 229 w 229"/>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9" h="114">
                    <a:moveTo>
                      <a:pt x="214" y="0"/>
                    </a:moveTo>
                    <a:lnTo>
                      <a:pt x="212" y="0"/>
                    </a:lnTo>
                    <a:lnTo>
                      <a:pt x="209" y="2"/>
                    </a:lnTo>
                    <a:lnTo>
                      <a:pt x="203" y="4"/>
                    </a:lnTo>
                    <a:lnTo>
                      <a:pt x="195" y="7"/>
                    </a:lnTo>
                    <a:lnTo>
                      <a:pt x="186" y="12"/>
                    </a:lnTo>
                    <a:lnTo>
                      <a:pt x="176" y="17"/>
                    </a:lnTo>
                    <a:lnTo>
                      <a:pt x="166" y="23"/>
                    </a:lnTo>
                    <a:lnTo>
                      <a:pt x="154" y="30"/>
                    </a:lnTo>
                    <a:lnTo>
                      <a:pt x="146" y="36"/>
                    </a:lnTo>
                    <a:lnTo>
                      <a:pt x="141" y="39"/>
                    </a:lnTo>
                    <a:lnTo>
                      <a:pt x="139" y="40"/>
                    </a:lnTo>
                    <a:lnTo>
                      <a:pt x="137" y="40"/>
                    </a:lnTo>
                    <a:lnTo>
                      <a:pt x="134" y="42"/>
                    </a:lnTo>
                    <a:lnTo>
                      <a:pt x="130" y="45"/>
                    </a:lnTo>
                    <a:lnTo>
                      <a:pt x="120" y="51"/>
                    </a:lnTo>
                    <a:lnTo>
                      <a:pt x="105" y="59"/>
                    </a:lnTo>
                    <a:lnTo>
                      <a:pt x="87" y="71"/>
                    </a:lnTo>
                    <a:lnTo>
                      <a:pt x="68" y="81"/>
                    </a:lnTo>
                    <a:lnTo>
                      <a:pt x="51" y="89"/>
                    </a:lnTo>
                    <a:lnTo>
                      <a:pt x="33" y="98"/>
                    </a:lnTo>
                    <a:lnTo>
                      <a:pt x="20" y="105"/>
                    </a:lnTo>
                    <a:lnTo>
                      <a:pt x="9" y="110"/>
                    </a:lnTo>
                    <a:lnTo>
                      <a:pt x="3" y="113"/>
                    </a:lnTo>
                    <a:lnTo>
                      <a:pt x="0" y="114"/>
                    </a:lnTo>
                    <a:lnTo>
                      <a:pt x="55" y="114"/>
                    </a:lnTo>
                    <a:lnTo>
                      <a:pt x="53" y="113"/>
                    </a:lnTo>
                    <a:lnTo>
                      <a:pt x="52" y="111"/>
                    </a:lnTo>
                    <a:lnTo>
                      <a:pt x="55" y="107"/>
                    </a:lnTo>
                    <a:lnTo>
                      <a:pt x="61" y="102"/>
                    </a:lnTo>
                    <a:lnTo>
                      <a:pt x="71" y="95"/>
                    </a:lnTo>
                    <a:lnTo>
                      <a:pt x="88" y="87"/>
                    </a:lnTo>
                    <a:lnTo>
                      <a:pt x="114" y="75"/>
                    </a:lnTo>
                    <a:lnTo>
                      <a:pt x="141" y="62"/>
                    </a:lnTo>
                    <a:lnTo>
                      <a:pt x="166" y="49"/>
                    </a:lnTo>
                    <a:lnTo>
                      <a:pt x="185" y="38"/>
                    </a:lnTo>
                    <a:lnTo>
                      <a:pt x="202" y="26"/>
                    </a:lnTo>
                    <a:lnTo>
                      <a:pt x="214" y="17"/>
                    </a:lnTo>
                    <a:lnTo>
                      <a:pt x="222" y="10"/>
                    </a:lnTo>
                    <a:lnTo>
                      <a:pt x="228" y="6"/>
                    </a:lnTo>
                    <a:lnTo>
                      <a:pt x="229"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3" name="Freeform 65"/>
              <p:cNvSpPr>
                <a:spLocks/>
              </p:cNvSpPr>
              <p:nvPr/>
            </p:nvSpPr>
            <p:spPr bwMode="auto">
              <a:xfrm>
                <a:off x="2522" y="1993"/>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2 h 114"/>
                  <a:gd name="T26" fmla="*/ 133 w 228"/>
                  <a:gd name="T27" fmla="*/ 43 h 114"/>
                  <a:gd name="T28" fmla="*/ 128 w 228"/>
                  <a:gd name="T29" fmla="*/ 44 h 114"/>
                  <a:gd name="T30" fmla="*/ 118 w 228"/>
                  <a:gd name="T31" fmla="*/ 50 h 114"/>
                  <a:gd name="T32" fmla="*/ 104 w 228"/>
                  <a:gd name="T33" fmla="*/ 59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6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7"/>
                    </a:lnTo>
                    <a:lnTo>
                      <a:pt x="164" y="23"/>
                    </a:lnTo>
                    <a:lnTo>
                      <a:pt x="153" y="30"/>
                    </a:lnTo>
                    <a:lnTo>
                      <a:pt x="144" y="36"/>
                    </a:lnTo>
                    <a:lnTo>
                      <a:pt x="140" y="39"/>
                    </a:lnTo>
                    <a:lnTo>
                      <a:pt x="137" y="40"/>
                    </a:lnTo>
                    <a:lnTo>
                      <a:pt x="136" y="42"/>
                    </a:lnTo>
                    <a:lnTo>
                      <a:pt x="133" y="43"/>
                    </a:lnTo>
                    <a:lnTo>
                      <a:pt x="128" y="44"/>
                    </a:lnTo>
                    <a:lnTo>
                      <a:pt x="118" y="50"/>
                    </a:lnTo>
                    <a:lnTo>
                      <a:pt x="104" y="59"/>
                    </a:lnTo>
                    <a:lnTo>
                      <a:pt x="85" y="70"/>
                    </a:lnTo>
                    <a:lnTo>
                      <a:pt x="66" y="81"/>
                    </a:lnTo>
                    <a:lnTo>
                      <a:pt x="49" y="89"/>
                    </a:lnTo>
                    <a:lnTo>
                      <a:pt x="33" y="98"/>
                    </a:lnTo>
                    <a:lnTo>
                      <a:pt x="20" y="105"/>
                    </a:lnTo>
                    <a:lnTo>
                      <a:pt x="9" y="109"/>
                    </a:lnTo>
                    <a:lnTo>
                      <a:pt x="3" y="112"/>
                    </a:lnTo>
                    <a:lnTo>
                      <a:pt x="0" y="114"/>
                    </a:lnTo>
                    <a:lnTo>
                      <a:pt x="55" y="114"/>
                    </a:lnTo>
                    <a:lnTo>
                      <a:pt x="53" y="112"/>
                    </a:lnTo>
                    <a:lnTo>
                      <a:pt x="52" y="111"/>
                    </a:lnTo>
                    <a:lnTo>
                      <a:pt x="55" y="106"/>
                    </a:lnTo>
                    <a:lnTo>
                      <a:pt x="61" y="102"/>
                    </a:lnTo>
                    <a:lnTo>
                      <a:pt x="71" y="95"/>
                    </a:lnTo>
                    <a:lnTo>
                      <a:pt x="88" y="86"/>
                    </a:lnTo>
                    <a:lnTo>
                      <a:pt x="114" y="75"/>
                    </a:lnTo>
                    <a:lnTo>
                      <a:pt x="141" y="62"/>
                    </a:lnTo>
                    <a:lnTo>
                      <a:pt x="166" y="49"/>
                    </a:lnTo>
                    <a:lnTo>
                      <a:pt x="185" y="37"/>
                    </a:lnTo>
                    <a:lnTo>
                      <a:pt x="201" y="27"/>
                    </a:lnTo>
                    <a:lnTo>
                      <a:pt x="214" y="19"/>
                    </a:lnTo>
                    <a:lnTo>
                      <a:pt x="221" y="11"/>
                    </a:lnTo>
                    <a:lnTo>
                      <a:pt x="226"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4" name="Freeform 66"/>
              <p:cNvSpPr>
                <a:spLocks/>
              </p:cNvSpPr>
              <p:nvPr/>
            </p:nvSpPr>
            <p:spPr bwMode="auto">
              <a:xfrm>
                <a:off x="2547" y="2025"/>
                <a:ext cx="227" cy="113"/>
              </a:xfrm>
              <a:custGeom>
                <a:avLst/>
                <a:gdLst>
                  <a:gd name="T0" fmla="*/ 213 w 227"/>
                  <a:gd name="T1" fmla="*/ 0 h 113"/>
                  <a:gd name="T2" fmla="*/ 212 w 227"/>
                  <a:gd name="T3" fmla="*/ 0 h 113"/>
                  <a:gd name="T4" fmla="*/ 207 w 227"/>
                  <a:gd name="T5" fmla="*/ 1 h 113"/>
                  <a:gd name="T6" fmla="*/ 201 w 227"/>
                  <a:gd name="T7" fmla="*/ 4 h 113"/>
                  <a:gd name="T8" fmla="*/ 194 w 227"/>
                  <a:gd name="T9" fmla="*/ 7 h 113"/>
                  <a:gd name="T10" fmla="*/ 186 w 227"/>
                  <a:gd name="T11" fmla="*/ 11 h 113"/>
                  <a:gd name="T12" fmla="*/ 176 w 227"/>
                  <a:gd name="T13" fmla="*/ 17 h 113"/>
                  <a:gd name="T14" fmla="*/ 165 w 227"/>
                  <a:gd name="T15" fmla="*/ 23 h 113"/>
                  <a:gd name="T16" fmla="*/ 154 w 227"/>
                  <a:gd name="T17" fmla="*/ 30 h 113"/>
                  <a:gd name="T18" fmla="*/ 145 w 227"/>
                  <a:gd name="T19" fmla="*/ 36 h 113"/>
                  <a:gd name="T20" fmla="*/ 141 w 227"/>
                  <a:gd name="T21" fmla="*/ 38 h 113"/>
                  <a:gd name="T22" fmla="*/ 138 w 227"/>
                  <a:gd name="T23" fmla="*/ 40 h 113"/>
                  <a:gd name="T24" fmla="*/ 137 w 227"/>
                  <a:gd name="T25" fmla="*/ 41 h 113"/>
                  <a:gd name="T26" fmla="*/ 134 w 227"/>
                  <a:gd name="T27" fmla="*/ 43 h 113"/>
                  <a:gd name="T28" fmla="*/ 128 w 227"/>
                  <a:gd name="T29" fmla="*/ 46 h 113"/>
                  <a:gd name="T30" fmla="*/ 119 w 227"/>
                  <a:gd name="T31" fmla="*/ 51 h 113"/>
                  <a:gd name="T32" fmla="*/ 103 w 227"/>
                  <a:gd name="T33" fmla="*/ 60 h 113"/>
                  <a:gd name="T34" fmla="*/ 85 w 227"/>
                  <a:gd name="T35" fmla="*/ 70 h 113"/>
                  <a:gd name="T36" fmla="*/ 66 w 227"/>
                  <a:gd name="T37" fmla="*/ 80 h 113"/>
                  <a:gd name="T38" fmla="*/ 49 w 227"/>
                  <a:gd name="T39" fmla="*/ 89 h 113"/>
                  <a:gd name="T40" fmla="*/ 33 w 227"/>
                  <a:gd name="T41" fmla="*/ 98 h 113"/>
                  <a:gd name="T42" fmla="*/ 20 w 227"/>
                  <a:gd name="T43" fmla="*/ 105 h 113"/>
                  <a:gd name="T44" fmla="*/ 8 w 227"/>
                  <a:gd name="T45" fmla="*/ 109 h 113"/>
                  <a:gd name="T46" fmla="*/ 2 w 227"/>
                  <a:gd name="T47" fmla="*/ 112 h 113"/>
                  <a:gd name="T48" fmla="*/ 0 w 227"/>
                  <a:gd name="T49" fmla="*/ 113 h 113"/>
                  <a:gd name="T50" fmla="*/ 54 w 227"/>
                  <a:gd name="T51" fmla="*/ 113 h 113"/>
                  <a:gd name="T52" fmla="*/ 54 w 227"/>
                  <a:gd name="T53" fmla="*/ 113 h 113"/>
                  <a:gd name="T54" fmla="*/ 53 w 227"/>
                  <a:gd name="T55" fmla="*/ 112 h 113"/>
                  <a:gd name="T56" fmla="*/ 51 w 227"/>
                  <a:gd name="T57" fmla="*/ 111 h 113"/>
                  <a:gd name="T58" fmla="*/ 54 w 227"/>
                  <a:gd name="T59" fmla="*/ 106 h 113"/>
                  <a:gd name="T60" fmla="*/ 60 w 227"/>
                  <a:gd name="T61" fmla="*/ 102 h 113"/>
                  <a:gd name="T62" fmla="*/ 70 w 227"/>
                  <a:gd name="T63" fmla="*/ 95 h 113"/>
                  <a:gd name="T64" fmla="*/ 88 w 227"/>
                  <a:gd name="T65" fmla="*/ 86 h 113"/>
                  <a:gd name="T66" fmla="*/ 113 w 227"/>
                  <a:gd name="T67" fmla="*/ 74 h 113"/>
                  <a:gd name="T68" fmla="*/ 141 w 227"/>
                  <a:gd name="T69" fmla="*/ 62 h 113"/>
                  <a:gd name="T70" fmla="*/ 165 w 227"/>
                  <a:gd name="T71" fmla="*/ 49 h 113"/>
                  <a:gd name="T72" fmla="*/ 184 w 227"/>
                  <a:gd name="T73" fmla="*/ 37 h 113"/>
                  <a:gd name="T74" fmla="*/ 200 w 227"/>
                  <a:gd name="T75" fmla="*/ 27 h 113"/>
                  <a:gd name="T76" fmla="*/ 213 w 227"/>
                  <a:gd name="T77" fmla="*/ 18 h 113"/>
                  <a:gd name="T78" fmla="*/ 220 w 227"/>
                  <a:gd name="T79" fmla="*/ 11 h 113"/>
                  <a:gd name="T80" fmla="*/ 226 w 227"/>
                  <a:gd name="T81" fmla="*/ 7 h 113"/>
                  <a:gd name="T82" fmla="*/ 227 w 227"/>
                  <a:gd name="T83" fmla="*/ 5 h 113"/>
                  <a:gd name="T84" fmla="*/ 213 w 227"/>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3"/>
                  <a:gd name="T131" fmla="*/ 227 w 227"/>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3">
                    <a:moveTo>
                      <a:pt x="213" y="0"/>
                    </a:moveTo>
                    <a:lnTo>
                      <a:pt x="212" y="0"/>
                    </a:lnTo>
                    <a:lnTo>
                      <a:pt x="207" y="1"/>
                    </a:lnTo>
                    <a:lnTo>
                      <a:pt x="201" y="4"/>
                    </a:lnTo>
                    <a:lnTo>
                      <a:pt x="194" y="7"/>
                    </a:lnTo>
                    <a:lnTo>
                      <a:pt x="186" y="11"/>
                    </a:lnTo>
                    <a:lnTo>
                      <a:pt x="176" y="17"/>
                    </a:lnTo>
                    <a:lnTo>
                      <a:pt x="165" y="23"/>
                    </a:lnTo>
                    <a:lnTo>
                      <a:pt x="154" y="30"/>
                    </a:lnTo>
                    <a:lnTo>
                      <a:pt x="145" y="36"/>
                    </a:lnTo>
                    <a:lnTo>
                      <a:pt x="141" y="38"/>
                    </a:lnTo>
                    <a:lnTo>
                      <a:pt x="138" y="40"/>
                    </a:lnTo>
                    <a:lnTo>
                      <a:pt x="137" y="41"/>
                    </a:lnTo>
                    <a:lnTo>
                      <a:pt x="134" y="43"/>
                    </a:lnTo>
                    <a:lnTo>
                      <a:pt x="128" y="46"/>
                    </a:lnTo>
                    <a:lnTo>
                      <a:pt x="119" y="51"/>
                    </a:lnTo>
                    <a:lnTo>
                      <a:pt x="103" y="60"/>
                    </a:lnTo>
                    <a:lnTo>
                      <a:pt x="85" y="70"/>
                    </a:lnTo>
                    <a:lnTo>
                      <a:pt x="66" y="80"/>
                    </a:lnTo>
                    <a:lnTo>
                      <a:pt x="49" y="89"/>
                    </a:lnTo>
                    <a:lnTo>
                      <a:pt x="33" y="98"/>
                    </a:lnTo>
                    <a:lnTo>
                      <a:pt x="20" y="105"/>
                    </a:lnTo>
                    <a:lnTo>
                      <a:pt x="8" y="109"/>
                    </a:lnTo>
                    <a:lnTo>
                      <a:pt x="2" y="112"/>
                    </a:lnTo>
                    <a:lnTo>
                      <a:pt x="0" y="113"/>
                    </a:lnTo>
                    <a:lnTo>
                      <a:pt x="54" y="113"/>
                    </a:lnTo>
                    <a:lnTo>
                      <a:pt x="53" y="112"/>
                    </a:lnTo>
                    <a:lnTo>
                      <a:pt x="51" y="111"/>
                    </a:lnTo>
                    <a:lnTo>
                      <a:pt x="54" y="106"/>
                    </a:lnTo>
                    <a:lnTo>
                      <a:pt x="60" y="102"/>
                    </a:lnTo>
                    <a:lnTo>
                      <a:pt x="70" y="95"/>
                    </a:lnTo>
                    <a:lnTo>
                      <a:pt x="88" y="86"/>
                    </a:lnTo>
                    <a:lnTo>
                      <a:pt x="113" y="74"/>
                    </a:lnTo>
                    <a:lnTo>
                      <a:pt x="141" y="62"/>
                    </a:lnTo>
                    <a:lnTo>
                      <a:pt x="165" y="49"/>
                    </a:lnTo>
                    <a:lnTo>
                      <a:pt x="184" y="37"/>
                    </a:lnTo>
                    <a:lnTo>
                      <a:pt x="200" y="27"/>
                    </a:lnTo>
                    <a:lnTo>
                      <a:pt x="213" y="18"/>
                    </a:lnTo>
                    <a:lnTo>
                      <a:pt x="220" y="11"/>
                    </a:lnTo>
                    <a:lnTo>
                      <a:pt x="226" y="7"/>
                    </a:lnTo>
                    <a:lnTo>
                      <a:pt x="227"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5" name="Freeform 67"/>
              <p:cNvSpPr>
                <a:spLocks/>
              </p:cNvSpPr>
              <p:nvPr/>
            </p:nvSpPr>
            <p:spPr bwMode="auto">
              <a:xfrm>
                <a:off x="1122" y="695"/>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8 w 228"/>
                  <a:gd name="T23" fmla="*/ 40 h 114"/>
                  <a:gd name="T24" fmla="*/ 136 w 228"/>
                  <a:gd name="T25" fmla="*/ 42 h 114"/>
                  <a:gd name="T26" fmla="*/ 133 w 228"/>
                  <a:gd name="T27" fmla="*/ 43 h 114"/>
                  <a:gd name="T28" fmla="*/ 129 w 228"/>
                  <a:gd name="T29" fmla="*/ 45 h 114"/>
                  <a:gd name="T30" fmla="*/ 119 w 228"/>
                  <a:gd name="T31" fmla="*/ 50 h 114"/>
                  <a:gd name="T32" fmla="*/ 104 w 228"/>
                  <a:gd name="T33" fmla="*/ 59 h 114"/>
                  <a:gd name="T34" fmla="*/ 86 w 228"/>
                  <a:gd name="T35" fmla="*/ 71 h 114"/>
                  <a:gd name="T36" fmla="*/ 67 w 228"/>
                  <a:gd name="T37" fmla="*/ 81 h 114"/>
                  <a:gd name="T38" fmla="*/ 50 w 228"/>
                  <a:gd name="T39" fmla="*/ 89 h 114"/>
                  <a:gd name="T40" fmla="*/ 34 w 228"/>
                  <a:gd name="T41" fmla="*/ 98 h 114"/>
                  <a:gd name="T42" fmla="*/ 21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7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2"/>
                    </a:lnTo>
                    <a:lnTo>
                      <a:pt x="175" y="17"/>
                    </a:lnTo>
                    <a:lnTo>
                      <a:pt x="165" y="23"/>
                    </a:lnTo>
                    <a:lnTo>
                      <a:pt x="153" y="30"/>
                    </a:lnTo>
                    <a:lnTo>
                      <a:pt x="145" y="36"/>
                    </a:lnTo>
                    <a:lnTo>
                      <a:pt x="140" y="39"/>
                    </a:lnTo>
                    <a:lnTo>
                      <a:pt x="138" y="40"/>
                    </a:lnTo>
                    <a:lnTo>
                      <a:pt x="136" y="42"/>
                    </a:lnTo>
                    <a:lnTo>
                      <a:pt x="133" y="43"/>
                    </a:lnTo>
                    <a:lnTo>
                      <a:pt x="129" y="45"/>
                    </a:lnTo>
                    <a:lnTo>
                      <a:pt x="119" y="50"/>
                    </a:lnTo>
                    <a:lnTo>
                      <a:pt x="104" y="59"/>
                    </a:lnTo>
                    <a:lnTo>
                      <a:pt x="86" y="71"/>
                    </a:lnTo>
                    <a:lnTo>
                      <a:pt x="67" y="81"/>
                    </a:lnTo>
                    <a:lnTo>
                      <a:pt x="50" y="89"/>
                    </a:lnTo>
                    <a:lnTo>
                      <a:pt x="34" y="98"/>
                    </a:lnTo>
                    <a:lnTo>
                      <a:pt x="21" y="105"/>
                    </a:lnTo>
                    <a:lnTo>
                      <a:pt x="9" y="110"/>
                    </a:lnTo>
                    <a:lnTo>
                      <a:pt x="3" y="112"/>
                    </a:lnTo>
                    <a:lnTo>
                      <a:pt x="0" y="114"/>
                    </a:lnTo>
                    <a:lnTo>
                      <a:pt x="55" y="114"/>
                    </a:lnTo>
                    <a:lnTo>
                      <a:pt x="54" y="112"/>
                    </a:lnTo>
                    <a:lnTo>
                      <a:pt x="52" y="111"/>
                    </a:lnTo>
                    <a:lnTo>
                      <a:pt x="55" y="107"/>
                    </a:lnTo>
                    <a:lnTo>
                      <a:pt x="61" y="102"/>
                    </a:lnTo>
                    <a:lnTo>
                      <a:pt x="71" y="95"/>
                    </a:lnTo>
                    <a:lnTo>
                      <a:pt x="88" y="87"/>
                    </a:lnTo>
                    <a:lnTo>
                      <a:pt x="114" y="75"/>
                    </a:lnTo>
                    <a:lnTo>
                      <a:pt x="142" y="62"/>
                    </a:lnTo>
                    <a:lnTo>
                      <a:pt x="166" y="49"/>
                    </a:lnTo>
                    <a:lnTo>
                      <a:pt x="185" y="38"/>
                    </a:lnTo>
                    <a:lnTo>
                      <a:pt x="201" y="27"/>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6" name="Freeform 68"/>
              <p:cNvSpPr>
                <a:spLocks/>
              </p:cNvSpPr>
              <p:nvPr/>
            </p:nvSpPr>
            <p:spPr bwMode="auto">
              <a:xfrm>
                <a:off x="1147" y="727"/>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9 w 228"/>
                  <a:gd name="T23" fmla="*/ 40 h 114"/>
                  <a:gd name="T24" fmla="*/ 137 w 228"/>
                  <a:gd name="T25" fmla="*/ 42 h 114"/>
                  <a:gd name="T26" fmla="*/ 134 w 228"/>
                  <a:gd name="T27" fmla="*/ 43 h 114"/>
                  <a:gd name="T28" fmla="*/ 128 w 228"/>
                  <a:gd name="T29" fmla="*/ 44 h 114"/>
                  <a:gd name="T30" fmla="*/ 120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4" y="30"/>
                    </a:lnTo>
                    <a:lnTo>
                      <a:pt x="146" y="36"/>
                    </a:lnTo>
                    <a:lnTo>
                      <a:pt x="141" y="39"/>
                    </a:lnTo>
                    <a:lnTo>
                      <a:pt x="139" y="40"/>
                    </a:lnTo>
                    <a:lnTo>
                      <a:pt x="137" y="42"/>
                    </a:lnTo>
                    <a:lnTo>
                      <a:pt x="134" y="43"/>
                    </a:lnTo>
                    <a:lnTo>
                      <a:pt x="128" y="44"/>
                    </a:lnTo>
                    <a:lnTo>
                      <a:pt x="120" y="50"/>
                    </a:lnTo>
                    <a:lnTo>
                      <a:pt x="104" y="59"/>
                    </a:lnTo>
                    <a:lnTo>
                      <a:pt x="85" y="70"/>
                    </a:lnTo>
                    <a:lnTo>
                      <a:pt x="66" y="80"/>
                    </a:lnTo>
                    <a:lnTo>
                      <a:pt x="49" y="89"/>
                    </a:lnTo>
                    <a:lnTo>
                      <a:pt x="33" y="98"/>
                    </a:lnTo>
                    <a:lnTo>
                      <a:pt x="20" y="105"/>
                    </a:lnTo>
                    <a:lnTo>
                      <a:pt x="9" y="109"/>
                    </a:lnTo>
                    <a:lnTo>
                      <a:pt x="3" y="112"/>
                    </a:lnTo>
                    <a:lnTo>
                      <a:pt x="0" y="114"/>
                    </a:lnTo>
                    <a:lnTo>
                      <a:pt x="55" y="114"/>
                    </a:lnTo>
                    <a:lnTo>
                      <a:pt x="53" y="112"/>
                    </a:lnTo>
                    <a:lnTo>
                      <a:pt x="52" y="111"/>
                    </a:lnTo>
                    <a:lnTo>
                      <a:pt x="55" y="106"/>
                    </a:lnTo>
                    <a:lnTo>
                      <a:pt x="61" y="102"/>
                    </a:lnTo>
                    <a:lnTo>
                      <a:pt x="71" y="95"/>
                    </a:lnTo>
                    <a:lnTo>
                      <a:pt x="88" y="86"/>
                    </a:lnTo>
                    <a:lnTo>
                      <a:pt x="114" y="75"/>
                    </a:lnTo>
                    <a:lnTo>
                      <a:pt x="141" y="62"/>
                    </a:lnTo>
                    <a:lnTo>
                      <a:pt x="166" y="49"/>
                    </a:lnTo>
                    <a:lnTo>
                      <a:pt x="185" y="37"/>
                    </a:lnTo>
                    <a:lnTo>
                      <a:pt x="201" y="27"/>
                    </a:lnTo>
                    <a:lnTo>
                      <a:pt x="214" y="18"/>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7" name="Freeform 69"/>
              <p:cNvSpPr>
                <a:spLocks/>
              </p:cNvSpPr>
              <p:nvPr/>
            </p:nvSpPr>
            <p:spPr bwMode="auto">
              <a:xfrm>
                <a:off x="1173" y="758"/>
                <a:ext cx="228" cy="114"/>
              </a:xfrm>
              <a:custGeom>
                <a:avLst/>
                <a:gdLst>
                  <a:gd name="T0" fmla="*/ 212 w 228"/>
                  <a:gd name="T1" fmla="*/ 0 h 114"/>
                  <a:gd name="T2" fmla="*/ 211 w 228"/>
                  <a:gd name="T3" fmla="*/ 0 h 114"/>
                  <a:gd name="T4" fmla="*/ 208 w 228"/>
                  <a:gd name="T5" fmla="*/ 2 h 114"/>
                  <a:gd name="T6" fmla="*/ 202 w 228"/>
                  <a:gd name="T7" fmla="*/ 5 h 114"/>
                  <a:gd name="T8" fmla="*/ 193 w 228"/>
                  <a:gd name="T9" fmla="*/ 8 h 114"/>
                  <a:gd name="T10" fmla="*/ 185 w 228"/>
                  <a:gd name="T11" fmla="*/ 12 h 114"/>
                  <a:gd name="T12" fmla="*/ 175 w 228"/>
                  <a:gd name="T13" fmla="*/ 18 h 114"/>
                  <a:gd name="T14" fmla="*/ 164 w 228"/>
                  <a:gd name="T15" fmla="*/ 24 h 114"/>
                  <a:gd name="T16" fmla="*/ 153 w 228"/>
                  <a:gd name="T17" fmla="*/ 31 h 114"/>
                  <a:gd name="T18" fmla="*/ 144 w 228"/>
                  <a:gd name="T19" fmla="*/ 37 h 114"/>
                  <a:gd name="T20" fmla="*/ 140 w 228"/>
                  <a:gd name="T21" fmla="*/ 39 h 114"/>
                  <a:gd name="T22" fmla="*/ 137 w 228"/>
                  <a:gd name="T23" fmla="*/ 41 h 114"/>
                  <a:gd name="T24" fmla="*/ 136 w 228"/>
                  <a:gd name="T25" fmla="*/ 42 h 114"/>
                  <a:gd name="T26" fmla="*/ 133 w 228"/>
                  <a:gd name="T27" fmla="*/ 44 h 114"/>
                  <a:gd name="T28" fmla="*/ 128 w 228"/>
                  <a:gd name="T29" fmla="*/ 47 h 114"/>
                  <a:gd name="T30" fmla="*/ 118 w 228"/>
                  <a:gd name="T31" fmla="*/ 52 h 114"/>
                  <a:gd name="T32" fmla="*/ 104 w 228"/>
                  <a:gd name="T33" fmla="*/ 61 h 114"/>
                  <a:gd name="T34" fmla="*/ 85 w 228"/>
                  <a:gd name="T35" fmla="*/ 71 h 114"/>
                  <a:gd name="T36" fmla="*/ 66 w 228"/>
                  <a:gd name="T37" fmla="*/ 81 h 114"/>
                  <a:gd name="T38" fmla="*/ 49 w 228"/>
                  <a:gd name="T39" fmla="*/ 90 h 114"/>
                  <a:gd name="T40" fmla="*/ 33 w 228"/>
                  <a:gd name="T41" fmla="*/ 99 h 114"/>
                  <a:gd name="T42" fmla="*/ 20 w 228"/>
                  <a:gd name="T43" fmla="*/ 106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1 w 228"/>
                  <a:gd name="T61" fmla="*/ 103 h 114"/>
                  <a:gd name="T62" fmla="*/ 71 w 228"/>
                  <a:gd name="T63" fmla="*/ 96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6 w 228"/>
                  <a:gd name="T81" fmla="*/ 8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5"/>
                    </a:lnTo>
                    <a:lnTo>
                      <a:pt x="193" y="8"/>
                    </a:lnTo>
                    <a:lnTo>
                      <a:pt x="185" y="12"/>
                    </a:lnTo>
                    <a:lnTo>
                      <a:pt x="175" y="18"/>
                    </a:lnTo>
                    <a:lnTo>
                      <a:pt x="164" y="24"/>
                    </a:lnTo>
                    <a:lnTo>
                      <a:pt x="153" y="31"/>
                    </a:lnTo>
                    <a:lnTo>
                      <a:pt x="144" y="37"/>
                    </a:lnTo>
                    <a:lnTo>
                      <a:pt x="140" y="39"/>
                    </a:lnTo>
                    <a:lnTo>
                      <a:pt x="137" y="41"/>
                    </a:lnTo>
                    <a:lnTo>
                      <a:pt x="136" y="42"/>
                    </a:lnTo>
                    <a:lnTo>
                      <a:pt x="133" y="44"/>
                    </a:lnTo>
                    <a:lnTo>
                      <a:pt x="128" y="47"/>
                    </a:lnTo>
                    <a:lnTo>
                      <a:pt x="118" y="52"/>
                    </a:lnTo>
                    <a:lnTo>
                      <a:pt x="104" y="61"/>
                    </a:lnTo>
                    <a:lnTo>
                      <a:pt x="85" y="71"/>
                    </a:lnTo>
                    <a:lnTo>
                      <a:pt x="66" y="81"/>
                    </a:lnTo>
                    <a:lnTo>
                      <a:pt x="49" y="90"/>
                    </a:lnTo>
                    <a:lnTo>
                      <a:pt x="33" y="99"/>
                    </a:lnTo>
                    <a:lnTo>
                      <a:pt x="20" y="106"/>
                    </a:lnTo>
                    <a:lnTo>
                      <a:pt x="9" y="110"/>
                    </a:lnTo>
                    <a:lnTo>
                      <a:pt x="3" y="113"/>
                    </a:lnTo>
                    <a:lnTo>
                      <a:pt x="0" y="114"/>
                    </a:lnTo>
                    <a:lnTo>
                      <a:pt x="53" y="114"/>
                    </a:lnTo>
                    <a:lnTo>
                      <a:pt x="52" y="113"/>
                    </a:lnTo>
                    <a:lnTo>
                      <a:pt x="52" y="111"/>
                    </a:lnTo>
                    <a:lnTo>
                      <a:pt x="53" y="107"/>
                    </a:lnTo>
                    <a:lnTo>
                      <a:pt x="61" y="103"/>
                    </a:lnTo>
                    <a:lnTo>
                      <a:pt x="71" y="96"/>
                    </a:lnTo>
                    <a:lnTo>
                      <a:pt x="88" y="87"/>
                    </a:lnTo>
                    <a:lnTo>
                      <a:pt x="114" y="75"/>
                    </a:lnTo>
                    <a:lnTo>
                      <a:pt x="141" y="62"/>
                    </a:lnTo>
                    <a:lnTo>
                      <a:pt x="166" y="49"/>
                    </a:lnTo>
                    <a:lnTo>
                      <a:pt x="185" y="38"/>
                    </a:lnTo>
                    <a:lnTo>
                      <a:pt x="201" y="28"/>
                    </a:lnTo>
                    <a:lnTo>
                      <a:pt x="214" y="19"/>
                    </a:lnTo>
                    <a:lnTo>
                      <a:pt x="221" y="12"/>
                    </a:lnTo>
                    <a:lnTo>
                      <a:pt x="226" y="8"/>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8" name="Freeform 70"/>
              <p:cNvSpPr>
                <a:spLocks/>
              </p:cNvSpPr>
              <p:nvPr/>
            </p:nvSpPr>
            <p:spPr bwMode="auto">
              <a:xfrm>
                <a:off x="1198" y="790"/>
                <a:ext cx="226" cy="114"/>
              </a:xfrm>
              <a:custGeom>
                <a:avLst/>
                <a:gdLst>
                  <a:gd name="T0" fmla="*/ 213 w 226"/>
                  <a:gd name="T1" fmla="*/ 0 h 114"/>
                  <a:gd name="T2" fmla="*/ 212 w 226"/>
                  <a:gd name="T3" fmla="*/ 0 h 114"/>
                  <a:gd name="T4" fmla="*/ 207 w 226"/>
                  <a:gd name="T5" fmla="*/ 2 h 114"/>
                  <a:gd name="T6" fmla="*/ 201 w 226"/>
                  <a:gd name="T7" fmla="*/ 5 h 114"/>
                  <a:gd name="T8" fmla="*/ 194 w 226"/>
                  <a:gd name="T9" fmla="*/ 7 h 114"/>
                  <a:gd name="T10" fmla="*/ 186 w 226"/>
                  <a:gd name="T11" fmla="*/ 12 h 114"/>
                  <a:gd name="T12" fmla="*/ 176 w 226"/>
                  <a:gd name="T13" fmla="*/ 17 h 114"/>
                  <a:gd name="T14" fmla="*/ 165 w 226"/>
                  <a:gd name="T15" fmla="*/ 23 h 114"/>
                  <a:gd name="T16" fmla="*/ 154 w 226"/>
                  <a:gd name="T17" fmla="*/ 30 h 114"/>
                  <a:gd name="T18" fmla="*/ 145 w 226"/>
                  <a:gd name="T19" fmla="*/ 36 h 114"/>
                  <a:gd name="T20" fmla="*/ 141 w 226"/>
                  <a:gd name="T21" fmla="*/ 39 h 114"/>
                  <a:gd name="T22" fmla="*/ 138 w 226"/>
                  <a:gd name="T23" fmla="*/ 41 h 114"/>
                  <a:gd name="T24" fmla="*/ 137 w 226"/>
                  <a:gd name="T25" fmla="*/ 42 h 114"/>
                  <a:gd name="T26" fmla="*/ 134 w 226"/>
                  <a:gd name="T27" fmla="*/ 43 h 114"/>
                  <a:gd name="T28" fmla="*/ 128 w 226"/>
                  <a:gd name="T29" fmla="*/ 46 h 114"/>
                  <a:gd name="T30" fmla="*/ 119 w 226"/>
                  <a:gd name="T31" fmla="*/ 52 h 114"/>
                  <a:gd name="T32" fmla="*/ 103 w 226"/>
                  <a:gd name="T33" fmla="*/ 61 h 114"/>
                  <a:gd name="T34" fmla="*/ 85 w 226"/>
                  <a:gd name="T35" fmla="*/ 71 h 114"/>
                  <a:gd name="T36" fmla="*/ 66 w 226"/>
                  <a:gd name="T37" fmla="*/ 81 h 114"/>
                  <a:gd name="T38" fmla="*/ 49 w 226"/>
                  <a:gd name="T39" fmla="*/ 90 h 114"/>
                  <a:gd name="T40" fmla="*/ 33 w 226"/>
                  <a:gd name="T41" fmla="*/ 98 h 114"/>
                  <a:gd name="T42" fmla="*/ 20 w 226"/>
                  <a:gd name="T43" fmla="*/ 105 h 114"/>
                  <a:gd name="T44" fmla="*/ 8 w 226"/>
                  <a:gd name="T45" fmla="*/ 110 h 114"/>
                  <a:gd name="T46" fmla="*/ 2 w 226"/>
                  <a:gd name="T47" fmla="*/ 113 h 114"/>
                  <a:gd name="T48" fmla="*/ 0 w 226"/>
                  <a:gd name="T49" fmla="*/ 114 h 114"/>
                  <a:gd name="T50" fmla="*/ 54 w 226"/>
                  <a:gd name="T51" fmla="*/ 114 h 114"/>
                  <a:gd name="T52" fmla="*/ 54 w 226"/>
                  <a:gd name="T53" fmla="*/ 114 h 114"/>
                  <a:gd name="T54" fmla="*/ 53 w 226"/>
                  <a:gd name="T55" fmla="*/ 113 h 114"/>
                  <a:gd name="T56" fmla="*/ 51 w 226"/>
                  <a:gd name="T57" fmla="*/ 111 h 114"/>
                  <a:gd name="T58" fmla="*/ 54 w 226"/>
                  <a:gd name="T59" fmla="*/ 107 h 114"/>
                  <a:gd name="T60" fmla="*/ 60 w 226"/>
                  <a:gd name="T61" fmla="*/ 103 h 114"/>
                  <a:gd name="T62" fmla="*/ 70 w 226"/>
                  <a:gd name="T63" fmla="*/ 95 h 114"/>
                  <a:gd name="T64" fmla="*/ 88 w 226"/>
                  <a:gd name="T65" fmla="*/ 87 h 114"/>
                  <a:gd name="T66" fmla="*/ 113 w 226"/>
                  <a:gd name="T67" fmla="*/ 75 h 114"/>
                  <a:gd name="T68" fmla="*/ 141 w 226"/>
                  <a:gd name="T69" fmla="*/ 62 h 114"/>
                  <a:gd name="T70" fmla="*/ 164 w 226"/>
                  <a:gd name="T71" fmla="*/ 49 h 114"/>
                  <a:gd name="T72" fmla="*/ 184 w 226"/>
                  <a:gd name="T73" fmla="*/ 38 h 114"/>
                  <a:gd name="T74" fmla="*/ 200 w 226"/>
                  <a:gd name="T75" fmla="*/ 28 h 114"/>
                  <a:gd name="T76" fmla="*/ 212 w 226"/>
                  <a:gd name="T77" fmla="*/ 19 h 114"/>
                  <a:gd name="T78" fmla="*/ 220 w 226"/>
                  <a:gd name="T79" fmla="*/ 12 h 114"/>
                  <a:gd name="T80" fmla="*/ 225 w 226"/>
                  <a:gd name="T81" fmla="*/ 7 h 114"/>
                  <a:gd name="T82" fmla="*/ 226 w 226"/>
                  <a:gd name="T83" fmla="*/ 6 h 114"/>
                  <a:gd name="T84" fmla="*/ 213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3" y="0"/>
                    </a:moveTo>
                    <a:lnTo>
                      <a:pt x="212" y="0"/>
                    </a:lnTo>
                    <a:lnTo>
                      <a:pt x="207" y="2"/>
                    </a:lnTo>
                    <a:lnTo>
                      <a:pt x="201" y="5"/>
                    </a:lnTo>
                    <a:lnTo>
                      <a:pt x="194" y="7"/>
                    </a:lnTo>
                    <a:lnTo>
                      <a:pt x="186" y="12"/>
                    </a:lnTo>
                    <a:lnTo>
                      <a:pt x="176" y="17"/>
                    </a:lnTo>
                    <a:lnTo>
                      <a:pt x="165" y="23"/>
                    </a:lnTo>
                    <a:lnTo>
                      <a:pt x="154" y="30"/>
                    </a:lnTo>
                    <a:lnTo>
                      <a:pt x="145" y="36"/>
                    </a:lnTo>
                    <a:lnTo>
                      <a:pt x="141" y="39"/>
                    </a:lnTo>
                    <a:lnTo>
                      <a:pt x="138" y="41"/>
                    </a:lnTo>
                    <a:lnTo>
                      <a:pt x="137" y="42"/>
                    </a:lnTo>
                    <a:lnTo>
                      <a:pt x="134" y="43"/>
                    </a:lnTo>
                    <a:lnTo>
                      <a:pt x="128" y="46"/>
                    </a:lnTo>
                    <a:lnTo>
                      <a:pt x="119" y="52"/>
                    </a:lnTo>
                    <a:lnTo>
                      <a:pt x="103" y="61"/>
                    </a:lnTo>
                    <a:lnTo>
                      <a:pt x="85" y="71"/>
                    </a:lnTo>
                    <a:lnTo>
                      <a:pt x="66" y="81"/>
                    </a:lnTo>
                    <a:lnTo>
                      <a:pt x="49" y="90"/>
                    </a:lnTo>
                    <a:lnTo>
                      <a:pt x="33" y="98"/>
                    </a:lnTo>
                    <a:lnTo>
                      <a:pt x="20" y="105"/>
                    </a:lnTo>
                    <a:lnTo>
                      <a:pt x="8" y="110"/>
                    </a:lnTo>
                    <a:lnTo>
                      <a:pt x="2" y="113"/>
                    </a:lnTo>
                    <a:lnTo>
                      <a:pt x="0" y="114"/>
                    </a:lnTo>
                    <a:lnTo>
                      <a:pt x="54" y="114"/>
                    </a:lnTo>
                    <a:lnTo>
                      <a:pt x="53" y="113"/>
                    </a:lnTo>
                    <a:lnTo>
                      <a:pt x="51" y="111"/>
                    </a:lnTo>
                    <a:lnTo>
                      <a:pt x="54" y="107"/>
                    </a:lnTo>
                    <a:lnTo>
                      <a:pt x="60" y="103"/>
                    </a:lnTo>
                    <a:lnTo>
                      <a:pt x="70" y="95"/>
                    </a:lnTo>
                    <a:lnTo>
                      <a:pt x="88" y="87"/>
                    </a:lnTo>
                    <a:lnTo>
                      <a:pt x="113" y="75"/>
                    </a:lnTo>
                    <a:lnTo>
                      <a:pt x="141" y="62"/>
                    </a:lnTo>
                    <a:lnTo>
                      <a:pt x="164" y="49"/>
                    </a:lnTo>
                    <a:lnTo>
                      <a:pt x="184" y="38"/>
                    </a:lnTo>
                    <a:lnTo>
                      <a:pt x="200" y="28"/>
                    </a:lnTo>
                    <a:lnTo>
                      <a:pt x="212" y="19"/>
                    </a:lnTo>
                    <a:lnTo>
                      <a:pt x="220" y="12"/>
                    </a:lnTo>
                    <a:lnTo>
                      <a:pt x="225" y="7"/>
                    </a:lnTo>
                    <a:lnTo>
                      <a:pt x="226"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9" name="Freeform 71"/>
              <p:cNvSpPr>
                <a:spLocks/>
              </p:cNvSpPr>
              <p:nvPr/>
            </p:nvSpPr>
            <p:spPr bwMode="auto">
              <a:xfrm>
                <a:off x="1222" y="823"/>
                <a:ext cx="227" cy="114"/>
              </a:xfrm>
              <a:custGeom>
                <a:avLst/>
                <a:gdLst>
                  <a:gd name="T0" fmla="*/ 212 w 227"/>
                  <a:gd name="T1" fmla="*/ 0 h 114"/>
                  <a:gd name="T2" fmla="*/ 211 w 227"/>
                  <a:gd name="T3" fmla="*/ 0 h 114"/>
                  <a:gd name="T4" fmla="*/ 208 w 227"/>
                  <a:gd name="T5" fmla="*/ 2 h 114"/>
                  <a:gd name="T6" fmla="*/ 202 w 227"/>
                  <a:gd name="T7" fmla="*/ 5 h 114"/>
                  <a:gd name="T8" fmla="*/ 195 w 227"/>
                  <a:gd name="T9" fmla="*/ 8 h 114"/>
                  <a:gd name="T10" fmla="*/ 186 w 227"/>
                  <a:gd name="T11" fmla="*/ 12 h 114"/>
                  <a:gd name="T12" fmla="*/ 176 w 227"/>
                  <a:gd name="T13" fmla="*/ 16 h 114"/>
                  <a:gd name="T14" fmla="*/ 166 w 227"/>
                  <a:gd name="T15" fmla="*/ 22 h 114"/>
                  <a:gd name="T16" fmla="*/ 154 w 227"/>
                  <a:gd name="T17" fmla="*/ 29 h 114"/>
                  <a:gd name="T18" fmla="*/ 146 w 227"/>
                  <a:gd name="T19" fmla="*/ 35 h 114"/>
                  <a:gd name="T20" fmla="*/ 141 w 227"/>
                  <a:gd name="T21" fmla="*/ 38 h 114"/>
                  <a:gd name="T22" fmla="*/ 139 w 227"/>
                  <a:gd name="T23" fmla="*/ 39 h 114"/>
                  <a:gd name="T24" fmla="*/ 137 w 227"/>
                  <a:gd name="T25" fmla="*/ 41 h 114"/>
                  <a:gd name="T26" fmla="*/ 134 w 227"/>
                  <a:gd name="T27" fmla="*/ 42 h 114"/>
                  <a:gd name="T28" fmla="*/ 130 w 227"/>
                  <a:gd name="T29" fmla="*/ 45 h 114"/>
                  <a:gd name="T30" fmla="*/ 120 w 227"/>
                  <a:gd name="T31" fmla="*/ 51 h 114"/>
                  <a:gd name="T32" fmla="*/ 105 w 227"/>
                  <a:gd name="T33" fmla="*/ 59 h 114"/>
                  <a:gd name="T34" fmla="*/ 87 w 227"/>
                  <a:gd name="T35" fmla="*/ 70 h 114"/>
                  <a:gd name="T36" fmla="*/ 68 w 227"/>
                  <a:gd name="T37" fmla="*/ 80 h 114"/>
                  <a:gd name="T38" fmla="*/ 51 w 227"/>
                  <a:gd name="T39" fmla="*/ 90 h 114"/>
                  <a:gd name="T40" fmla="*/ 33 w 227"/>
                  <a:gd name="T41" fmla="*/ 97 h 114"/>
                  <a:gd name="T42" fmla="*/ 20 w 227"/>
                  <a:gd name="T43" fmla="*/ 104 h 114"/>
                  <a:gd name="T44" fmla="*/ 9 w 227"/>
                  <a:gd name="T45" fmla="*/ 110 h 114"/>
                  <a:gd name="T46" fmla="*/ 3 w 227"/>
                  <a:gd name="T47" fmla="*/ 113 h 114"/>
                  <a:gd name="T48" fmla="*/ 0 w 227"/>
                  <a:gd name="T49" fmla="*/ 114 h 114"/>
                  <a:gd name="T50" fmla="*/ 55 w 227"/>
                  <a:gd name="T51" fmla="*/ 114 h 114"/>
                  <a:gd name="T52" fmla="*/ 55 w 227"/>
                  <a:gd name="T53" fmla="*/ 114 h 114"/>
                  <a:gd name="T54" fmla="*/ 53 w 227"/>
                  <a:gd name="T55" fmla="*/ 113 h 114"/>
                  <a:gd name="T56" fmla="*/ 52 w 227"/>
                  <a:gd name="T57" fmla="*/ 110 h 114"/>
                  <a:gd name="T58" fmla="*/ 55 w 227"/>
                  <a:gd name="T59" fmla="*/ 107 h 114"/>
                  <a:gd name="T60" fmla="*/ 61 w 227"/>
                  <a:gd name="T61" fmla="*/ 101 h 114"/>
                  <a:gd name="T62" fmla="*/ 71 w 227"/>
                  <a:gd name="T63" fmla="*/ 94 h 114"/>
                  <a:gd name="T64" fmla="*/ 88 w 227"/>
                  <a:gd name="T65" fmla="*/ 85 h 114"/>
                  <a:gd name="T66" fmla="*/ 114 w 227"/>
                  <a:gd name="T67" fmla="*/ 74 h 114"/>
                  <a:gd name="T68" fmla="*/ 141 w 227"/>
                  <a:gd name="T69" fmla="*/ 61 h 114"/>
                  <a:gd name="T70" fmla="*/ 165 w 227"/>
                  <a:gd name="T71" fmla="*/ 48 h 114"/>
                  <a:gd name="T72" fmla="*/ 185 w 227"/>
                  <a:gd name="T73" fmla="*/ 36 h 114"/>
                  <a:gd name="T74" fmla="*/ 201 w 227"/>
                  <a:gd name="T75" fmla="*/ 26 h 114"/>
                  <a:gd name="T76" fmla="*/ 212 w 227"/>
                  <a:gd name="T77" fmla="*/ 18 h 114"/>
                  <a:gd name="T78" fmla="*/ 221 w 227"/>
                  <a:gd name="T79" fmla="*/ 10 h 114"/>
                  <a:gd name="T80" fmla="*/ 225 w 227"/>
                  <a:gd name="T81" fmla="*/ 6 h 114"/>
                  <a:gd name="T82" fmla="*/ 227 w 227"/>
                  <a:gd name="T83" fmla="*/ 5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8" y="2"/>
                    </a:lnTo>
                    <a:lnTo>
                      <a:pt x="202" y="5"/>
                    </a:lnTo>
                    <a:lnTo>
                      <a:pt x="195" y="8"/>
                    </a:lnTo>
                    <a:lnTo>
                      <a:pt x="186" y="12"/>
                    </a:lnTo>
                    <a:lnTo>
                      <a:pt x="176" y="16"/>
                    </a:lnTo>
                    <a:lnTo>
                      <a:pt x="166" y="22"/>
                    </a:lnTo>
                    <a:lnTo>
                      <a:pt x="154" y="29"/>
                    </a:lnTo>
                    <a:lnTo>
                      <a:pt x="146" y="35"/>
                    </a:lnTo>
                    <a:lnTo>
                      <a:pt x="141" y="38"/>
                    </a:lnTo>
                    <a:lnTo>
                      <a:pt x="139" y="39"/>
                    </a:lnTo>
                    <a:lnTo>
                      <a:pt x="137" y="41"/>
                    </a:lnTo>
                    <a:lnTo>
                      <a:pt x="134" y="42"/>
                    </a:lnTo>
                    <a:lnTo>
                      <a:pt x="130" y="45"/>
                    </a:lnTo>
                    <a:lnTo>
                      <a:pt x="120" y="51"/>
                    </a:lnTo>
                    <a:lnTo>
                      <a:pt x="105" y="59"/>
                    </a:lnTo>
                    <a:lnTo>
                      <a:pt x="87" y="70"/>
                    </a:lnTo>
                    <a:lnTo>
                      <a:pt x="68" y="80"/>
                    </a:lnTo>
                    <a:lnTo>
                      <a:pt x="51" y="90"/>
                    </a:lnTo>
                    <a:lnTo>
                      <a:pt x="33" y="97"/>
                    </a:lnTo>
                    <a:lnTo>
                      <a:pt x="20" y="104"/>
                    </a:lnTo>
                    <a:lnTo>
                      <a:pt x="9" y="110"/>
                    </a:lnTo>
                    <a:lnTo>
                      <a:pt x="3" y="113"/>
                    </a:lnTo>
                    <a:lnTo>
                      <a:pt x="0" y="114"/>
                    </a:lnTo>
                    <a:lnTo>
                      <a:pt x="55" y="114"/>
                    </a:lnTo>
                    <a:lnTo>
                      <a:pt x="53" y="113"/>
                    </a:lnTo>
                    <a:lnTo>
                      <a:pt x="52" y="110"/>
                    </a:lnTo>
                    <a:lnTo>
                      <a:pt x="55" y="107"/>
                    </a:lnTo>
                    <a:lnTo>
                      <a:pt x="61" y="101"/>
                    </a:lnTo>
                    <a:lnTo>
                      <a:pt x="71" y="94"/>
                    </a:lnTo>
                    <a:lnTo>
                      <a:pt x="88" y="85"/>
                    </a:lnTo>
                    <a:lnTo>
                      <a:pt x="114" y="74"/>
                    </a:lnTo>
                    <a:lnTo>
                      <a:pt x="141" y="61"/>
                    </a:lnTo>
                    <a:lnTo>
                      <a:pt x="165" y="48"/>
                    </a:lnTo>
                    <a:lnTo>
                      <a:pt x="185" y="36"/>
                    </a:lnTo>
                    <a:lnTo>
                      <a:pt x="201" y="26"/>
                    </a:lnTo>
                    <a:lnTo>
                      <a:pt x="212" y="18"/>
                    </a:lnTo>
                    <a:lnTo>
                      <a:pt x="221" y="10"/>
                    </a:lnTo>
                    <a:lnTo>
                      <a:pt x="225" y="6"/>
                    </a:lnTo>
                    <a:lnTo>
                      <a:pt x="227"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0" name="Freeform 72"/>
              <p:cNvSpPr>
                <a:spLocks/>
              </p:cNvSpPr>
              <p:nvPr/>
            </p:nvSpPr>
            <p:spPr bwMode="auto">
              <a:xfrm>
                <a:off x="1248" y="855"/>
                <a:ext cx="227" cy="114"/>
              </a:xfrm>
              <a:custGeom>
                <a:avLst/>
                <a:gdLst>
                  <a:gd name="T0" fmla="*/ 212 w 227"/>
                  <a:gd name="T1" fmla="*/ 0 h 114"/>
                  <a:gd name="T2" fmla="*/ 211 w 227"/>
                  <a:gd name="T3" fmla="*/ 0 h 114"/>
                  <a:gd name="T4" fmla="*/ 206 w 227"/>
                  <a:gd name="T5" fmla="*/ 2 h 114"/>
                  <a:gd name="T6" fmla="*/ 201 w 227"/>
                  <a:gd name="T7" fmla="*/ 4 h 114"/>
                  <a:gd name="T8" fmla="*/ 193 w 227"/>
                  <a:gd name="T9" fmla="*/ 7 h 114"/>
                  <a:gd name="T10" fmla="*/ 185 w 227"/>
                  <a:gd name="T11" fmla="*/ 12 h 114"/>
                  <a:gd name="T12" fmla="*/ 175 w 227"/>
                  <a:gd name="T13" fmla="*/ 16 h 114"/>
                  <a:gd name="T14" fmla="*/ 164 w 227"/>
                  <a:gd name="T15" fmla="*/ 22 h 114"/>
                  <a:gd name="T16" fmla="*/ 153 w 227"/>
                  <a:gd name="T17" fmla="*/ 29 h 114"/>
                  <a:gd name="T18" fmla="*/ 144 w 227"/>
                  <a:gd name="T19" fmla="*/ 35 h 114"/>
                  <a:gd name="T20" fmla="*/ 140 w 227"/>
                  <a:gd name="T21" fmla="*/ 38 h 114"/>
                  <a:gd name="T22" fmla="*/ 137 w 227"/>
                  <a:gd name="T23" fmla="*/ 39 h 114"/>
                  <a:gd name="T24" fmla="*/ 136 w 227"/>
                  <a:gd name="T25" fmla="*/ 40 h 114"/>
                  <a:gd name="T26" fmla="*/ 133 w 227"/>
                  <a:gd name="T27" fmla="*/ 42 h 114"/>
                  <a:gd name="T28" fmla="*/ 128 w 227"/>
                  <a:gd name="T29" fmla="*/ 45 h 114"/>
                  <a:gd name="T30" fmla="*/ 118 w 227"/>
                  <a:gd name="T31" fmla="*/ 51 h 114"/>
                  <a:gd name="T32" fmla="*/ 104 w 227"/>
                  <a:gd name="T33" fmla="*/ 59 h 114"/>
                  <a:gd name="T34" fmla="*/ 85 w 227"/>
                  <a:gd name="T35" fmla="*/ 71 h 114"/>
                  <a:gd name="T36" fmla="*/ 66 w 227"/>
                  <a:gd name="T37" fmla="*/ 81 h 114"/>
                  <a:gd name="T38" fmla="*/ 49 w 227"/>
                  <a:gd name="T39" fmla="*/ 89 h 114"/>
                  <a:gd name="T40" fmla="*/ 33 w 227"/>
                  <a:gd name="T41" fmla="*/ 98 h 114"/>
                  <a:gd name="T42" fmla="*/ 20 w 227"/>
                  <a:gd name="T43" fmla="*/ 105 h 114"/>
                  <a:gd name="T44" fmla="*/ 9 w 227"/>
                  <a:gd name="T45" fmla="*/ 110 h 114"/>
                  <a:gd name="T46" fmla="*/ 3 w 227"/>
                  <a:gd name="T47" fmla="*/ 113 h 114"/>
                  <a:gd name="T48" fmla="*/ 0 w 227"/>
                  <a:gd name="T49" fmla="*/ 114 h 114"/>
                  <a:gd name="T50" fmla="*/ 55 w 227"/>
                  <a:gd name="T51" fmla="*/ 114 h 114"/>
                  <a:gd name="T52" fmla="*/ 55 w 227"/>
                  <a:gd name="T53" fmla="*/ 114 h 114"/>
                  <a:gd name="T54" fmla="*/ 53 w 227"/>
                  <a:gd name="T55" fmla="*/ 113 h 114"/>
                  <a:gd name="T56" fmla="*/ 52 w 227"/>
                  <a:gd name="T57" fmla="*/ 110 h 114"/>
                  <a:gd name="T58" fmla="*/ 55 w 227"/>
                  <a:gd name="T59" fmla="*/ 107 h 114"/>
                  <a:gd name="T60" fmla="*/ 61 w 227"/>
                  <a:gd name="T61" fmla="*/ 101 h 114"/>
                  <a:gd name="T62" fmla="*/ 71 w 227"/>
                  <a:gd name="T63" fmla="*/ 94 h 114"/>
                  <a:gd name="T64" fmla="*/ 88 w 227"/>
                  <a:gd name="T65" fmla="*/ 85 h 114"/>
                  <a:gd name="T66" fmla="*/ 114 w 227"/>
                  <a:gd name="T67" fmla="*/ 74 h 114"/>
                  <a:gd name="T68" fmla="*/ 141 w 227"/>
                  <a:gd name="T69" fmla="*/ 61 h 114"/>
                  <a:gd name="T70" fmla="*/ 164 w 227"/>
                  <a:gd name="T71" fmla="*/ 48 h 114"/>
                  <a:gd name="T72" fmla="*/ 183 w 227"/>
                  <a:gd name="T73" fmla="*/ 36 h 114"/>
                  <a:gd name="T74" fmla="*/ 199 w 227"/>
                  <a:gd name="T75" fmla="*/ 26 h 114"/>
                  <a:gd name="T76" fmla="*/ 212 w 227"/>
                  <a:gd name="T77" fmla="*/ 17 h 114"/>
                  <a:gd name="T78" fmla="*/ 219 w 227"/>
                  <a:gd name="T79" fmla="*/ 10 h 114"/>
                  <a:gd name="T80" fmla="*/ 225 w 227"/>
                  <a:gd name="T81" fmla="*/ 6 h 114"/>
                  <a:gd name="T82" fmla="*/ 227 w 227"/>
                  <a:gd name="T83" fmla="*/ 4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6" y="2"/>
                    </a:lnTo>
                    <a:lnTo>
                      <a:pt x="201" y="4"/>
                    </a:lnTo>
                    <a:lnTo>
                      <a:pt x="193" y="7"/>
                    </a:lnTo>
                    <a:lnTo>
                      <a:pt x="185" y="12"/>
                    </a:lnTo>
                    <a:lnTo>
                      <a:pt x="175" y="16"/>
                    </a:lnTo>
                    <a:lnTo>
                      <a:pt x="164" y="22"/>
                    </a:lnTo>
                    <a:lnTo>
                      <a:pt x="153" y="29"/>
                    </a:lnTo>
                    <a:lnTo>
                      <a:pt x="144" y="35"/>
                    </a:lnTo>
                    <a:lnTo>
                      <a:pt x="140" y="38"/>
                    </a:lnTo>
                    <a:lnTo>
                      <a:pt x="137" y="39"/>
                    </a:lnTo>
                    <a:lnTo>
                      <a:pt x="136" y="40"/>
                    </a:lnTo>
                    <a:lnTo>
                      <a:pt x="133" y="42"/>
                    </a:lnTo>
                    <a:lnTo>
                      <a:pt x="128" y="45"/>
                    </a:lnTo>
                    <a:lnTo>
                      <a:pt x="118" y="51"/>
                    </a:lnTo>
                    <a:lnTo>
                      <a:pt x="104" y="59"/>
                    </a:lnTo>
                    <a:lnTo>
                      <a:pt x="85" y="71"/>
                    </a:lnTo>
                    <a:lnTo>
                      <a:pt x="66" y="81"/>
                    </a:lnTo>
                    <a:lnTo>
                      <a:pt x="49" y="89"/>
                    </a:lnTo>
                    <a:lnTo>
                      <a:pt x="33" y="98"/>
                    </a:lnTo>
                    <a:lnTo>
                      <a:pt x="20" y="105"/>
                    </a:lnTo>
                    <a:lnTo>
                      <a:pt x="9" y="110"/>
                    </a:lnTo>
                    <a:lnTo>
                      <a:pt x="3" y="113"/>
                    </a:lnTo>
                    <a:lnTo>
                      <a:pt x="0" y="114"/>
                    </a:lnTo>
                    <a:lnTo>
                      <a:pt x="55" y="114"/>
                    </a:lnTo>
                    <a:lnTo>
                      <a:pt x="53" y="113"/>
                    </a:lnTo>
                    <a:lnTo>
                      <a:pt x="52" y="110"/>
                    </a:lnTo>
                    <a:lnTo>
                      <a:pt x="55" y="107"/>
                    </a:lnTo>
                    <a:lnTo>
                      <a:pt x="61" y="101"/>
                    </a:lnTo>
                    <a:lnTo>
                      <a:pt x="71" y="94"/>
                    </a:lnTo>
                    <a:lnTo>
                      <a:pt x="88" y="85"/>
                    </a:lnTo>
                    <a:lnTo>
                      <a:pt x="114" y="74"/>
                    </a:lnTo>
                    <a:lnTo>
                      <a:pt x="141" y="61"/>
                    </a:lnTo>
                    <a:lnTo>
                      <a:pt x="164" y="48"/>
                    </a:lnTo>
                    <a:lnTo>
                      <a:pt x="183" y="36"/>
                    </a:lnTo>
                    <a:lnTo>
                      <a:pt x="199" y="26"/>
                    </a:lnTo>
                    <a:lnTo>
                      <a:pt x="212" y="17"/>
                    </a:lnTo>
                    <a:lnTo>
                      <a:pt x="219" y="10"/>
                    </a:lnTo>
                    <a:lnTo>
                      <a:pt x="225" y="6"/>
                    </a:lnTo>
                    <a:lnTo>
                      <a:pt x="227"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1" name="Freeform 73"/>
              <p:cNvSpPr>
                <a:spLocks/>
              </p:cNvSpPr>
              <p:nvPr/>
            </p:nvSpPr>
            <p:spPr bwMode="auto">
              <a:xfrm>
                <a:off x="1273" y="887"/>
                <a:ext cx="226" cy="114"/>
              </a:xfrm>
              <a:custGeom>
                <a:avLst/>
                <a:gdLst>
                  <a:gd name="T0" fmla="*/ 212 w 226"/>
                  <a:gd name="T1" fmla="*/ 0 h 114"/>
                  <a:gd name="T2" fmla="*/ 210 w 226"/>
                  <a:gd name="T3" fmla="*/ 0 h 114"/>
                  <a:gd name="T4" fmla="*/ 206 w 226"/>
                  <a:gd name="T5" fmla="*/ 1 h 114"/>
                  <a:gd name="T6" fmla="*/ 200 w 226"/>
                  <a:gd name="T7" fmla="*/ 4 h 114"/>
                  <a:gd name="T8" fmla="*/ 193 w 226"/>
                  <a:gd name="T9" fmla="*/ 7 h 114"/>
                  <a:gd name="T10" fmla="*/ 184 w 226"/>
                  <a:gd name="T11" fmla="*/ 11 h 114"/>
                  <a:gd name="T12" fmla="*/ 174 w 226"/>
                  <a:gd name="T13" fmla="*/ 16 h 114"/>
                  <a:gd name="T14" fmla="*/ 164 w 226"/>
                  <a:gd name="T15" fmla="*/ 21 h 114"/>
                  <a:gd name="T16" fmla="*/ 152 w 226"/>
                  <a:gd name="T17" fmla="*/ 29 h 114"/>
                  <a:gd name="T18" fmla="*/ 144 w 226"/>
                  <a:gd name="T19" fmla="*/ 34 h 114"/>
                  <a:gd name="T20" fmla="*/ 139 w 226"/>
                  <a:gd name="T21" fmla="*/ 37 h 114"/>
                  <a:gd name="T22" fmla="*/ 137 w 226"/>
                  <a:gd name="T23" fmla="*/ 39 h 114"/>
                  <a:gd name="T24" fmla="*/ 135 w 226"/>
                  <a:gd name="T25" fmla="*/ 40 h 114"/>
                  <a:gd name="T26" fmla="*/ 132 w 226"/>
                  <a:gd name="T27" fmla="*/ 42 h 114"/>
                  <a:gd name="T28" fmla="*/ 128 w 226"/>
                  <a:gd name="T29" fmla="*/ 45 h 114"/>
                  <a:gd name="T30" fmla="*/ 118 w 226"/>
                  <a:gd name="T31" fmla="*/ 50 h 114"/>
                  <a:gd name="T32" fmla="*/ 103 w 226"/>
                  <a:gd name="T33" fmla="*/ 59 h 114"/>
                  <a:gd name="T34" fmla="*/ 85 w 226"/>
                  <a:gd name="T35" fmla="*/ 70 h 114"/>
                  <a:gd name="T36" fmla="*/ 66 w 226"/>
                  <a:gd name="T37" fmla="*/ 81 h 114"/>
                  <a:gd name="T38" fmla="*/ 49 w 226"/>
                  <a:gd name="T39" fmla="*/ 89 h 114"/>
                  <a:gd name="T40" fmla="*/ 33 w 226"/>
                  <a:gd name="T41" fmla="*/ 98 h 114"/>
                  <a:gd name="T42" fmla="*/ 20 w 226"/>
                  <a:gd name="T43" fmla="*/ 105 h 114"/>
                  <a:gd name="T44" fmla="*/ 8 w 226"/>
                  <a:gd name="T45" fmla="*/ 109 h 114"/>
                  <a:gd name="T46" fmla="*/ 2 w 226"/>
                  <a:gd name="T47" fmla="*/ 112 h 114"/>
                  <a:gd name="T48" fmla="*/ 0 w 226"/>
                  <a:gd name="T49" fmla="*/ 114 h 114"/>
                  <a:gd name="T50" fmla="*/ 54 w 226"/>
                  <a:gd name="T51" fmla="*/ 114 h 114"/>
                  <a:gd name="T52" fmla="*/ 54 w 226"/>
                  <a:gd name="T53" fmla="*/ 114 h 114"/>
                  <a:gd name="T54" fmla="*/ 53 w 226"/>
                  <a:gd name="T55" fmla="*/ 112 h 114"/>
                  <a:gd name="T56" fmla="*/ 51 w 226"/>
                  <a:gd name="T57" fmla="*/ 109 h 114"/>
                  <a:gd name="T58" fmla="*/ 54 w 226"/>
                  <a:gd name="T59" fmla="*/ 107 h 114"/>
                  <a:gd name="T60" fmla="*/ 60 w 226"/>
                  <a:gd name="T61" fmla="*/ 101 h 114"/>
                  <a:gd name="T62" fmla="*/ 70 w 226"/>
                  <a:gd name="T63" fmla="*/ 94 h 114"/>
                  <a:gd name="T64" fmla="*/ 88 w 226"/>
                  <a:gd name="T65" fmla="*/ 85 h 114"/>
                  <a:gd name="T66" fmla="*/ 114 w 226"/>
                  <a:gd name="T67" fmla="*/ 73 h 114"/>
                  <a:gd name="T68" fmla="*/ 141 w 226"/>
                  <a:gd name="T69" fmla="*/ 60 h 114"/>
                  <a:gd name="T70" fmla="*/ 164 w 226"/>
                  <a:gd name="T71" fmla="*/ 47 h 114"/>
                  <a:gd name="T72" fmla="*/ 183 w 226"/>
                  <a:gd name="T73" fmla="*/ 36 h 114"/>
                  <a:gd name="T74" fmla="*/ 199 w 226"/>
                  <a:gd name="T75" fmla="*/ 26 h 114"/>
                  <a:gd name="T76" fmla="*/ 212 w 226"/>
                  <a:gd name="T77" fmla="*/ 17 h 114"/>
                  <a:gd name="T78" fmla="*/ 219 w 226"/>
                  <a:gd name="T79" fmla="*/ 10 h 114"/>
                  <a:gd name="T80" fmla="*/ 225 w 226"/>
                  <a:gd name="T81" fmla="*/ 6 h 114"/>
                  <a:gd name="T82" fmla="*/ 226 w 226"/>
                  <a:gd name="T83" fmla="*/ 4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0" y="0"/>
                    </a:lnTo>
                    <a:lnTo>
                      <a:pt x="206" y="1"/>
                    </a:lnTo>
                    <a:lnTo>
                      <a:pt x="200" y="4"/>
                    </a:lnTo>
                    <a:lnTo>
                      <a:pt x="193" y="7"/>
                    </a:lnTo>
                    <a:lnTo>
                      <a:pt x="184" y="11"/>
                    </a:lnTo>
                    <a:lnTo>
                      <a:pt x="174" y="16"/>
                    </a:lnTo>
                    <a:lnTo>
                      <a:pt x="164" y="21"/>
                    </a:lnTo>
                    <a:lnTo>
                      <a:pt x="152" y="29"/>
                    </a:lnTo>
                    <a:lnTo>
                      <a:pt x="144" y="34"/>
                    </a:lnTo>
                    <a:lnTo>
                      <a:pt x="139" y="37"/>
                    </a:lnTo>
                    <a:lnTo>
                      <a:pt x="137" y="39"/>
                    </a:lnTo>
                    <a:lnTo>
                      <a:pt x="135" y="40"/>
                    </a:lnTo>
                    <a:lnTo>
                      <a:pt x="132" y="42"/>
                    </a:lnTo>
                    <a:lnTo>
                      <a:pt x="128" y="45"/>
                    </a:lnTo>
                    <a:lnTo>
                      <a:pt x="118" y="50"/>
                    </a:lnTo>
                    <a:lnTo>
                      <a:pt x="103" y="59"/>
                    </a:lnTo>
                    <a:lnTo>
                      <a:pt x="85" y="70"/>
                    </a:lnTo>
                    <a:lnTo>
                      <a:pt x="66" y="81"/>
                    </a:lnTo>
                    <a:lnTo>
                      <a:pt x="49" y="89"/>
                    </a:lnTo>
                    <a:lnTo>
                      <a:pt x="33" y="98"/>
                    </a:lnTo>
                    <a:lnTo>
                      <a:pt x="20" y="105"/>
                    </a:lnTo>
                    <a:lnTo>
                      <a:pt x="8" y="109"/>
                    </a:lnTo>
                    <a:lnTo>
                      <a:pt x="2" y="112"/>
                    </a:lnTo>
                    <a:lnTo>
                      <a:pt x="0" y="114"/>
                    </a:lnTo>
                    <a:lnTo>
                      <a:pt x="54" y="114"/>
                    </a:lnTo>
                    <a:lnTo>
                      <a:pt x="53" y="112"/>
                    </a:lnTo>
                    <a:lnTo>
                      <a:pt x="51" y="109"/>
                    </a:lnTo>
                    <a:lnTo>
                      <a:pt x="54" y="107"/>
                    </a:lnTo>
                    <a:lnTo>
                      <a:pt x="60" y="101"/>
                    </a:lnTo>
                    <a:lnTo>
                      <a:pt x="70" y="94"/>
                    </a:lnTo>
                    <a:lnTo>
                      <a:pt x="88" y="85"/>
                    </a:lnTo>
                    <a:lnTo>
                      <a:pt x="114" y="73"/>
                    </a:lnTo>
                    <a:lnTo>
                      <a:pt x="141" y="60"/>
                    </a:lnTo>
                    <a:lnTo>
                      <a:pt x="164" y="47"/>
                    </a:lnTo>
                    <a:lnTo>
                      <a:pt x="183" y="36"/>
                    </a:lnTo>
                    <a:lnTo>
                      <a:pt x="199" y="26"/>
                    </a:lnTo>
                    <a:lnTo>
                      <a:pt x="212" y="17"/>
                    </a:lnTo>
                    <a:lnTo>
                      <a:pt x="219" y="10"/>
                    </a:lnTo>
                    <a:lnTo>
                      <a:pt x="225" y="6"/>
                    </a:lnTo>
                    <a:lnTo>
                      <a:pt x="226"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2" name="Freeform 74"/>
              <p:cNvSpPr>
                <a:spLocks/>
              </p:cNvSpPr>
              <p:nvPr/>
            </p:nvSpPr>
            <p:spPr bwMode="auto">
              <a:xfrm>
                <a:off x="1299" y="919"/>
                <a:ext cx="226" cy="113"/>
              </a:xfrm>
              <a:custGeom>
                <a:avLst/>
                <a:gdLst>
                  <a:gd name="T0" fmla="*/ 210 w 226"/>
                  <a:gd name="T1" fmla="*/ 0 h 113"/>
                  <a:gd name="T2" fmla="*/ 209 w 226"/>
                  <a:gd name="T3" fmla="*/ 0 h 113"/>
                  <a:gd name="T4" fmla="*/ 206 w 226"/>
                  <a:gd name="T5" fmla="*/ 1 h 113"/>
                  <a:gd name="T6" fmla="*/ 200 w 226"/>
                  <a:gd name="T7" fmla="*/ 4 h 113"/>
                  <a:gd name="T8" fmla="*/ 191 w 226"/>
                  <a:gd name="T9" fmla="*/ 7 h 113"/>
                  <a:gd name="T10" fmla="*/ 183 w 226"/>
                  <a:gd name="T11" fmla="*/ 11 h 113"/>
                  <a:gd name="T12" fmla="*/ 173 w 226"/>
                  <a:gd name="T13" fmla="*/ 15 h 113"/>
                  <a:gd name="T14" fmla="*/ 163 w 226"/>
                  <a:gd name="T15" fmla="*/ 21 h 113"/>
                  <a:gd name="T16" fmla="*/ 151 w 226"/>
                  <a:gd name="T17" fmla="*/ 28 h 113"/>
                  <a:gd name="T18" fmla="*/ 142 w 226"/>
                  <a:gd name="T19" fmla="*/ 34 h 113"/>
                  <a:gd name="T20" fmla="*/ 138 w 226"/>
                  <a:gd name="T21" fmla="*/ 37 h 113"/>
                  <a:gd name="T22" fmla="*/ 137 w 226"/>
                  <a:gd name="T23" fmla="*/ 38 h 113"/>
                  <a:gd name="T24" fmla="*/ 135 w 226"/>
                  <a:gd name="T25" fmla="*/ 40 h 113"/>
                  <a:gd name="T26" fmla="*/ 132 w 226"/>
                  <a:gd name="T27" fmla="*/ 41 h 113"/>
                  <a:gd name="T28" fmla="*/ 126 w 226"/>
                  <a:gd name="T29" fmla="*/ 44 h 113"/>
                  <a:gd name="T30" fmla="*/ 118 w 226"/>
                  <a:gd name="T31" fmla="*/ 50 h 113"/>
                  <a:gd name="T32" fmla="*/ 103 w 226"/>
                  <a:gd name="T33" fmla="*/ 59 h 113"/>
                  <a:gd name="T34" fmla="*/ 85 w 226"/>
                  <a:gd name="T35" fmla="*/ 70 h 113"/>
                  <a:gd name="T36" fmla="*/ 66 w 226"/>
                  <a:gd name="T37" fmla="*/ 80 h 113"/>
                  <a:gd name="T38" fmla="*/ 49 w 226"/>
                  <a:gd name="T39" fmla="*/ 89 h 113"/>
                  <a:gd name="T40" fmla="*/ 33 w 226"/>
                  <a:gd name="T41" fmla="*/ 98 h 113"/>
                  <a:gd name="T42" fmla="*/ 20 w 226"/>
                  <a:gd name="T43" fmla="*/ 105 h 113"/>
                  <a:gd name="T44" fmla="*/ 8 w 226"/>
                  <a:gd name="T45" fmla="*/ 109 h 113"/>
                  <a:gd name="T46" fmla="*/ 2 w 226"/>
                  <a:gd name="T47" fmla="*/ 112 h 113"/>
                  <a:gd name="T48" fmla="*/ 0 w 226"/>
                  <a:gd name="T49" fmla="*/ 113 h 113"/>
                  <a:gd name="T50" fmla="*/ 53 w 226"/>
                  <a:gd name="T51" fmla="*/ 113 h 113"/>
                  <a:gd name="T52" fmla="*/ 53 w 226"/>
                  <a:gd name="T53" fmla="*/ 113 h 113"/>
                  <a:gd name="T54" fmla="*/ 51 w 226"/>
                  <a:gd name="T55" fmla="*/ 112 h 113"/>
                  <a:gd name="T56" fmla="*/ 51 w 226"/>
                  <a:gd name="T57" fmla="*/ 109 h 113"/>
                  <a:gd name="T58" fmla="*/ 53 w 226"/>
                  <a:gd name="T59" fmla="*/ 106 h 113"/>
                  <a:gd name="T60" fmla="*/ 60 w 226"/>
                  <a:gd name="T61" fmla="*/ 100 h 113"/>
                  <a:gd name="T62" fmla="*/ 70 w 226"/>
                  <a:gd name="T63" fmla="*/ 93 h 113"/>
                  <a:gd name="T64" fmla="*/ 88 w 226"/>
                  <a:gd name="T65" fmla="*/ 85 h 113"/>
                  <a:gd name="T66" fmla="*/ 113 w 226"/>
                  <a:gd name="T67" fmla="*/ 73 h 113"/>
                  <a:gd name="T68" fmla="*/ 141 w 226"/>
                  <a:gd name="T69" fmla="*/ 60 h 113"/>
                  <a:gd name="T70" fmla="*/ 164 w 226"/>
                  <a:gd name="T71" fmla="*/ 47 h 113"/>
                  <a:gd name="T72" fmla="*/ 183 w 226"/>
                  <a:gd name="T73" fmla="*/ 36 h 113"/>
                  <a:gd name="T74" fmla="*/ 199 w 226"/>
                  <a:gd name="T75" fmla="*/ 25 h 113"/>
                  <a:gd name="T76" fmla="*/ 212 w 226"/>
                  <a:gd name="T77" fmla="*/ 17 h 113"/>
                  <a:gd name="T78" fmla="*/ 219 w 226"/>
                  <a:gd name="T79" fmla="*/ 10 h 113"/>
                  <a:gd name="T80" fmla="*/ 225 w 226"/>
                  <a:gd name="T81" fmla="*/ 5 h 113"/>
                  <a:gd name="T82" fmla="*/ 226 w 226"/>
                  <a:gd name="T83" fmla="*/ 4 h 113"/>
                  <a:gd name="T84" fmla="*/ 210 w 226"/>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3"/>
                  <a:gd name="T131" fmla="*/ 226 w 226"/>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3">
                    <a:moveTo>
                      <a:pt x="210" y="0"/>
                    </a:moveTo>
                    <a:lnTo>
                      <a:pt x="209" y="0"/>
                    </a:lnTo>
                    <a:lnTo>
                      <a:pt x="206" y="1"/>
                    </a:lnTo>
                    <a:lnTo>
                      <a:pt x="200" y="4"/>
                    </a:lnTo>
                    <a:lnTo>
                      <a:pt x="191" y="7"/>
                    </a:lnTo>
                    <a:lnTo>
                      <a:pt x="183" y="11"/>
                    </a:lnTo>
                    <a:lnTo>
                      <a:pt x="173" y="15"/>
                    </a:lnTo>
                    <a:lnTo>
                      <a:pt x="163" y="21"/>
                    </a:lnTo>
                    <a:lnTo>
                      <a:pt x="151" y="28"/>
                    </a:lnTo>
                    <a:lnTo>
                      <a:pt x="142" y="34"/>
                    </a:lnTo>
                    <a:lnTo>
                      <a:pt x="138" y="37"/>
                    </a:lnTo>
                    <a:lnTo>
                      <a:pt x="137" y="38"/>
                    </a:lnTo>
                    <a:lnTo>
                      <a:pt x="135" y="40"/>
                    </a:lnTo>
                    <a:lnTo>
                      <a:pt x="132" y="41"/>
                    </a:lnTo>
                    <a:lnTo>
                      <a:pt x="126" y="44"/>
                    </a:lnTo>
                    <a:lnTo>
                      <a:pt x="118" y="50"/>
                    </a:lnTo>
                    <a:lnTo>
                      <a:pt x="103" y="59"/>
                    </a:lnTo>
                    <a:lnTo>
                      <a:pt x="85" y="70"/>
                    </a:lnTo>
                    <a:lnTo>
                      <a:pt x="66" y="80"/>
                    </a:lnTo>
                    <a:lnTo>
                      <a:pt x="49" y="89"/>
                    </a:lnTo>
                    <a:lnTo>
                      <a:pt x="33" y="98"/>
                    </a:lnTo>
                    <a:lnTo>
                      <a:pt x="20" y="105"/>
                    </a:lnTo>
                    <a:lnTo>
                      <a:pt x="8" y="109"/>
                    </a:lnTo>
                    <a:lnTo>
                      <a:pt x="2" y="112"/>
                    </a:lnTo>
                    <a:lnTo>
                      <a:pt x="0" y="113"/>
                    </a:lnTo>
                    <a:lnTo>
                      <a:pt x="53" y="113"/>
                    </a:lnTo>
                    <a:lnTo>
                      <a:pt x="51" y="112"/>
                    </a:lnTo>
                    <a:lnTo>
                      <a:pt x="51" y="109"/>
                    </a:lnTo>
                    <a:lnTo>
                      <a:pt x="53" y="106"/>
                    </a:lnTo>
                    <a:lnTo>
                      <a:pt x="60" y="100"/>
                    </a:lnTo>
                    <a:lnTo>
                      <a:pt x="70" y="93"/>
                    </a:lnTo>
                    <a:lnTo>
                      <a:pt x="88" y="85"/>
                    </a:lnTo>
                    <a:lnTo>
                      <a:pt x="113" y="73"/>
                    </a:lnTo>
                    <a:lnTo>
                      <a:pt x="141" y="60"/>
                    </a:lnTo>
                    <a:lnTo>
                      <a:pt x="164" y="47"/>
                    </a:lnTo>
                    <a:lnTo>
                      <a:pt x="183" y="36"/>
                    </a:lnTo>
                    <a:lnTo>
                      <a:pt x="199" y="25"/>
                    </a:lnTo>
                    <a:lnTo>
                      <a:pt x="212" y="17"/>
                    </a:lnTo>
                    <a:lnTo>
                      <a:pt x="219" y="10"/>
                    </a:lnTo>
                    <a:lnTo>
                      <a:pt x="225" y="5"/>
                    </a:lnTo>
                    <a:lnTo>
                      <a:pt x="226" y="4"/>
                    </a:lnTo>
                    <a:lnTo>
                      <a:pt x="2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3" name="Freeform 75"/>
              <p:cNvSpPr>
                <a:spLocks/>
              </p:cNvSpPr>
              <p:nvPr/>
            </p:nvSpPr>
            <p:spPr bwMode="auto">
              <a:xfrm>
                <a:off x="1323" y="950"/>
                <a:ext cx="227" cy="114"/>
              </a:xfrm>
              <a:custGeom>
                <a:avLst/>
                <a:gdLst>
                  <a:gd name="T0" fmla="*/ 212 w 227"/>
                  <a:gd name="T1" fmla="*/ 0 h 114"/>
                  <a:gd name="T2" fmla="*/ 211 w 227"/>
                  <a:gd name="T3" fmla="*/ 0 h 114"/>
                  <a:gd name="T4" fmla="*/ 206 w 227"/>
                  <a:gd name="T5" fmla="*/ 2 h 114"/>
                  <a:gd name="T6" fmla="*/ 201 w 227"/>
                  <a:gd name="T7" fmla="*/ 5 h 114"/>
                  <a:gd name="T8" fmla="*/ 193 w 227"/>
                  <a:gd name="T9" fmla="*/ 7 h 114"/>
                  <a:gd name="T10" fmla="*/ 185 w 227"/>
                  <a:gd name="T11" fmla="*/ 12 h 114"/>
                  <a:gd name="T12" fmla="*/ 175 w 227"/>
                  <a:gd name="T13" fmla="*/ 18 h 114"/>
                  <a:gd name="T14" fmla="*/ 165 w 227"/>
                  <a:gd name="T15" fmla="*/ 23 h 114"/>
                  <a:gd name="T16" fmla="*/ 153 w 227"/>
                  <a:gd name="T17" fmla="*/ 31 h 114"/>
                  <a:gd name="T18" fmla="*/ 144 w 227"/>
                  <a:gd name="T19" fmla="*/ 36 h 114"/>
                  <a:gd name="T20" fmla="*/ 140 w 227"/>
                  <a:gd name="T21" fmla="*/ 39 h 114"/>
                  <a:gd name="T22" fmla="*/ 137 w 227"/>
                  <a:gd name="T23" fmla="*/ 41 h 114"/>
                  <a:gd name="T24" fmla="*/ 136 w 227"/>
                  <a:gd name="T25" fmla="*/ 41 h 114"/>
                  <a:gd name="T26" fmla="*/ 133 w 227"/>
                  <a:gd name="T27" fmla="*/ 42 h 114"/>
                  <a:gd name="T28" fmla="*/ 127 w 227"/>
                  <a:gd name="T29" fmla="*/ 45 h 114"/>
                  <a:gd name="T30" fmla="*/ 118 w 227"/>
                  <a:gd name="T31" fmla="*/ 51 h 114"/>
                  <a:gd name="T32" fmla="*/ 102 w 227"/>
                  <a:gd name="T33" fmla="*/ 59 h 114"/>
                  <a:gd name="T34" fmla="*/ 84 w 227"/>
                  <a:gd name="T35" fmla="*/ 71 h 114"/>
                  <a:gd name="T36" fmla="*/ 66 w 227"/>
                  <a:gd name="T37" fmla="*/ 81 h 114"/>
                  <a:gd name="T38" fmla="*/ 49 w 227"/>
                  <a:gd name="T39" fmla="*/ 90 h 114"/>
                  <a:gd name="T40" fmla="*/ 33 w 227"/>
                  <a:gd name="T41" fmla="*/ 98 h 114"/>
                  <a:gd name="T42" fmla="*/ 20 w 227"/>
                  <a:gd name="T43" fmla="*/ 106 h 114"/>
                  <a:gd name="T44" fmla="*/ 9 w 227"/>
                  <a:gd name="T45" fmla="*/ 110 h 114"/>
                  <a:gd name="T46" fmla="*/ 3 w 227"/>
                  <a:gd name="T47" fmla="*/ 113 h 114"/>
                  <a:gd name="T48" fmla="*/ 0 w 227"/>
                  <a:gd name="T49" fmla="*/ 114 h 114"/>
                  <a:gd name="T50" fmla="*/ 55 w 227"/>
                  <a:gd name="T51" fmla="*/ 114 h 114"/>
                  <a:gd name="T52" fmla="*/ 55 w 227"/>
                  <a:gd name="T53" fmla="*/ 114 h 114"/>
                  <a:gd name="T54" fmla="*/ 53 w 227"/>
                  <a:gd name="T55" fmla="*/ 113 h 114"/>
                  <a:gd name="T56" fmla="*/ 52 w 227"/>
                  <a:gd name="T57" fmla="*/ 111 h 114"/>
                  <a:gd name="T58" fmla="*/ 55 w 227"/>
                  <a:gd name="T59" fmla="*/ 107 h 114"/>
                  <a:gd name="T60" fmla="*/ 61 w 227"/>
                  <a:gd name="T61" fmla="*/ 103 h 114"/>
                  <a:gd name="T62" fmla="*/ 71 w 227"/>
                  <a:gd name="T63" fmla="*/ 95 h 114"/>
                  <a:gd name="T64" fmla="*/ 88 w 227"/>
                  <a:gd name="T65" fmla="*/ 85 h 114"/>
                  <a:gd name="T66" fmla="*/ 113 w 227"/>
                  <a:gd name="T67" fmla="*/ 74 h 114"/>
                  <a:gd name="T68" fmla="*/ 140 w 227"/>
                  <a:gd name="T69" fmla="*/ 61 h 114"/>
                  <a:gd name="T70" fmla="*/ 165 w 227"/>
                  <a:gd name="T71" fmla="*/ 48 h 114"/>
                  <a:gd name="T72" fmla="*/ 183 w 227"/>
                  <a:gd name="T73" fmla="*/ 36 h 114"/>
                  <a:gd name="T74" fmla="*/ 199 w 227"/>
                  <a:gd name="T75" fmla="*/ 26 h 114"/>
                  <a:gd name="T76" fmla="*/ 212 w 227"/>
                  <a:gd name="T77" fmla="*/ 18 h 114"/>
                  <a:gd name="T78" fmla="*/ 219 w 227"/>
                  <a:gd name="T79" fmla="*/ 10 h 114"/>
                  <a:gd name="T80" fmla="*/ 225 w 227"/>
                  <a:gd name="T81" fmla="*/ 6 h 114"/>
                  <a:gd name="T82" fmla="*/ 227 w 227"/>
                  <a:gd name="T83" fmla="*/ 5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6" y="2"/>
                    </a:lnTo>
                    <a:lnTo>
                      <a:pt x="201" y="5"/>
                    </a:lnTo>
                    <a:lnTo>
                      <a:pt x="193" y="7"/>
                    </a:lnTo>
                    <a:lnTo>
                      <a:pt x="185" y="12"/>
                    </a:lnTo>
                    <a:lnTo>
                      <a:pt x="175" y="18"/>
                    </a:lnTo>
                    <a:lnTo>
                      <a:pt x="165" y="23"/>
                    </a:lnTo>
                    <a:lnTo>
                      <a:pt x="153" y="31"/>
                    </a:lnTo>
                    <a:lnTo>
                      <a:pt x="144" y="36"/>
                    </a:lnTo>
                    <a:lnTo>
                      <a:pt x="140" y="39"/>
                    </a:lnTo>
                    <a:lnTo>
                      <a:pt x="137" y="41"/>
                    </a:lnTo>
                    <a:lnTo>
                      <a:pt x="136" y="41"/>
                    </a:lnTo>
                    <a:lnTo>
                      <a:pt x="133" y="42"/>
                    </a:lnTo>
                    <a:lnTo>
                      <a:pt x="127" y="45"/>
                    </a:lnTo>
                    <a:lnTo>
                      <a:pt x="118" y="51"/>
                    </a:lnTo>
                    <a:lnTo>
                      <a:pt x="102" y="59"/>
                    </a:lnTo>
                    <a:lnTo>
                      <a:pt x="84" y="71"/>
                    </a:lnTo>
                    <a:lnTo>
                      <a:pt x="66" y="81"/>
                    </a:lnTo>
                    <a:lnTo>
                      <a:pt x="49" y="90"/>
                    </a:lnTo>
                    <a:lnTo>
                      <a:pt x="33" y="98"/>
                    </a:lnTo>
                    <a:lnTo>
                      <a:pt x="20" y="106"/>
                    </a:lnTo>
                    <a:lnTo>
                      <a:pt x="9" y="110"/>
                    </a:lnTo>
                    <a:lnTo>
                      <a:pt x="3" y="113"/>
                    </a:lnTo>
                    <a:lnTo>
                      <a:pt x="0" y="114"/>
                    </a:lnTo>
                    <a:lnTo>
                      <a:pt x="55" y="114"/>
                    </a:lnTo>
                    <a:lnTo>
                      <a:pt x="53" y="113"/>
                    </a:lnTo>
                    <a:lnTo>
                      <a:pt x="52" y="111"/>
                    </a:lnTo>
                    <a:lnTo>
                      <a:pt x="55" y="107"/>
                    </a:lnTo>
                    <a:lnTo>
                      <a:pt x="61" y="103"/>
                    </a:lnTo>
                    <a:lnTo>
                      <a:pt x="71" y="95"/>
                    </a:lnTo>
                    <a:lnTo>
                      <a:pt x="88" y="85"/>
                    </a:lnTo>
                    <a:lnTo>
                      <a:pt x="113" y="74"/>
                    </a:lnTo>
                    <a:lnTo>
                      <a:pt x="140" y="61"/>
                    </a:lnTo>
                    <a:lnTo>
                      <a:pt x="165" y="48"/>
                    </a:lnTo>
                    <a:lnTo>
                      <a:pt x="183" y="36"/>
                    </a:lnTo>
                    <a:lnTo>
                      <a:pt x="199" y="26"/>
                    </a:lnTo>
                    <a:lnTo>
                      <a:pt x="212" y="18"/>
                    </a:lnTo>
                    <a:lnTo>
                      <a:pt x="219" y="10"/>
                    </a:lnTo>
                    <a:lnTo>
                      <a:pt x="225" y="6"/>
                    </a:lnTo>
                    <a:lnTo>
                      <a:pt x="227"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4" name="Freeform 76"/>
              <p:cNvSpPr>
                <a:spLocks/>
              </p:cNvSpPr>
              <p:nvPr/>
            </p:nvSpPr>
            <p:spPr bwMode="auto">
              <a:xfrm>
                <a:off x="1348" y="982"/>
                <a:ext cx="226" cy="114"/>
              </a:xfrm>
              <a:custGeom>
                <a:avLst/>
                <a:gdLst>
                  <a:gd name="T0" fmla="*/ 212 w 226"/>
                  <a:gd name="T1" fmla="*/ 0 h 114"/>
                  <a:gd name="T2" fmla="*/ 210 w 226"/>
                  <a:gd name="T3" fmla="*/ 0 h 114"/>
                  <a:gd name="T4" fmla="*/ 207 w 226"/>
                  <a:gd name="T5" fmla="*/ 1 h 114"/>
                  <a:gd name="T6" fmla="*/ 202 w 226"/>
                  <a:gd name="T7" fmla="*/ 4 h 114"/>
                  <a:gd name="T8" fmla="*/ 193 w 226"/>
                  <a:gd name="T9" fmla="*/ 7 h 114"/>
                  <a:gd name="T10" fmla="*/ 184 w 226"/>
                  <a:gd name="T11" fmla="*/ 12 h 114"/>
                  <a:gd name="T12" fmla="*/ 174 w 226"/>
                  <a:gd name="T13" fmla="*/ 17 h 114"/>
                  <a:gd name="T14" fmla="*/ 164 w 226"/>
                  <a:gd name="T15" fmla="*/ 23 h 114"/>
                  <a:gd name="T16" fmla="*/ 152 w 226"/>
                  <a:gd name="T17" fmla="*/ 30 h 114"/>
                  <a:gd name="T18" fmla="*/ 144 w 226"/>
                  <a:gd name="T19" fmla="*/ 36 h 114"/>
                  <a:gd name="T20" fmla="*/ 140 w 226"/>
                  <a:gd name="T21" fmla="*/ 39 h 114"/>
                  <a:gd name="T22" fmla="*/ 137 w 226"/>
                  <a:gd name="T23" fmla="*/ 40 h 114"/>
                  <a:gd name="T24" fmla="*/ 135 w 226"/>
                  <a:gd name="T25" fmla="*/ 40 h 114"/>
                  <a:gd name="T26" fmla="*/ 132 w 226"/>
                  <a:gd name="T27" fmla="*/ 42 h 114"/>
                  <a:gd name="T28" fmla="*/ 128 w 226"/>
                  <a:gd name="T29" fmla="*/ 45 h 114"/>
                  <a:gd name="T30" fmla="*/ 118 w 226"/>
                  <a:gd name="T31" fmla="*/ 50 h 114"/>
                  <a:gd name="T32" fmla="*/ 103 w 226"/>
                  <a:gd name="T33" fmla="*/ 59 h 114"/>
                  <a:gd name="T34" fmla="*/ 85 w 226"/>
                  <a:gd name="T35" fmla="*/ 71 h 114"/>
                  <a:gd name="T36" fmla="*/ 66 w 226"/>
                  <a:gd name="T37" fmla="*/ 81 h 114"/>
                  <a:gd name="T38" fmla="*/ 49 w 226"/>
                  <a:gd name="T39" fmla="*/ 89 h 114"/>
                  <a:gd name="T40" fmla="*/ 33 w 226"/>
                  <a:gd name="T41" fmla="*/ 98 h 114"/>
                  <a:gd name="T42" fmla="*/ 20 w 226"/>
                  <a:gd name="T43" fmla="*/ 105 h 114"/>
                  <a:gd name="T44" fmla="*/ 8 w 226"/>
                  <a:gd name="T45" fmla="*/ 110 h 114"/>
                  <a:gd name="T46" fmla="*/ 2 w 226"/>
                  <a:gd name="T47" fmla="*/ 112 h 114"/>
                  <a:gd name="T48" fmla="*/ 0 w 226"/>
                  <a:gd name="T49" fmla="*/ 114 h 114"/>
                  <a:gd name="T50" fmla="*/ 54 w 226"/>
                  <a:gd name="T51" fmla="*/ 114 h 114"/>
                  <a:gd name="T52" fmla="*/ 54 w 226"/>
                  <a:gd name="T53" fmla="*/ 114 h 114"/>
                  <a:gd name="T54" fmla="*/ 53 w 226"/>
                  <a:gd name="T55" fmla="*/ 112 h 114"/>
                  <a:gd name="T56" fmla="*/ 51 w 226"/>
                  <a:gd name="T57" fmla="*/ 111 h 114"/>
                  <a:gd name="T58" fmla="*/ 54 w 226"/>
                  <a:gd name="T59" fmla="*/ 107 h 114"/>
                  <a:gd name="T60" fmla="*/ 60 w 226"/>
                  <a:gd name="T61" fmla="*/ 102 h 114"/>
                  <a:gd name="T62" fmla="*/ 70 w 226"/>
                  <a:gd name="T63" fmla="*/ 95 h 114"/>
                  <a:gd name="T64" fmla="*/ 88 w 226"/>
                  <a:gd name="T65" fmla="*/ 86 h 114"/>
                  <a:gd name="T66" fmla="*/ 112 w 226"/>
                  <a:gd name="T67" fmla="*/ 75 h 114"/>
                  <a:gd name="T68" fmla="*/ 140 w 226"/>
                  <a:gd name="T69" fmla="*/ 62 h 114"/>
                  <a:gd name="T70" fmla="*/ 164 w 226"/>
                  <a:gd name="T71" fmla="*/ 49 h 114"/>
                  <a:gd name="T72" fmla="*/ 183 w 226"/>
                  <a:gd name="T73" fmla="*/ 37 h 114"/>
                  <a:gd name="T74" fmla="*/ 199 w 226"/>
                  <a:gd name="T75" fmla="*/ 26 h 114"/>
                  <a:gd name="T76" fmla="*/ 212 w 226"/>
                  <a:gd name="T77" fmla="*/ 17 h 114"/>
                  <a:gd name="T78" fmla="*/ 219 w 226"/>
                  <a:gd name="T79" fmla="*/ 10 h 114"/>
                  <a:gd name="T80" fmla="*/ 225 w 226"/>
                  <a:gd name="T81" fmla="*/ 6 h 114"/>
                  <a:gd name="T82" fmla="*/ 226 w 226"/>
                  <a:gd name="T83" fmla="*/ 4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0" y="0"/>
                    </a:lnTo>
                    <a:lnTo>
                      <a:pt x="207" y="1"/>
                    </a:lnTo>
                    <a:lnTo>
                      <a:pt x="202" y="4"/>
                    </a:lnTo>
                    <a:lnTo>
                      <a:pt x="193" y="7"/>
                    </a:lnTo>
                    <a:lnTo>
                      <a:pt x="184" y="12"/>
                    </a:lnTo>
                    <a:lnTo>
                      <a:pt x="174" y="17"/>
                    </a:lnTo>
                    <a:lnTo>
                      <a:pt x="164" y="23"/>
                    </a:lnTo>
                    <a:lnTo>
                      <a:pt x="152" y="30"/>
                    </a:lnTo>
                    <a:lnTo>
                      <a:pt x="144" y="36"/>
                    </a:lnTo>
                    <a:lnTo>
                      <a:pt x="140" y="39"/>
                    </a:lnTo>
                    <a:lnTo>
                      <a:pt x="137" y="40"/>
                    </a:lnTo>
                    <a:lnTo>
                      <a:pt x="135" y="40"/>
                    </a:lnTo>
                    <a:lnTo>
                      <a:pt x="132" y="42"/>
                    </a:lnTo>
                    <a:lnTo>
                      <a:pt x="128" y="45"/>
                    </a:lnTo>
                    <a:lnTo>
                      <a:pt x="118" y="50"/>
                    </a:lnTo>
                    <a:lnTo>
                      <a:pt x="103" y="59"/>
                    </a:lnTo>
                    <a:lnTo>
                      <a:pt x="85" y="71"/>
                    </a:lnTo>
                    <a:lnTo>
                      <a:pt x="66" y="81"/>
                    </a:lnTo>
                    <a:lnTo>
                      <a:pt x="49" y="89"/>
                    </a:lnTo>
                    <a:lnTo>
                      <a:pt x="33" y="98"/>
                    </a:lnTo>
                    <a:lnTo>
                      <a:pt x="20" y="105"/>
                    </a:lnTo>
                    <a:lnTo>
                      <a:pt x="8" y="110"/>
                    </a:lnTo>
                    <a:lnTo>
                      <a:pt x="2" y="112"/>
                    </a:lnTo>
                    <a:lnTo>
                      <a:pt x="0" y="114"/>
                    </a:lnTo>
                    <a:lnTo>
                      <a:pt x="54" y="114"/>
                    </a:lnTo>
                    <a:lnTo>
                      <a:pt x="53" y="112"/>
                    </a:lnTo>
                    <a:lnTo>
                      <a:pt x="51" y="111"/>
                    </a:lnTo>
                    <a:lnTo>
                      <a:pt x="54" y="107"/>
                    </a:lnTo>
                    <a:lnTo>
                      <a:pt x="60" y="102"/>
                    </a:lnTo>
                    <a:lnTo>
                      <a:pt x="70" y="95"/>
                    </a:lnTo>
                    <a:lnTo>
                      <a:pt x="88" y="86"/>
                    </a:lnTo>
                    <a:lnTo>
                      <a:pt x="112" y="75"/>
                    </a:lnTo>
                    <a:lnTo>
                      <a:pt x="140" y="62"/>
                    </a:lnTo>
                    <a:lnTo>
                      <a:pt x="164" y="49"/>
                    </a:lnTo>
                    <a:lnTo>
                      <a:pt x="183" y="37"/>
                    </a:lnTo>
                    <a:lnTo>
                      <a:pt x="199" y="26"/>
                    </a:lnTo>
                    <a:lnTo>
                      <a:pt x="212" y="17"/>
                    </a:lnTo>
                    <a:lnTo>
                      <a:pt x="219" y="10"/>
                    </a:lnTo>
                    <a:lnTo>
                      <a:pt x="225" y="6"/>
                    </a:lnTo>
                    <a:lnTo>
                      <a:pt x="226"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5" name="Freeform 77"/>
              <p:cNvSpPr>
                <a:spLocks/>
              </p:cNvSpPr>
              <p:nvPr/>
            </p:nvSpPr>
            <p:spPr bwMode="auto">
              <a:xfrm>
                <a:off x="1374" y="1014"/>
                <a:ext cx="226" cy="114"/>
              </a:xfrm>
              <a:custGeom>
                <a:avLst/>
                <a:gdLst>
                  <a:gd name="T0" fmla="*/ 212 w 226"/>
                  <a:gd name="T1" fmla="*/ 0 h 114"/>
                  <a:gd name="T2" fmla="*/ 210 w 226"/>
                  <a:gd name="T3" fmla="*/ 0 h 114"/>
                  <a:gd name="T4" fmla="*/ 206 w 226"/>
                  <a:gd name="T5" fmla="*/ 1 h 114"/>
                  <a:gd name="T6" fmla="*/ 200 w 226"/>
                  <a:gd name="T7" fmla="*/ 4 h 114"/>
                  <a:gd name="T8" fmla="*/ 193 w 226"/>
                  <a:gd name="T9" fmla="*/ 7 h 114"/>
                  <a:gd name="T10" fmla="*/ 184 w 226"/>
                  <a:gd name="T11" fmla="*/ 11 h 114"/>
                  <a:gd name="T12" fmla="*/ 173 w 226"/>
                  <a:gd name="T13" fmla="*/ 17 h 114"/>
                  <a:gd name="T14" fmla="*/ 163 w 226"/>
                  <a:gd name="T15" fmla="*/ 23 h 114"/>
                  <a:gd name="T16" fmla="*/ 151 w 226"/>
                  <a:gd name="T17" fmla="*/ 30 h 114"/>
                  <a:gd name="T18" fmla="*/ 142 w 226"/>
                  <a:gd name="T19" fmla="*/ 36 h 114"/>
                  <a:gd name="T20" fmla="*/ 138 w 226"/>
                  <a:gd name="T21" fmla="*/ 39 h 114"/>
                  <a:gd name="T22" fmla="*/ 135 w 226"/>
                  <a:gd name="T23" fmla="*/ 40 h 114"/>
                  <a:gd name="T24" fmla="*/ 134 w 226"/>
                  <a:gd name="T25" fmla="*/ 42 h 114"/>
                  <a:gd name="T26" fmla="*/ 131 w 226"/>
                  <a:gd name="T27" fmla="*/ 43 h 114"/>
                  <a:gd name="T28" fmla="*/ 126 w 226"/>
                  <a:gd name="T29" fmla="*/ 44 h 114"/>
                  <a:gd name="T30" fmla="*/ 116 w 226"/>
                  <a:gd name="T31" fmla="*/ 50 h 114"/>
                  <a:gd name="T32" fmla="*/ 102 w 226"/>
                  <a:gd name="T33" fmla="*/ 59 h 114"/>
                  <a:gd name="T34" fmla="*/ 83 w 226"/>
                  <a:gd name="T35" fmla="*/ 70 h 114"/>
                  <a:gd name="T36" fmla="*/ 66 w 226"/>
                  <a:gd name="T37" fmla="*/ 80 h 114"/>
                  <a:gd name="T38" fmla="*/ 49 w 226"/>
                  <a:gd name="T39" fmla="*/ 89 h 114"/>
                  <a:gd name="T40" fmla="*/ 33 w 226"/>
                  <a:gd name="T41" fmla="*/ 98 h 114"/>
                  <a:gd name="T42" fmla="*/ 20 w 226"/>
                  <a:gd name="T43" fmla="*/ 105 h 114"/>
                  <a:gd name="T44" fmla="*/ 8 w 226"/>
                  <a:gd name="T45" fmla="*/ 109 h 114"/>
                  <a:gd name="T46" fmla="*/ 2 w 226"/>
                  <a:gd name="T47" fmla="*/ 112 h 114"/>
                  <a:gd name="T48" fmla="*/ 0 w 226"/>
                  <a:gd name="T49" fmla="*/ 114 h 114"/>
                  <a:gd name="T50" fmla="*/ 53 w 226"/>
                  <a:gd name="T51" fmla="*/ 114 h 114"/>
                  <a:gd name="T52" fmla="*/ 53 w 226"/>
                  <a:gd name="T53" fmla="*/ 114 h 114"/>
                  <a:gd name="T54" fmla="*/ 51 w 226"/>
                  <a:gd name="T55" fmla="*/ 112 h 114"/>
                  <a:gd name="T56" fmla="*/ 51 w 226"/>
                  <a:gd name="T57" fmla="*/ 111 h 114"/>
                  <a:gd name="T58" fmla="*/ 53 w 226"/>
                  <a:gd name="T59" fmla="*/ 106 h 114"/>
                  <a:gd name="T60" fmla="*/ 59 w 226"/>
                  <a:gd name="T61" fmla="*/ 102 h 114"/>
                  <a:gd name="T62" fmla="*/ 70 w 226"/>
                  <a:gd name="T63" fmla="*/ 95 h 114"/>
                  <a:gd name="T64" fmla="*/ 88 w 226"/>
                  <a:gd name="T65" fmla="*/ 86 h 114"/>
                  <a:gd name="T66" fmla="*/ 112 w 226"/>
                  <a:gd name="T67" fmla="*/ 75 h 114"/>
                  <a:gd name="T68" fmla="*/ 139 w 226"/>
                  <a:gd name="T69" fmla="*/ 62 h 114"/>
                  <a:gd name="T70" fmla="*/ 164 w 226"/>
                  <a:gd name="T71" fmla="*/ 49 h 114"/>
                  <a:gd name="T72" fmla="*/ 183 w 226"/>
                  <a:gd name="T73" fmla="*/ 37 h 114"/>
                  <a:gd name="T74" fmla="*/ 199 w 226"/>
                  <a:gd name="T75" fmla="*/ 27 h 114"/>
                  <a:gd name="T76" fmla="*/ 212 w 226"/>
                  <a:gd name="T77" fmla="*/ 18 h 114"/>
                  <a:gd name="T78" fmla="*/ 219 w 226"/>
                  <a:gd name="T79" fmla="*/ 11 h 114"/>
                  <a:gd name="T80" fmla="*/ 225 w 226"/>
                  <a:gd name="T81" fmla="*/ 7 h 114"/>
                  <a:gd name="T82" fmla="*/ 226 w 226"/>
                  <a:gd name="T83" fmla="*/ 5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0" y="0"/>
                    </a:lnTo>
                    <a:lnTo>
                      <a:pt x="206" y="1"/>
                    </a:lnTo>
                    <a:lnTo>
                      <a:pt x="200" y="4"/>
                    </a:lnTo>
                    <a:lnTo>
                      <a:pt x="193" y="7"/>
                    </a:lnTo>
                    <a:lnTo>
                      <a:pt x="184" y="11"/>
                    </a:lnTo>
                    <a:lnTo>
                      <a:pt x="173" y="17"/>
                    </a:lnTo>
                    <a:lnTo>
                      <a:pt x="163" y="23"/>
                    </a:lnTo>
                    <a:lnTo>
                      <a:pt x="151" y="30"/>
                    </a:lnTo>
                    <a:lnTo>
                      <a:pt x="142" y="36"/>
                    </a:lnTo>
                    <a:lnTo>
                      <a:pt x="138" y="39"/>
                    </a:lnTo>
                    <a:lnTo>
                      <a:pt x="135" y="40"/>
                    </a:lnTo>
                    <a:lnTo>
                      <a:pt x="134" y="42"/>
                    </a:lnTo>
                    <a:lnTo>
                      <a:pt x="131" y="43"/>
                    </a:lnTo>
                    <a:lnTo>
                      <a:pt x="126" y="44"/>
                    </a:lnTo>
                    <a:lnTo>
                      <a:pt x="116" y="50"/>
                    </a:lnTo>
                    <a:lnTo>
                      <a:pt x="102" y="59"/>
                    </a:lnTo>
                    <a:lnTo>
                      <a:pt x="83" y="70"/>
                    </a:lnTo>
                    <a:lnTo>
                      <a:pt x="66" y="80"/>
                    </a:lnTo>
                    <a:lnTo>
                      <a:pt x="49" y="89"/>
                    </a:lnTo>
                    <a:lnTo>
                      <a:pt x="33" y="98"/>
                    </a:lnTo>
                    <a:lnTo>
                      <a:pt x="20" y="105"/>
                    </a:lnTo>
                    <a:lnTo>
                      <a:pt x="8" y="109"/>
                    </a:lnTo>
                    <a:lnTo>
                      <a:pt x="2" y="112"/>
                    </a:lnTo>
                    <a:lnTo>
                      <a:pt x="0" y="114"/>
                    </a:lnTo>
                    <a:lnTo>
                      <a:pt x="53" y="114"/>
                    </a:lnTo>
                    <a:lnTo>
                      <a:pt x="51" y="112"/>
                    </a:lnTo>
                    <a:lnTo>
                      <a:pt x="51" y="111"/>
                    </a:lnTo>
                    <a:lnTo>
                      <a:pt x="53" y="106"/>
                    </a:lnTo>
                    <a:lnTo>
                      <a:pt x="59" y="102"/>
                    </a:lnTo>
                    <a:lnTo>
                      <a:pt x="70" y="95"/>
                    </a:lnTo>
                    <a:lnTo>
                      <a:pt x="88" y="86"/>
                    </a:lnTo>
                    <a:lnTo>
                      <a:pt x="112" y="75"/>
                    </a:lnTo>
                    <a:lnTo>
                      <a:pt x="139" y="62"/>
                    </a:lnTo>
                    <a:lnTo>
                      <a:pt x="164" y="49"/>
                    </a:lnTo>
                    <a:lnTo>
                      <a:pt x="183" y="37"/>
                    </a:lnTo>
                    <a:lnTo>
                      <a:pt x="199" y="27"/>
                    </a:lnTo>
                    <a:lnTo>
                      <a:pt x="212" y="18"/>
                    </a:lnTo>
                    <a:lnTo>
                      <a:pt x="219" y="11"/>
                    </a:lnTo>
                    <a:lnTo>
                      <a:pt x="225" y="7"/>
                    </a:lnTo>
                    <a:lnTo>
                      <a:pt x="226"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6" name="Freeform 78"/>
              <p:cNvSpPr>
                <a:spLocks/>
              </p:cNvSpPr>
              <p:nvPr/>
            </p:nvSpPr>
            <p:spPr bwMode="auto">
              <a:xfrm>
                <a:off x="1398" y="1045"/>
                <a:ext cx="227" cy="114"/>
              </a:xfrm>
              <a:custGeom>
                <a:avLst/>
                <a:gdLst>
                  <a:gd name="T0" fmla="*/ 212 w 227"/>
                  <a:gd name="T1" fmla="*/ 0 h 114"/>
                  <a:gd name="T2" fmla="*/ 211 w 227"/>
                  <a:gd name="T3" fmla="*/ 0 h 114"/>
                  <a:gd name="T4" fmla="*/ 206 w 227"/>
                  <a:gd name="T5" fmla="*/ 2 h 114"/>
                  <a:gd name="T6" fmla="*/ 201 w 227"/>
                  <a:gd name="T7" fmla="*/ 5 h 114"/>
                  <a:gd name="T8" fmla="*/ 193 w 227"/>
                  <a:gd name="T9" fmla="*/ 8 h 114"/>
                  <a:gd name="T10" fmla="*/ 185 w 227"/>
                  <a:gd name="T11" fmla="*/ 12 h 114"/>
                  <a:gd name="T12" fmla="*/ 175 w 227"/>
                  <a:gd name="T13" fmla="*/ 18 h 114"/>
                  <a:gd name="T14" fmla="*/ 165 w 227"/>
                  <a:gd name="T15" fmla="*/ 23 h 114"/>
                  <a:gd name="T16" fmla="*/ 153 w 227"/>
                  <a:gd name="T17" fmla="*/ 31 h 114"/>
                  <a:gd name="T18" fmla="*/ 144 w 227"/>
                  <a:gd name="T19" fmla="*/ 36 h 114"/>
                  <a:gd name="T20" fmla="*/ 140 w 227"/>
                  <a:gd name="T21" fmla="*/ 39 h 114"/>
                  <a:gd name="T22" fmla="*/ 137 w 227"/>
                  <a:gd name="T23" fmla="*/ 41 h 114"/>
                  <a:gd name="T24" fmla="*/ 136 w 227"/>
                  <a:gd name="T25" fmla="*/ 42 h 114"/>
                  <a:gd name="T26" fmla="*/ 133 w 227"/>
                  <a:gd name="T27" fmla="*/ 44 h 114"/>
                  <a:gd name="T28" fmla="*/ 127 w 227"/>
                  <a:gd name="T29" fmla="*/ 45 h 114"/>
                  <a:gd name="T30" fmla="*/ 118 w 227"/>
                  <a:gd name="T31" fmla="*/ 51 h 114"/>
                  <a:gd name="T32" fmla="*/ 102 w 227"/>
                  <a:gd name="T33" fmla="*/ 60 h 114"/>
                  <a:gd name="T34" fmla="*/ 84 w 227"/>
                  <a:gd name="T35" fmla="*/ 71 h 114"/>
                  <a:gd name="T36" fmla="*/ 66 w 227"/>
                  <a:gd name="T37" fmla="*/ 81 h 114"/>
                  <a:gd name="T38" fmla="*/ 49 w 227"/>
                  <a:gd name="T39" fmla="*/ 90 h 114"/>
                  <a:gd name="T40" fmla="*/ 33 w 227"/>
                  <a:gd name="T41" fmla="*/ 98 h 114"/>
                  <a:gd name="T42" fmla="*/ 20 w 227"/>
                  <a:gd name="T43" fmla="*/ 106 h 114"/>
                  <a:gd name="T44" fmla="*/ 9 w 227"/>
                  <a:gd name="T45" fmla="*/ 110 h 114"/>
                  <a:gd name="T46" fmla="*/ 3 w 227"/>
                  <a:gd name="T47" fmla="*/ 113 h 114"/>
                  <a:gd name="T48" fmla="*/ 0 w 227"/>
                  <a:gd name="T49" fmla="*/ 114 h 114"/>
                  <a:gd name="T50" fmla="*/ 53 w 227"/>
                  <a:gd name="T51" fmla="*/ 114 h 114"/>
                  <a:gd name="T52" fmla="*/ 53 w 227"/>
                  <a:gd name="T53" fmla="*/ 114 h 114"/>
                  <a:gd name="T54" fmla="*/ 52 w 227"/>
                  <a:gd name="T55" fmla="*/ 113 h 114"/>
                  <a:gd name="T56" fmla="*/ 51 w 227"/>
                  <a:gd name="T57" fmla="*/ 111 h 114"/>
                  <a:gd name="T58" fmla="*/ 53 w 227"/>
                  <a:gd name="T59" fmla="*/ 107 h 114"/>
                  <a:gd name="T60" fmla="*/ 59 w 227"/>
                  <a:gd name="T61" fmla="*/ 103 h 114"/>
                  <a:gd name="T62" fmla="*/ 69 w 227"/>
                  <a:gd name="T63" fmla="*/ 96 h 114"/>
                  <a:gd name="T64" fmla="*/ 87 w 227"/>
                  <a:gd name="T65" fmla="*/ 87 h 114"/>
                  <a:gd name="T66" fmla="*/ 113 w 227"/>
                  <a:gd name="T67" fmla="*/ 75 h 114"/>
                  <a:gd name="T68" fmla="*/ 140 w 227"/>
                  <a:gd name="T69" fmla="*/ 62 h 114"/>
                  <a:gd name="T70" fmla="*/ 165 w 227"/>
                  <a:gd name="T71" fmla="*/ 49 h 114"/>
                  <a:gd name="T72" fmla="*/ 183 w 227"/>
                  <a:gd name="T73" fmla="*/ 38 h 114"/>
                  <a:gd name="T74" fmla="*/ 199 w 227"/>
                  <a:gd name="T75" fmla="*/ 28 h 114"/>
                  <a:gd name="T76" fmla="*/ 212 w 227"/>
                  <a:gd name="T77" fmla="*/ 19 h 114"/>
                  <a:gd name="T78" fmla="*/ 219 w 227"/>
                  <a:gd name="T79" fmla="*/ 12 h 114"/>
                  <a:gd name="T80" fmla="*/ 225 w 227"/>
                  <a:gd name="T81" fmla="*/ 8 h 114"/>
                  <a:gd name="T82" fmla="*/ 227 w 227"/>
                  <a:gd name="T83" fmla="*/ 6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6" y="2"/>
                    </a:lnTo>
                    <a:lnTo>
                      <a:pt x="201" y="5"/>
                    </a:lnTo>
                    <a:lnTo>
                      <a:pt x="193" y="8"/>
                    </a:lnTo>
                    <a:lnTo>
                      <a:pt x="185" y="12"/>
                    </a:lnTo>
                    <a:lnTo>
                      <a:pt x="175" y="18"/>
                    </a:lnTo>
                    <a:lnTo>
                      <a:pt x="165" y="23"/>
                    </a:lnTo>
                    <a:lnTo>
                      <a:pt x="153" y="31"/>
                    </a:lnTo>
                    <a:lnTo>
                      <a:pt x="144" y="36"/>
                    </a:lnTo>
                    <a:lnTo>
                      <a:pt x="140" y="39"/>
                    </a:lnTo>
                    <a:lnTo>
                      <a:pt x="137" y="41"/>
                    </a:lnTo>
                    <a:lnTo>
                      <a:pt x="136" y="42"/>
                    </a:lnTo>
                    <a:lnTo>
                      <a:pt x="133" y="44"/>
                    </a:lnTo>
                    <a:lnTo>
                      <a:pt x="127" y="45"/>
                    </a:lnTo>
                    <a:lnTo>
                      <a:pt x="118" y="51"/>
                    </a:lnTo>
                    <a:lnTo>
                      <a:pt x="102" y="60"/>
                    </a:lnTo>
                    <a:lnTo>
                      <a:pt x="84" y="71"/>
                    </a:lnTo>
                    <a:lnTo>
                      <a:pt x="66" y="81"/>
                    </a:lnTo>
                    <a:lnTo>
                      <a:pt x="49" y="90"/>
                    </a:lnTo>
                    <a:lnTo>
                      <a:pt x="33" y="98"/>
                    </a:lnTo>
                    <a:lnTo>
                      <a:pt x="20" y="106"/>
                    </a:lnTo>
                    <a:lnTo>
                      <a:pt x="9" y="110"/>
                    </a:lnTo>
                    <a:lnTo>
                      <a:pt x="3" y="113"/>
                    </a:lnTo>
                    <a:lnTo>
                      <a:pt x="0" y="114"/>
                    </a:lnTo>
                    <a:lnTo>
                      <a:pt x="53" y="114"/>
                    </a:lnTo>
                    <a:lnTo>
                      <a:pt x="52" y="113"/>
                    </a:lnTo>
                    <a:lnTo>
                      <a:pt x="51" y="111"/>
                    </a:lnTo>
                    <a:lnTo>
                      <a:pt x="53" y="107"/>
                    </a:lnTo>
                    <a:lnTo>
                      <a:pt x="59" y="103"/>
                    </a:lnTo>
                    <a:lnTo>
                      <a:pt x="69" y="96"/>
                    </a:lnTo>
                    <a:lnTo>
                      <a:pt x="87" y="87"/>
                    </a:lnTo>
                    <a:lnTo>
                      <a:pt x="113" y="75"/>
                    </a:lnTo>
                    <a:lnTo>
                      <a:pt x="140" y="62"/>
                    </a:lnTo>
                    <a:lnTo>
                      <a:pt x="165" y="49"/>
                    </a:lnTo>
                    <a:lnTo>
                      <a:pt x="183" y="38"/>
                    </a:lnTo>
                    <a:lnTo>
                      <a:pt x="199" y="28"/>
                    </a:lnTo>
                    <a:lnTo>
                      <a:pt x="212" y="19"/>
                    </a:lnTo>
                    <a:lnTo>
                      <a:pt x="219" y="12"/>
                    </a:lnTo>
                    <a:lnTo>
                      <a:pt x="225" y="8"/>
                    </a:lnTo>
                    <a:lnTo>
                      <a:pt x="227"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7" name="Freeform 79"/>
              <p:cNvSpPr>
                <a:spLocks/>
              </p:cNvSpPr>
              <p:nvPr/>
            </p:nvSpPr>
            <p:spPr bwMode="auto">
              <a:xfrm>
                <a:off x="1424" y="1077"/>
                <a:ext cx="227" cy="114"/>
              </a:xfrm>
              <a:custGeom>
                <a:avLst/>
                <a:gdLst>
                  <a:gd name="T0" fmla="*/ 211 w 227"/>
                  <a:gd name="T1" fmla="*/ 0 h 114"/>
                  <a:gd name="T2" fmla="*/ 209 w 227"/>
                  <a:gd name="T3" fmla="*/ 0 h 114"/>
                  <a:gd name="T4" fmla="*/ 206 w 227"/>
                  <a:gd name="T5" fmla="*/ 2 h 114"/>
                  <a:gd name="T6" fmla="*/ 201 w 227"/>
                  <a:gd name="T7" fmla="*/ 4 h 114"/>
                  <a:gd name="T8" fmla="*/ 192 w 227"/>
                  <a:gd name="T9" fmla="*/ 7 h 114"/>
                  <a:gd name="T10" fmla="*/ 183 w 227"/>
                  <a:gd name="T11" fmla="*/ 12 h 114"/>
                  <a:gd name="T12" fmla="*/ 173 w 227"/>
                  <a:gd name="T13" fmla="*/ 17 h 114"/>
                  <a:gd name="T14" fmla="*/ 163 w 227"/>
                  <a:gd name="T15" fmla="*/ 23 h 114"/>
                  <a:gd name="T16" fmla="*/ 152 w 227"/>
                  <a:gd name="T17" fmla="*/ 30 h 114"/>
                  <a:gd name="T18" fmla="*/ 143 w 227"/>
                  <a:gd name="T19" fmla="*/ 36 h 114"/>
                  <a:gd name="T20" fmla="*/ 139 w 227"/>
                  <a:gd name="T21" fmla="*/ 39 h 114"/>
                  <a:gd name="T22" fmla="*/ 136 w 227"/>
                  <a:gd name="T23" fmla="*/ 41 h 114"/>
                  <a:gd name="T24" fmla="*/ 134 w 227"/>
                  <a:gd name="T25" fmla="*/ 42 h 114"/>
                  <a:gd name="T26" fmla="*/ 131 w 227"/>
                  <a:gd name="T27" fmla="*/ 43 h 114"/>
                  <a:gd name="T28" fmla="*/ 127 w 227"/>
                  <a:gd name="T29" fmla="*/ 46 h 114"/>
                  <a:gd name="T30" fmla="*/ 117 w 227"/>
                  <a:gd name="T31" fmla="*/ 52 h 114"/>
                  <a:gd name="T32" fmla="*/ 102 w 227"/>
                  <a:gd name="T33" fmla="*/ 61 h 114"/>
                  <a:gd name="T34" fmla="*/ 84 w 227"/>
                  <a:gd name="T35" fmla="*/ 71 h 114"/>
                  <a:gd name="T36" fmla="*/ 65 w 227"/>
                  <a:gd name="T37" fmla="*/ 81 h 114"/>
                  <a:gd name="T38" fmla="*/ 48 w 227"/>
                  <a:gd name="T39" fmla="*/ 90 h 114"/>
                  <a:gd name="T40" fmla="*/ 32 w 227"/>
                  <a:gd name="T41" fmla="*/ 98 h 114"/>
                  <a:gd name="T42" fmla="*/ 19 w 227"/>
                  <a:gd name="T43" fmla="*/ 105 h 114"/>
                  <a:gd name="T44" fmla="*/ 9 w 227"/>
                  <a:gd name="T45" fmla="*/ 110 h 114"/>
                  <a:gd name="T46" fmla="*/ 3 w 227"/>
                  <a:gd name="T47" fmla="*/ 113 h 114"/>
                  <a:gd name="T48" fmla="*/ 0 w 227"/>
                  <a:gd name="T49" fmla="*/ 114 h 114"/>
                  <a:gd name="T50" fmla="*/ 52 w 227"/>
                  <a:gd name="T51" fmla="*/ 114 h 114"/>
                  <a:gd name="T52" fmla="*/ 52 w 227"/>
                  <a:gd name="T53" fmla="*/ 114 h 114"/>
                  <a:gd name="T54" fmla="*/ 51 w 227"/>
                  <a:gd name="T55" fmla="*/ 113 h 114"/>
                  <a:gd name="T56" fmla="*/ 51 w 227"/>
                  <a:gd name="T57" fmla="*/ 111 h 114"/>
                  <a:gd name="T58" fmla="*/ 52 w 227"/>
                  <a:gd name="T59" fmla="*/ 107 h 114"/>
                  <a:gd name="T60" fmla="*/ 59 w 227"/>
                  <a:gd name="T61" fmla="*/ 103 h 114"/>
                  <a:gd name="T62" fmla="*/ 69 w 227"/>
                  <a:gd name="T63" fmla="*/ 95 h 114"/>
                  <a:gd name="T64" fmla="*/ 87 w 227"/>
                  <a:gd name="T65" fmla="*/ 87 h 114"/>
                  <a:gd name="T66" fmla="*/ 113 w 227"/>
                  <a:gd name="T67" fmla="*/ 75 h 114"/>
                  <a:gd name="T68" fmla="*/ 140 w 227"/>
                  <a:gd name="T69" fmla="*/ 62 h 114"/>
                  <a:gd name="T70" fmla="*/ 165 w 227"/>
                  <a:gd name="T71" fmla="*/ 49 h 114"/>
                  <a:gd name="T72" fmla="*/ 183 w 227"/>
                  <a:gd name="T73" fmla="*/ 38 h 114"/>
                  <a:gd name="T74" fmla="*/ 199 w 227"/>
                  <a:gd name="T75" fmla="*/ 28 h 114"/>
                  <a:gd name="T76" fmla="*/ 212 w 227"/>
                  <a:gd name="T77" fmla="*/ 19 h 114"/>
                  <a:gd name="T78" fmla="*/ 219 w 227"/>
                  <a:gd name="T79" fmla="*/ 12 h 114"/>
                  <a:gd name="T80" fmla="*/ 225 w 227"/>
                  <a:gd name="T81" fmla="*/ 7 h 114"/>
                  <a:gd name="T82" fmla="*/ 227 w 227"/>
                  <a:gd name="T83" fmla="*/ 6 h 114"/>
                  <a:gd name="T84" fmla="*/ 211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1" y="0"/>
                    </a:moveTo>
                    <a:lnTo>
                      <a:pt x="209" y="0"/>
                    </a:lnTo>
                    <a:lnTo>
                      <a:pt x="206" y="2"/>
                    </a:lnTo>
                    <a:lnTo>
                      <a:pt x="201" y="4"/>
                    </a:lnTo>
                    <a:lnTo>
                      <a:pt x="192" y="7"/>
                    </a:lnTo>
                    <a:lnTo>
                      <a:pt x="183" y="12"/>
                    </a:lnTo>
                    <a:lnTo>
                      <a:pt x="173" y="17"/>
                    </a:lnTo>
                    <a:lnTo>
                      <a:pt x="163" y="23"/>
                    </a:lnTo>
                    <a:lnTo>
                      <a:pt x="152" y="30"/>
                    </a:lnTo>
                    <a:lnTo>
                      <a:pt x="143" y="36"/>
                    </a:lnTo>
                    <a:lnTo>
                      <a:pt x="139" y="39"/>
                    </a:lnTo>
                    <a:lnTo>
                      <a:pt x="136" y="41"/>
                    </a:lnTo>
                    <a:lnTo>
                      <a:pt x="134" y="42"/>
                    </a:lnTo>
                    <a:lnTo>
                      <a:pt x="131" y="43"/>
                    </a:lnTo>
                    <a:lnTo>
                      <a:pt x="127" y="46"/>
                    </a:lnTo>
                    <a:lnTo>
                      <a:pt x="117" y="52"/>
                    </a:lnTo>
                    <a:lnTo>
                      <a:pt x="102" y="61"/>
                    </a:lnTo>
                    <a:lnTo>
                      <a:pt x="84" y="71"/>
                    </a:lnTo>
                    <a:lnTo>
                      <a:pt x="65" y="81"/>
                    </a:lnTo>
                    <a:lnTo>
                      <a:pt x="48" y="90"/>
                    </a:lnTo>
                    <a:lnTo>
                      <a:pt x="32" y="98"/>
                    </a:lnTo>
                    <a:lnTo>
                      <a:pt x="19" y="105"/>
                    </a:lnTo>
                    <a:lnTo>
                      <a:pt x="9" y="110"/>
                    </a:lnTo>
                    <a:lnTo>
                      <a:pt x="3" y="113"/>
                    </a:lnTo>
                    <a:lnTo>
                      <a:pt x="0" y="114"/>
                    </a:lnTo>
                    <a:lnTo>
                      <a:pt x="52" y="114"/>
                    </a:lnTo>
                    <a:lnTo>
                      <a:pt x="51" y="113"/>
                    </a:lnTo>
                    <a:lnTo>
                      <a:pt x="51" y="111"/>
                    </a:lnTo>
                    <a:lnTo>
                      <a:pt x="52" y="107"/>
                    </a:lnTo>
                    <a:lnTo>
                      <a:pt x="59" y="103"/>
                    </a:lnTo>
                    <a:lnTo>
                      <a:pt x="69" y="95"/>
                    </a:lnTo>
                    <a:lnTo>
                      <a:pt x="87" y="87"/>
                    </a:lnTo>
                    <a:lnTo>
                      <a:pt x="113" y="75"/>
                    </a:lnTo>
                    <a:lnTo>
                      <a:pt x="140" y="62"/>
                    </a:lnTo>
                    <a:lnTo>
                      <a:pt x="165" y="49"/>
                    </a:lnTo>
                    <a:lnTo>
                      <a:pt x="183" y="38"/>
                    </a:lnTo>
                    <a:lnTo>
                      <a:pt x="199" y="28"/>
                    </a:lnTo>
                    <a:lnTo>
                      <a:pt x="212" y="19"/>
                    </a:lnTo>
                    <a:lnTo>
                      <a:pt x="219" y="12"/>
                    </a:lnTo>
                    <a:lnTo>
                      <a:pt x="225" y="7"/>
                    </a:lnTo>
                    <a:lnTo>
                      <a:pt x="227" y="6"/>
                    </a:lnTo>
                    <a:lnTo>
                      <a:pt x="2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8" name="Freeform 80"/>
              <p:cNvSpPr>
                <a:spLocks/>
              </p:cNvSpPr>
              <p:nvPr/>
            </p:nvSpPr>
            <p:spPr bwMode="auto">
              <a:xfrm>
                <a:off x="1447" y="1109"/>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2 w 228"/>
                  <a:gd name="T21" fmla="*/ 39 h 114"/>
                  <a:gd name="T22" fmla="*/ 139 w 228"/>
                  <a:gd name="T23" fmla="*/ 40 h 114"/>
                  <a:gd name="T24" fmla="*/ 137 w 228"/>
                  <a:gd name="T25" fmla="*/ 42 h 114"/>
                  <a:gd name="T26" fmla="*/ 134 w 228"/>
                  <a:gd name="T27" fmla="*/ 43 h 114"/>
                  <a:gd name="T28" fmla="*/ 129 w 228"/>
                  <a:gd name="T29" fmla="*/ 46 h 114"/>
                  <a:gd name="T30" fmla="*/ 120 w 228"/>
                  <a:gd name="T31" fmla="*/ 52 h 114"/>
                  <a:gd name="T32" fmla="*/ 104 w 228"/>
                  <a:gd name="T33" fmla="*/ 60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4" y="30"/>
                    </a:lnTo>
                    <a:lnTo>
                      <a:pt x="146" y="36"/>
                    </a:lnTo>
                    <a:lnTo>
                      <a:pt x="142" y="39"/>
                    </a:lnTo>
                    <a:lnTo>
                      <a:pt x="139" y="40"/>
                    </a:lnTo>
                    <a:lnTo>
                      <a:pt x="137" y="42"/>
                    </a:lnTo>
                    <a:lnTo>
                      <a:pt x="134" y="43"/>
                    </a:lnTo>
                    <a:lnTo>
                      <a:pt x="129" y="46"/>
                    </a:lnTo>
                    <a:lnTo>
                      <a:pt x="120" y="52"/>
                    </a:lnTo>
                    <a:lnTo>
                      <a:pt x="104" y="60"/>
                    </a:lnTo>
                    <a:lnTo>
                      <a:pt x="85" y="71"/>
                    </a:lnTo>
                    <a:lnTo>
                      <a:pt x="66" y="81"/>
                    </a:lnTo>
                    <a:lnTo>
                      <a:pt x="49" y="89"/>
                    </a:lnTo>
                    <a:lnTo>
                      <a:pt x="33" y="98"/>
                    </a:lnTo>
                    <a:lnTo>
                      <a:pt x="20" y="105"/>
                    </a:lnTo>
                    <a:lnTo>
                      <a:pt x="9" y="109"/>
                    </a:lnTo>
                    <a:lnTo>
                      <a:pt x="3" y="112"/>
                    </a:lnTo>
                    <a:lnTo>
                      <a:pt x="0" y="114"/>
                    </a:lnTo>
                    <a:lnTo>
                      <a:pt x="55" y="114"/>
                    </a:lnTo>
                    <a:lnTo>
                      <a:pt x="53" y="112"/>
                    </a:lnTo>
                    <a:lnTo>
                      <a:pt x="52" y="111"/>
                    </a:lnTo>
                    <a:lnTo>
                      <a:pt x="55" y="107"/>
                    </a:lnTo>
                    <a:lnTo>
                      <a:pt x="61" y="102"/>
                    </a:lnTo>
                    <a:lnTo>
                      <a:pt x="71" y="95"/>
                    </a:lnTo>
                    <a:lnTo>
                      <a:pt x="88" y="86"/>
                    </a:lnTo>
                    <a:lnTo>
                      <a:pt x="114" y="75"/>
                    </a:lnTo>
                    <a:lnTo>
                      <a:pt x="142"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9" name="Freeform 81"/>
              <p:cNvSpPr>
                <a:spLocks/>
              </p:cNvSpPr>
              <p:nvPr/>
            </p:nvSpPr>
            <p:spPr bwMode="auto">
              <a:xfrm>
                <a:off x="1472" y="1142"/>
                <a:ext cx="228" cy="114"/>
              </a:xfrm>
              <a:custGeom>
                <a:avLst/>
                <a:gdLst>
                  <a:gd name="T0" fmla="*/ 213 w 228"/>
                  <a:gd name="T1" fmla="*/ 0 h 114"/>
                  <a:gd name="T2" fmla="*/ 212 w 228"/>
                  <a:gd name="T3" fmla="*/ 0 h 114"/>
                  <a:gd name="T4" fmla="*/ 209 w 228"/>
                  <a:gd name="T5" fmla="*/ 1 h 114"/>
                  <a:gd name="T6" fmla="*/ 203 w 228"/>
                  <a:gd name="T7" fmla="*/ 4 h 114"/>
                  <a:gd name="T8" fmla="*/ 194 w 228"/>
                  <a:gd name="T9" fmla="*/ 7 h 114"/>
                  <a:gd name="T10" fmla="*/ 186 w 228"/>
                  <a:gd name="T11" fmla="*/ 12 h 114"/>
                  <a:gd name="T12" fmla="*/ 176 w 228"/>
                  <a:gd name="T13" fmla="*/ 16 h 114"/>
                  <a:gd name="T14" fmla="*/ 166 w 228"/>
                  <a:gd name="T15" fmla="*/ 22 h 114"/>
                  <a:gd name="T16" fmla="*/ 154 w 228"/>
                  <a:gd name="T17" fmla="*/ 29 h 114"/>
                  <a:gd name="T18" fmla="*/ 145 w 228"/>
                  <a:gd name="T19" fmla="*/ 35 h 114"/>
                  <a:gd name="T20" fmla="*/ 141 w 228"/>
                  <a:gd name="T21" fmla="*/ 38 h 114"/>
                  <a:gd name="T22" fmla="*/ 138 w 228"/>
                  <a:gd name="T23" fmla="*/ 39 h 114"/>
                  <a:gd name="T24" fmla="*/ 137 w 228"/>
                  <a:gd name="T25" fmla="*/ 40 h 114"/>
                  <a:gd name="T26" fmla="*/ 134 w 228"/>
                  <a:gd name="T27" fmla="*/ 42 h 114"/>
                  <a:gd name="T28" fmla="*/ 129 w 228"/>
                  <a:gd name="T29" fmla="*/ 45 h 114"/>
                  <a:gd name="T30" fmla="*/ 119 w 228"/>
                  <a:gd name="T31" fmla="*/ 50 h 114"/>
                  <a:gd name="T32" fmla="*/ 105 w 228"/>
                  <a:gd name="T33" fmla="*/ 59 h 114"/>
                  <a:gd name="T34" fmla="*/ 86 w 228"/>
                  <a:gd name="T35" fmla="*/ 69 h 114"/>
                  <a:gd name="T36" fmla="*/ 67 w 228"/>
                  <a:gd name="T37" fmla="*/ 79 h 114"/>
                  <a:gd name="T38" fmla="*/ 50 w 228"/>
                  <a:gd name="T39" fmla="*/ 89 h 114"/>
                  <a:gd name="T40" fmla="*/ 33 w 228"/>
                  <a:gd name="T41" fmla="*/ 97 h 114"/>
                  <a:gd name="T42" fmla="*/ 20 w 228"/>
                  <a:gd name="T43" fmla="*/ 104 h 114"/>
                  <a:gd name="T44" fmla="*/ 8 w 228"/>
                  <a:gd name="T45" fmla="*/ 110 h 114"/>
                  <a:gd name="T46" fmla="*/ 3 w 228"/>
                  <a:gd name="T47" fmla="*/ 113 h 114"/>
                  <a:gd name="T48" fmla="*/ 0 w 228"/>
                  <a:gd name="T49" fmla="*/ 114 h 114"/>
                  <a:gd name="T50" fmla="*/ 54 w 228"/>
                  <a:gd name="T51" fmla="*/ 114 h 114"/>
                  <a:gd name="T52" fmla="*/ 54 w 228"/>
                  <a:gd name="T53" fmla="*/ 114 h 114"/>
                  <a:gd name="T54" fmla="*/ 53 w 228"/>
                  <a:gd name="T55" fmla="*/ 113 h 114"/>
                  <a:gd name="T56" fmla="*/ 52 w 228"/>
                  <a:gd name="T57" fmla="*/ 110 h 114"/>
                  <a:gd name="T58" fmla="*/ 54 w 228"/>
                  <a:gd name="T59" fmla="*/ 107 h 114"/>
                  <a:gd name="T60" fmla="*/ 60 w 228"/>
                  <a:gd name="T61" fmla="*/ 101 h 114"/>
                  <a:gd name="T62" fmla="*/ 70 w 228"/>
                  <a:gd name="T63" fmla="*/ 94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1"/>
                    </a:lnTo>
                    <a:lnTo>
                      <a:pt x="203" y="4"/>
                    </a:lnTo>
                    <a:lnTo>
                      <a:pt x="194" y="7"/>
                    </a:lnTo>
                    <a:lnTo>
                      <a:pt x="186" y="12"/>
                    </a:lnTo>
                    <a:lnTo>
                      <a:pt x="176" y="16"/>
                    </a:lnTo>
                    <a:lnTo>
                      <a:pt x="166" y="22"/>
                    </a:lnTo>
                    <a:lnTo>
                      <a:pt x="154" y="29"/>
                    </a:lnTo>
                    <a:lnTo>
                      <a:pt x="145" y="35"/>
                    </a:lnTo>
                    <a:lnTo>
                      <a:pt x="141" y="38"/>
                    </a:lnTo>
                    <a:lnTo>
                      <a:pt x="138" y="39"/>
                    </a:lnTo>
                    <a:lnTo>
                      <a:pt x="137" y="40"/>
                    </a:lnTo>
                    <a:lnTo>
                      <a:pt x="134" y="42"/>
                    </a:lnTo>
                    <a:lnTo>
                      <a:pt x="129" y="45"/>
                    </a:lnTo>
                    <a:lnTo>
                      <a:pt x="119" y="50"/>
                    </a:lnTo>
                    <a:lnTo>
                      <a:pt x="105" y="59"/>
                    </a:lnTo>
                    <a:lnTo>
                      <a:pt x="86" y="69"/>
                    </a:lnTo>
                    <a:lnTo>
                      <a:pt x="67" y="79"/>
                    </a:lnTo>
                    <a:lnTo>
                      <a:pt x="50" y="89"/>
                    </a:lnTo>
                    <a:lnTo>
                      <a:pt x="33" y="97"/>
                    </a:lnTo>
                    <a:lnTo>
                      <a:pt x="20" y="104"/>
                    </a:lnTo>
                    <a:lnTo>
                      <a:pt x="8" y="110"/>
                    </a:lnTo>
                    <a:lnTo>
                      <a:pt x="3" y="113"/>
                    </a:lnTo>
                    <a:lnTo>
                      <a:pt x="0" y="114"/>
                    </a:lnTo>
                    <a:lnTo>
                      <a:pt x="54" y="114"/>
                    </a:lnTo>
                    <a:lnTo>
                      <a:pt x="53" y="113"/>
                    </a:lnTo>
                    <a:lnTo>
                      <a:pt x="52" y="110"/>
                    </a:lnTo>
                    <a:lnTo>
                      <a:pt x="54" y="107"/>
                    </a:lnTo>
                    <a:lnTo>
                      <a:pt x="60" y="101"/>
                    </a:lnTo>
                    <a:lnTo>
                      <a:pt x="70" y="94"/>
                    </a:lnTo>
                    <a:lnTo>
                      <a:pt x="88" y="85"/>
                    </a:lnTo>
                    <a:lnTo>
                      <a:pt x="114" y="74"/>
                    </a:lnTo>
                    <a:lnTo>
                      <a:pt x="141" y="61"/>
                    </a:lnTo>
                    <a:lnTo>
                      <a:pt x="166" y="48"/>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0" name="Freeform 82"/>
              <p:cNvSpPr>
                <a:spLocks/>
              </p:cNvSpPr>
              <p:nvPr/>
            </p:nvSpPr>
            <p:spPr bwMode="auto">
              <a:xfrm>
                <a:off x="1498" y="1174"/>
                <a:ext cx="228" cy="114"/>
              </a:xfrm>
              <a:custGeom>
                <a:avLst/>
                <a:gdLst>
                  <a:gd name="T0" fmla="*/ 213 w 228"/>
                  <a:gd name="T1" fmla="*/ 0 h 114"/>
                  <a:gd name="T2" fmla="*/ 212 w 228"/>
                  <a:gd name="T3" fmla="*/ 0 h 114"/>
                  <a:gd name="T4" fmla="*/ 207 w 228"/>
                  <a:gd name="T5" fmla="*/ 1 h 114"/>
                  <a:gd name="T6" fmla="*/ 202 w 228"/>
                  <a:gd name="T7" fmla="*/ 4 h 114"/>
                  <a:gd name="T8" fmla="*/ 194 w 228"/>
                  <a:gd name="T9" fmla="*/ 7 h 114"/>
                  <a:gd name="T10" fmla="*/ 186 w 228"/>
                  <a:gd name="T11" fmla="*/ 11 h 114"/>
                  <a:gd name="T12" fmla="*/ 174 w 228"/>
                  <a:gd name="T13" fmla="*/ 16 h 114"/>
                  <a:gd name="T14" fmla="*/ 164 w 228"/>
                  <a:gd name="T15" fmla="*/ 21 h 114"/>
                  <a:gd name="T16" fmla="*/ 153 w 228"/>
                  <a:gd name="T17" fmla="*/ 29 h 114"/>
                  <a:gd name="T18" fmla="*/ 144 w 228"/>
                  <a:gd name="T19" fmla="*/ 34 h 114"/>
                  <a:gd name="T20" fmla="*/ 140 w 228"/>
                  <a:gd name="T21" fmla="*/ 37 h 114"/>
                  <a:gd name="T22" fmla="*/ 137 w 228"/>
                  <a:gd name="T23" fmla="*/ 39 h 114"/>
                  <a:gd name="T24" fmla="*/ 135 w 228"/>
                  <a:gd name="T25" fmla="*/ 40 h 114"/>
                  <a:gd name="T26" fmla="*/ 132 w 228"/>
                  <a:gd name="T27" fmla="*/ 42 h 114"/>
                  <a:gd name="T28" fmla="*/ 128 w 228"/>
                  <a:gd name="T29" fmla="*/ 44 h 114"/>
                  <a:gd name="T30" fmla="*/ 118 w 228"/>
                  <a:gd name="T31" fmla="*/ 50 h 114"/>
                  <a:gd name="T32" fmla="*/ 103 w 228"/>
                  <a:gd name="T33" fmla="*/ 59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2 w 228"/>
                  <a:gd name="T47" fmla="*/ 112 h 114"/>
                  <a:gd name="T48" fmla="*/ 0 w 228"/>
                  <a:gd name="T49" fmla="*/ 114 h 114"/>
                  <a:gd name="T50" fmla="*/ 54 w 228"/>
                  <a:gd name="T51" fmla="*/ 114 h 114"/>
                  <a:gd name="T52" fmla="*/ 54 w 228"/>
                  <a:gd name="T53" fmla="*/ 114 h 114"/>
                  <a:gd name="T54" fmla="*/ 53 w 228"/>
                  <a:gd name="T55" fmla="*/ 112 h 114"/>
                  <a:gd name="T56" fmla="*/ 52 w 228"/>
                  <a:gd name="T57" fmla="*/ 109 h 114"/>
                  <a:gd name="T58" fmla="*/ 54 w 228"/>
                  <a:gd name="T59" fmla="*/ 106 h 114"/>
                  <a:gd name="T60" fmla="*/ 60 w 228"/>
                  <a:gd name="T61" fmla="*/ 101 h 114"/>
                  <a:gd name="T62" fmla="*/ 70 w 228"/>
                  <a:gd name="T63" fmla="*/ 93 h 114"/>
                  <a:gd name="T64" fmla="*/ 88 w 228"/>
                  <a:gd name="T65" fmla="*/ 85 h 114"/>
                  <a:gd name="T66" fmla="*/ 114 w 228"/>
                  <a:gd name="T67" fmla="*/ 73 h 114"/>
                  <a:gd name="T68" fmla="*/ 141 w 228"/>
                  <a:gd name="T69" fmla="*/ 60 h 114"/>
                  <a:gd name="T70" fmla="*/ 166 w 228"/>
                  <a:gd name="T71" fmla="*/ 47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1"/>
                    </a:lnTo>
                    <a:lnTo>
                      <a:pt x="202" y="4"/>
                    </a:lnTo>
                    <a:lnTo>
                      <a:pt x="194" y="7"/>
                    </a:lnTo>
                    <a:lnTo>
                      <a:pt x="186" y="11"/>
                    </a:lnTo>
                    <a:lnTo>
                      <a:pt x="174" y="16"/>
                    </a:lnTo>
                    <a:lnTo>
                      <a:pt x="164" y="21"/>
                    </a:lnTo>
                    <a:lnTo>
                      <a:pt x="153" y="29"/>
                    </a:lnTo>
                    <a:lnTo>
                      <a:pt x="144" y="34"/>
                    </a:lnTo>
                    <a:lnTo>
                      <a:pt x="140" y="37"/>
                    </a:lnTo>
                    <a:lnTo>
                      <a:pt x="137" y="39"/>
                    </a:lnTo>
                    <a:lnTo>
                      <a:pt x="135" y="40"/>
                    </a:lnTo>
                    <a:lnTo>
                      <a:pt x="132" y="42"/>
                    </a:lnTo>
                    <a:lnTo>
                      <a:pt x="128" y="44"/>
                    </a:lnTo>
                    <a:lnTo>
                      <a:pt x="118" y="50"/>
                    </a:lnTo>
                    <a:lnTo>
                      <a:pt x="103" y="59"/>
                    </a:lnTo>
                    <a:lnTo>
                      <a:pt x="85" y="70"/>
                    </a:lnTo>
                    <a:lnTo>
                      <a:pt x="66" y="81"/>
                    </a:lnTo>
                    <a:lnTo>
                      <a:pt x="49" y="89"/>
                    </a:lnTo>
                    <a:lnTo>
                      <a:pt x="33" y="98"/>
                    </a:lnTo>
                    <a:lnTo>
                      <a:pt x="20" y="105"/>
                    </a:lnTo>
                    <a:lnTo>
                      <a:pt x="8" y="109"/>
                    </a:lnTo>
                    <a:lnTo>
                      <a:pt x="2" y="112"/>
                    </a:lnTo>
                    <a:lnTo>
                      <a:pt x="0" y="114"/>
                    </a:lnTo>
                    <a:lnTo>
                      <a:pt x="54" y="114"/>
                    </a:lnTo>
                    <a:lnTo>
                      <a:pt x="53" y="112"/>
                    </a:lnTo>
                    <a:lnTo>
                      <a:pt x="52" y="109"/>
                    </a:lnTo>
                    <a:lnTo>
                      <a:pt x="54" y="106"/>
                    </a:lnTo>
                    <a:lnTo>
                      <a:pt x="60" y="101"/>
                    </a:lnTo>
                    <a:lnTo>
                      <a:pt x="70" y="93"/>
                    </a:lnTo>
                    <a:lnTo>
                      <a:pt x="88" y="85"/>
                    </a:lnTo>
                    <a:lnTo>
                      <a:pt x="114" y="73"/>
                    </a:lnTo>
                    <a:lnTo>
                      <a:pt x="141" y="60"/>
                    </a:lnTo>
                    <a:lnTo>
                      <a:pt x="166" y="47"/>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1" name="Freeform 83"/>
              <p:cNvSpPr>
                <a:spLocks/>
              </p:cNvSpPr>
              <p:nvPr/>
            </p:nvSpPr>
            <p:spPr bwMode="auto">
              <a:xfrm>
                <a:off x="1522" y="1205"/>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6 h 114"/>
                  <a:gd name="T14" fmla="*/ 166 w 228"/>
                  <a:gd name="T15" fmla="*/ 22 h 114"/>
                  <a:gd name="T16" fmla="*/ 155 w 228"/>
                  <a:gd name="T17" fmla="*/ 29 h 114"/>
                  <a:gd name="T18" fmla="*/ 146 w 228"/>
                  <a:gd name="T19" fmla="*/ 35 h 114"/>
                  <a:gd name="T20" fmla="*/ 142 w 228"/>
                  <a:gd name="T21" fmla="*/ 38 h 114"/>
                  <a:gd name="T22" fmla="*/ 139 w 228"/>
                  <a:gd name="T23" fmla="*/ 39 h 114"/>
                  <a:gd name="T24" fmla="*/ 137 w 228"/>
                  <a:gd name="T25" fmla="*/ 41 h 114"/>
                  <a:gd name="T26" fmla="*/ 134 w 228"/>
                  <a:gd name="T27" fmla="*/ 42 h 114"/>
                  <a:gd name="T28" fmla="*/ 129 w 228"/>
                  <a:gd name="T29" fmla="*/ 45 h 114"/>
                  <a:gd name="T30" fmla="*/ 120 w 228"/>
                  <a:gd name="T31" fmla="*/ 51 h 114"/>
                  <a:gd name="T32" fmla="*/ 104 w 228"/>
                  <a:gd name="T33" fmla="*/ 60 h 114"/>
                  <a:gd name="T34" fmla="*/ 85 w 228"/>
                  <a:gd name="T35" fmla="*/ 71 h 114"/>
                  <a:gd name="T36" fmla="*/ 67 w 228"/>
                  <a:gd name="T37" fmla="*/ 81 h 114"/>
                  <a:gd name="T38" fmla="*/ 49 w 228"/>
                  <a:gd name="T39" fmla="*/ 90 h 114"/>
                  <a:gd name="T40" fmla="*/ 33 w 228"/>
                  <a:gd name="T41" fmla="*/ 99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6 h 114"/>
                  <a:gd name="T66" fmla="*/ 114 w 228"/>
                  <a:gd name="T67" fmla="*/ 74 h 114"/>
                  <a:gd name="T68" fmla="*/ 142 w 228"/>
                  <a:gd name="T69" fmla="*/ 61 h 114"/>
                  <a:gd name="T70" fmla="*/ 166 w 228"/>
                  <a:gd name="T71" fmla="*/ 48 h 114"/>
                  <a:gd name="T72" fmla="*/ 185 w 228"/>
                  <a:gd name="T73" fmla="*/ 37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6" y="16"/>
                    </a:lnTo>
                    <a:lnTo>
                      <a:pt x="166" y="22"/>
                    </a:lnTo>
                    <a:lnTo>
                      <a:pt x="155" y="29"/>
                    </a:lnTo>
                    <a:lnTo>
                      <a:pt x="146" y="35"/>
                    </a:lnTo>
                    <a:lnTo>
                      <a:pt x="142" y="38"/>
                    </a:lnTo>
                    <a:lnTo>
                      <a:pt x="139" y="39"/>
                    </a:lnTo>
                    <a:lnTo>
                      <a:pt x="137" y="41"/>
                    </a:lnTo>
                    <a:lnTo>
                      <a:pt x="134" y="42"/>
                    </a:lnTo>
                    <a:lnTo>
                      <a:pt x="129" y="45"/>
                    </a:lnTo>
                    <a:lnTo>
                      <a:pt x="120" y="51"/>
                    </a:lnTo>
                    <a:lnTo>
                      <a:pt x="104" y="60"/>
                    </a:lnTo>
                    <a:lnTo>
                      <a:pt x="85" y="71"/>
                    </a:lnTo>
                    <a:lnTo>
                      <a:pt x="67" y="81"/>
                    </a:lnTo>
                    <a:lnTo>
                      <a:pt x="49" y="90"/>
                    </a:lnTo>
                    <a:lnTo>
                      <a:pt x="33" y="99"/>
                    </a:lnTo>
                    <a:lnTo>
                      <a:pt x="20" y="106"/>
                    </a:lnTo>
                    <a:lnTo>
                      <a:pt x="9" y="110"/>
                    </a:lnTo>
                    <a:lnTo>
                      <a:pt x="3" y="113"/>
                    </a:lnTo>
                    <a:lnTo>
                      <a:pt x="0" y="114"/>
                    </a:lnTo>
                    <a:lnTo>
                      <a:pt x="55" y="114"/>
                    </a:lnTo>
                    <a:lnTo>
                      <a:pt x="54" y="113"/>
                    </a:lnTo>
                    <a:lnTo>
                      <a:pt x="52" y="110"/>
                    </a:lnTo>
                    <a:lnTo>
                      <a:pt x="55" y="107"/>
                    </a:lnTo>
                    <a:lnTo>
                      <a:pt x="61" y="101"/>
                    </a:lnTo>
                    <a:lnTo>
                      <a:pt x="71" y="94"/>
                    </a:lnTo>
                    <a:lnTo>
                      <a:pt x="88" y="86"/>
                    </a:lnTo>
                    <a:lnTo>
                      <a:pt x="114" y="74"/>
                    </a:lnTo>
                    <a:lnTo>
                      <a:pt x="142" y="61"/>
                    </a:lnTo>
                    <a:lnTo>
                      <a:pt x="166" y="48"/>
                    </a:lnTo>
                    <a:lnTo>
                      <a:pt x="185" y="37"/>
                    </a:lnTo>
                    <a:lnTo>
                      <a:pt x="201" y="26"/>
                    </a:lnTo>
                    <a:lnTo>
                      <a:pt x="214" y="18"/>
                    </a:lnTo>
                    <a:lnTo>
                      <a:pt x="221" y="11"/>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2" name="Freeform 84"/>
              <p:cNvSpPr>
                <a:spLocks/>
              </p:cNvSpPr>
              <p:nvPr/>
            </p:nvSpPr>
            <p:spPr bwMode="auto">
              <a:xfrm>
                <a:off x="1548" y="1237"/>
                <a:ext cx="228" cy="114"/>
              </a:xfrm>
              <a:custGeom>
                <a:avLst/>
                <a:gdLst>
                  <a:gd name="T0" fmla="*/ 212 w 228"/>
                  <a:gd name="T1" fmla="*/ 0 h 114"/>
                  <a:gd name="T2" fmla="*/ 211 w 228"/>
                  <a:gd name="T3" fmla="*/ 0 h 114"/>
                  <a:gd name="T4" fmla="*/ 208 w 228"/>
                  <a:gd name="T5" fmla="*/ 2 h 114"/>
                  <a:gd name="T6" fmla="*/ 202 w 228"/>
                  <a:gd name="T7" fmla="*/ 5 h 114"/>
                  <a:gd name="T8" fmla="*/ 193 w 228"/>
                  <a:gd name="T9" fmla="*/ 7 h 114"/>
                  <a:gd name="T10" fmla="*/ 185 w 228"/>
                  <a:gd name="T11" fmla="*/ 12 h 114"/>
                  <a:gd name="T12" fmla="*/ 175 w 228"/>
                  <a:gd name="T13" fmla="*/ 16 h 114"/>
                  <a:gd name="T14" fmla="*/ 165 w 228"/>
                  <a:gd name="T15" fmla="*/ 22 h 114"/>
                  <a:gd name="T16" fmla="*/ 153 w 228"/>
                  <a:gd name="T17" fmla="*/ 29 h 114"/>
                  <a:gd name="T18" fmla="*/ 144 w 228"/>
                  <a:gd name="T19" fmla="*/ 35 h 114"/>
                  <a:gd name="T20" fmla="*/ 140 w 228"/>
                  <a:gd name="T21" fmla="*/ 38 h 114"/>
                  <a:gd name="T22" fmla="*/ 137 w 228"/>
                  <a:gd name="T23" fmla="*/ 39 h 114"/>
                  <a:gd name="T24" fmla="*/ 136 w 228"/>
                  <a:gd name="T25" fmla="*/ 41 h 114"/>
                  <a:gd name="T26" fmla="*/ 133 w 228"/>
                  <a:gd name="T27" fmla="*/ 42 h 114"/>
                  <a:gd name="T28" fmla="*/ 129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0 h 114"/>
                  <a:gd name="T58" fmla="*/ 53 w 228"/>
                  <a:gd name="T59" fmla="*/ 107 h 114"/>
                  <a:gd name="T60" fmla="*/ 61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5"/>
                    </a:lnTo>
                    <a:lnTo>
                      <a:pt x="193" y="7"/>
                    </a:lnTo>
                    <a:lnTo>
                      <a:pt x="185" y="12"/>
                    </a:lnTo>
                    <a:lnTo>
                      <a:pt x="175" y="16"/>
                    </a:lnTo>
                    <a:lnTo>
                      <a:pt x="165" y="22"/>
                    </a:lnTo>
                    <a:lnTo>
                      <a:pt x="153" y="29"/>
                    </a:lnTo>
                    <a:lnTo>
                      <a:pt x="144" y="35"/>
                    </a:lnTo>
                    <a:lnTo>
                      <a:pt x="140" y="38"/>
                    </a:lnTo>
                    <a:lnTo>
                      <a:pt x="137" y="39"/>
                    </a:lnTo>
                    <a:lnTo>
                      <a:pt x="136" y="41"/>
                    </a:lnTo>
                    <a:lnTo>
                      <a:pt x="133" y="42"/>
                    </a:lnTo>
                    <a:lnTo>
                      <a:pt x="129" y="45"/>
                    </a:lnTo>
                    <a:lnTo>
                      <a:pt x="118" y="51"/>
                    </a:lnTo>
                    <a:lnTo>
                      <a:pt x="104" y="59"/>
                    </a:lnTo>
                    <a:lnTo>
                      <a:pt x="85" y="71"/>
                    </a:lnTo>
                    <a:lnTo>
                      <a:pt x="66" y="81"/>
                    </a:lnTo>
                    <a:lnTo>
                      <a:pt x="49" y="90"/>
                    </a:lnTo>
                    <a:lnTo>
                      <a:pt x="33" y="98"/>
                    </a:lnTo>
                    <a:lnTo>
                      <a:pt x="20" y="105"/>
                    </a:lnTo>
                    <a:lnTo>
                      <a:pt x="9" y="110"/>
                    </a:lnTo>
                    <a:lnTo>
                      <a:pt x="3" y="113"/>
                    </a:lnTo>
                    <a:lnTo>
                      <a:pt x="0" y="114"/>
                    </a:lnTo>
                    <a:lnTo>
                      <a:pt x="53" y="114"/>
                    </a:lnTo>
                    <a:lnTo>
                      <a:pt x="52" y="113"/>
                    </a:lnTo>
                    <a:lnTo>
                      <a:pt x="52" y="110"/>
                    </a:lnTo>
                    <a:lnTo>
                      <a:pt x="53" y="107"/>
                    </a:lnTo>
                    <a:lnTo>
                      <a:pt x="61" y="101"/>
                    </a:lnTo>
                    <a:lnTo>
                      <a:pt x="71" y="94"/>
                    </a:lnTo>
                    <a:lnTo>
                      <a:pt x="88" y="85"/>
                    </a:lnTo>
                    <a:lnTo>
                      <a:pt x="114" y="74"/>
                    </a:lnTo>
                    <a:lnTo>
                      <a:pt x="141" y="61"/>
                    </a:lnTo>
                    <a:lnTo>
                      <a:pt x="166" y="48"/>
                    </a:lnTo>
                    <a:lnTo>
                      <a:pt x="185" y="36"/>
                    </a:lnTo>
                    <a:lnTo>
                      <a:pt x="201" y="26"/>
                    </a:lnTo>
                    <a:lnTo>
                      <a:pt x="214" y="18"/>
                    </a:lnTo>
                    <a:lnTo>
                      <a:pt x="221" y="10"/>
                    </a:lnTo>
                    <a:lnTo>
                      <a:pt x="227" y="6"/>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3" name="Freeform 85"/>
              <p:cNvSpPr>
                <a:spLocks/>
              </p:cNvSpPr>
              <p:nvPr/>
            </p:nvSpPr>
            <p:spPr bwMode="auto">
              <a:xfrm>
                <a:off x="1573" y="1269"/>
                <a:ext cx="228" cy="114"/>
              </a:xfrm>
              <a:custGeom>
                <a:avLst/>
                <a:gdLst>
                  <a:gd name="T0" fmla="*/ 213 w 228"/>
                  <a:gd name="T1" fmla="*/ 0 h 114"/>
                  <a:gd name="T2" fmla="*/ 212 w 228"/>
                  <a:gd name="T3" fmla="*/ 0 h 114"/>
                  <a:gd name="T4" fmla="*/ 207 w 228"/>
                  <a:gd name="T5" fmla="*/ 1 h 114"/>
                  <a:gd name="T6" fmla="*/ 202 w 228"/>
                  <a:gd name="T7" fmla="*/ 4 h 114"/>
                  <a:gd name="T8" fmla="*/ 194 w 228"/>
                  <a:gd name="T9" fmla="*/ 7 h 114"/>
                  <a:gd name="T10" fmla="*/ 186 w 228"/>
                  <a:gd name="T11" fmla="*/ 11 h 114"/>
                  <a:gd name="T12" fmla="*/ 176 w 228"/>
                  <a:gd name="T13" fmla="*/ 17 h 114"/>
                  <a:gd name="T14" fmla="*/ 166 w 228"/>
                  <a:gd name="T15" fmla="*/ 23 h 114"/>
                  <a:gd name="T16" fmla="*/ 154 w 228"/>
                  <a:gd name="T17" fmla="*/ 30 h 114"/>
                  <a:gd name="T18" fmla="*/ 145 w 228"/>
                  <a:gd name="T19" fmla="*/ 36 h 114"/>
                  <a:gd name="T20" fmla="*/ 141 w 228"/>
                  <a:gd name="T21" fmla="*/ 39 h 114"/>
                  <a:gd name="T22" fmla="*/ 138 w 228"/>
                  <a:gd name="T23" fmla="*/ 40 h 114"/>
                  <a:gd name="T24" fmla="*/ 137 w 228"/>
                  <a:gd name="T25" fmla="*/ 40 h 114"/>
                  <a:gd name="T26" fmla="*/ 134 w 228"/>
                  <a:gd name="T27" fmla="*/ 42 h 114"/>
                  <a:gd name="T28" fmla="*/ 128 w 228"/>
                  <a:gd name="T29" fmla="*/ 45 h 114"/>
                  <a:gd name="T30" fmla="*/ 119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10 h 114"/>
                  <a:gd name="T46" fmla="*/ 3 w 228"/>
                  <a:gd name="T47" fmla="*/ 112 h 114"/>
                  <a:gd name="T48" fmla="*/ 0 w 228"/>
                  <a:gd name="T49" fmla="*/ 114 h 114"/>
                  <a:gd name="T50" fmla="*/ 54 w 228"/>
                  <a:gd name="T51" fmla="*/ 114 h 114"/>
                  <a:gd name="T52" fmla="*/ 54 w 228"/>
                  <a:gd name="T53" fmla="*/ 114 h 114"/>
                  <a:gd name="T54" fmla="*/ 53 w 228"/>
                  <a:gd name="T55" fmla="*/ 112 h 114"/>
                  <a:gd name="T56" fmla="*/ 52 w 228"/>
                  <a:gd name="T57" fmla="*/ 111 h 114"/>
                  <a:gd name="T58" fmla="*/ 54 w 228"/>
                  <a:gd name="T59" fmla="*/ 107 h 114"/>
                  <a:gd name="T60" fmla="*/ 60 w 228"/>
                  <a:gd name="T61" fmla="*/ 102 h 114"/>
                  <a:gd name="T62" fmla="*/ 70 w 228"/>
                  <a:gd name="T63" fmla="*/ 95 h 114"/>
                  <a:gd name="T64" fmla="*/ 88 w 228"/>
                  <a:gd name="T65" fmla="*/ 85 h 114"/>
                  <a:gd name="T66" fmla="*/ 114 w 228"/>
                  <a:gd name="T67" fmla="*/ 73 h 114"/>
                  <a:gd name="T68" fmla="*/ 141 w 228"/>
                  <a:gd name="T69" fmla="*/ 60 h 114"/>
                  <a:gd name="T70" fmla="*/ 166 w 228"/>
                  <a:gd name="T71" fmla="*/ 48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1"/>
                    </a:lnTo>
                    <a:lnTo>
                      <a:pt x="202" y="4"/>
                    </a:lnTo>
                    <a:lnTo>
                      <a:pt x="194" y="7"/>
                    </a:lnTo>
                    <a:lnTo>
                      <a:pt x="186" y="11"/>
                    </a:lnTo>
                    <a:lnTo>
                      <a:pt x="176" y="17"/>
                    </a:lnTo>
                    <a:lnTo>
                      <a:pt x="166" y="23"/>
                    </a:lnTo>
                    <a:lnTo>
                      <a:pt x="154" y="30"/>
                    </a:lnTo>
                    <a:lnTo>
                      <a:pt x="145" y="36"/>
                    </a:lnTo>
                    <a:lnTo>
                      <a:pt x="141" y="39"/>
                    </a:lnTo>
                    <a:lnTo>
                      <a:pt x="138" y="40"/>
                    </a:lnTo>
                    <a:lnTo>
                      <a:pt x="137" y="40"/>
                    </a:lnTo>
                    <a:lnTo>
                      <a:pt x="134" y="42"/>
                    </a:lnTo>
                    <a:lnTo>
                      <a:pt x="128" y="45"/>
                    </a:lnTo>
                    <a:lnTo>
                      <a:pt x="119" y="50"/>
                    </a:lnTo>
                    <a:lnTo>
                      <a:pt x="104" y="59"/>
                    </a:lnTo>
                    <a:lnTo>
                      <a:pt x="85" y="71"/>
                    </a:lnTo>
                    <a:lnTo>
                      <a:pt x="66" y="81"/>
                    </a:lnTo>
                    <a:lnTo>
                      <a:pt x="49" y="89"/>
                    </a:lnTo>
                    <a:lnTo>
                      <a:pt x="33" y="98"/>
                    </a:lnTo>
                    <a:lnTo>
                      <a:pt x="20" y="105"/>
                    </a:lnTo>
                    <a:lnTo>
                      <a:pt x="8" y="110"/>
                    </a:lnTo>
                    <a:lnTo>
                      <a:pt x="3" y="112"/>
                    </a:lnTo>
                    <a:lnTo>
                      <a:pt x="0" y="114"/>
                    </a:lnTo>
                    <a:lnTo>
                      <a:pt x="54" y="114"/>
                    </a:lnTo>
                    <a:lnTo>
                      <a:pt x="53" y="112"/>
                    </a:lnTo>
                    <a:lnTo>
                      <a:pt x="52" y="111"/>
                    </a:lnTo>
                    <a:lnTo>
                      <a:pt x="54" y="107"/>
                    </a:lnTo>
                    <a:lnTo>
                      <a:pt x="60" y="102"/>
                    </a:lnTo>
                    <a:lnTo>
                      <a:pt x="70" y="95"/>
                    </a:lnTo>
                    <a:lnTo>
                      <a:pt x="88" y="85"/>
                    </a:lnTo>
                    <a:lnTo>
                      <a:pt x="114" y="73"/>
                    </a:lnTo>
                    <a:lnTo>
                      <a:pt x="141" y="60"/>
                    </a:lnTo>
                    <a:lnTo>
                      <a:pt x="166" y="48"/>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4" name="Freeform 86"/>
              <p:cNvSpPr>
                <a:spLocks/>
              </p:cNvSpPr>
              <p:nvPr/>
            </p:nvSpPr>
            <p:spPr bwMode="auto">
              <a:xfrm>
                <a:off x="1597" y="1301"/>
                <a:ext cx="228" cy="114"/>
              </a:xfrm>
              <a:custGeom>
                <a:avLst/>
                <a:gdLst>
                  <a:gd name="T0" fmla="*/ 214 w 228"/>
                  <a:gd name="T1" fmla="*/ 0 h 114"/>
                  <a:gd name="T2" fmla="*/ 212 w 228"/>
                  <a:gd name="T3" fmla="*/ 0 h 114"/>
                  <a:gd name="T4" fmla="*/ 209 w 228"/>
                  <a:gd name="T5" fmla="*/ 1 h 114"/>
                  <a:gd name="T6" fmla="*/ 204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0 h 114"/>
                  <a:gd name="T26" fmla="*/ 134 w 228"/>
                  <a:gd name="T27" fmla="*/ 41 h 114"/>
                  <a:gd name="T28" fmla="*/ 130 w 228"/>
                  <a:gd name="T29" fmla="*/ 44 h 114"/>
                  <a:gd name="T30" fmla="*/ 120 w 228"/>
                  <a:gd name="T31" fmla="*/ 50 h 114"/>
                  <a:gd name="T32" fmla="*/ 105 w 228"/>
                  <a:gd name="T33" fmla="*/ 59 h 114"/>
                  <a:gd name="T34" fmla="*/ 87 w 228"/>
                  <a:gd name="T35" fmla="*/ 70 h 114"/>
                  <a:gd name="T36" fmla="*/ 68 w 228"/>
                  <a:gd name="T37" fmla="*/ 80 h 114"/>
                  <a:gd name="T38" fmla="*/ 51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9" y="1"/>
                    </a:lnTo>
                    <a:lnTo>
                      <a:pt x="204" y="4"/>
                    </a:lnTo>
                    <a:lnTo>
                      <a:pt x="195" y="7"/>
                    </a:lnTo>
                    <a:lnTo>
                      <a:pt x="186" y="11"/>
                    </a:lnTo>
                    <a:lnTo>
                      <a:pt x="176" y="17"/>
                    </a:lnTo>
                    <a:lnTo>
                      <a:pt x="166" y="23"/>
                    </a:lnTo>
                    <a:lnTo>
                      <a:pt x="155" y="30"/>
                    </a:lnTo>
                    <a:lnTo>
                      <a:pt x="146" y="36"/>
                    </a:lnTo>
                    <a:lnTo>
                      <a:pt x="142" y="39"/>
                    </a:lnTo>
                    <a:lnTo>
                      <a:pt x="139" y="40"/>
                    </a:lnTo>
                    <a:lnTo>
                      <a:pt x="137" y="40"/>
                    </a:lnTo>
                    <a:lnTo>
                      <a:pt x="134" y="41"/>
                    </a:lnTo>
                    <a:lnTo>
                      <a:pt x="130" y="44"/>
                    </a:lnTo>
                    <a:lnTo>
                      <a:pt x="120" y="50"/>
                    </a:lnTo>
                    <a:lnTo>
                      <a:pt x="105" y="59"/>
                    </a:lnTo>
                    <a:lnTo>
                      <a:pt x="87" y="70"/>
                    </a:lnTo>
                    <a:lnTo>
                      <a:pt x="68" y="80"/>
                    </a:lnTo>
                    <a:lnTo>
                      <a:pt x="51" y="89"/>
                    </a:lnTo>
                    <a:lnTo>
                      <a:pt x="33" y="98"/>
                    </a:lnTo>
                    <a:lnTo>
                      <a:pt x="20"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5" name="Freeform 87"/>
              <p:cNvSpPr>
                <a:spLocks/>
              </p:cNvSpPr>
              <p:nvPr/>
            </p:nvSpPr>
            <p:spPr bwMode="auto">
              <a:xfrm>
                <a:off x="1623" y="1332"/>
                <a:ext cx="228" cy="113"/>
              </a:xfrm>
              <a:custGeom>
                <a:avLst/>
                <a:gdLst>
                  <a:gd name="T0" fmla="*/ 214 w 228"/>
                  <a:gd name="T1" fmla="*/ 0 h 113"/>
                  <a:gd name="T2" fmla="*/ 212 w 228"/>
                  <a:gd name="T3" fmla="*/ 0 h 113"/>
                  <a:gd name="T4" fmla="*/ 208 w 228"/>
                  <a:gd name="T5" fmla="*/ 2 h 113"/>
                  <a:gd name="T6" fmla="*/ 202 w 228"/>
                  <a:gd name="T7" fmla="*/ 5 h 113"/>
                  <a:gd name="T8" fmla="*/ 195 w 228"/>
                  <a:gd name="T9" fmla="*/ 8 h 113"/>
                  <a:gd name="T10" fmla="*/ 186 w 228"/>
                  <a:gd name="T11" fmla="*/ 12 h 113"/>
                  <a:gd name="T12" fmla="*/ 175 w 228"/>
                  <a:gd name="T13" fmla="*/ 18 h 113"/>
                  <a:gd name="T14" fmla="*/ 165 w 228"/>
                  <a:gd name="T15" fmla="*/ 23 h 113"/>
                  <a:gd name="T16" fmla="*/ 153 w 228"/>
                  <a:gd name="T17" fmla="*/ 31 h 113"/>
                  <a:gd name="T18" fmla="*/ 144 w 228"/>
                  <a:gd name="T19" fmla="*/ 36 h 113"/>
                  <a:gd name="T20" fmla="*/ 140 w 228"/>
                  <a:gd name="T21" fmla="*/ 39 h 113"/>
                  <a:gd name="T22" fmla="*/ 137 w 228"/>
                  <a:gd name="T23" fmla="*/ 41 h 113"/>
                  <a:gd name="T24" fmla="*/ 136 w 228"/>
                  <a:gd name="T25" fmla="*/ 41 h 113"/>
                  <a:gd name="T26" fmla="*/ 133 w 228"/>
                  <a:gd name="T27" fmla="*/ 42 h 113"/>
                  <a:gd name="T28" fmla="*/ 129 w 228"/>
                  <a:gd name="T29" fmla="*/ 45 h 113"/>
                  <a:gd name="T30" fmla="*/ 118 w 228"/>
                  <a:gd name="T31" fmla="*/ 51 h 113"/>
                  <a:gd name="T32" fmla="*/ 104 w 228"/>
                  <a:gd name="T33" fmla="*/ 59 h 113"/>
                  <a:gd name="T34" fmla="*/ 85 w 228"/>
                  <a:gd name="T35" fmla="*/ 71 h 113"/>
                  <a:gd name="T36" fmla="*/ 66 w 228"/>
                  <a:gd name="T37" fmla="*/ 81 h 113"/>
                  <a:gd name="T38" fmla="*/ 49 w 228"/>
                  <a:gd name="T39" fmla="*/ 90 h 113"/>
                  <a:gd name="T40" fmla="*/ 33 w 228"/>
                  <a:gd name="T41" fmla="*/ 97 h 113"/>
                  <a:gd name="T42" fmla="*/ 20 w 228"/>
                  <a:gd name="T43" fmla="*/ 104 h 113"/>
                  <a:gd name="T44" fmla="*/ 9 w 228"/>
                  <a:gd name="T45" fmla="*/ 109 h 113"/>
                  <a:gd name="T46" fmla="*/ 3 w 228"/>
                  <a:gd name="T47" fmla="*/ 111 h 113"/>
                  <a:gd name="T48" fmla="*/ 0 w 228"/>
                  <a:gd name="T49" fmla="*/ 113 h 113"/>
                  <a:gd name="T50" fmla="*/ 55 w 228"/>
                  <a:gd name="T51" fmla="*/ 113 h 113"/>
                  <a:gd name="T52" fmla="*/ 55 w 228"/>
                  <a:gd name="T53" fmla="*/ 113 h 113"/>
                  <a:gd name="T54" fmla="*/ 54 w 228"/>
                  <a:gd name="T55" fmla="*/ 111 h 113"/>
                  <a:gd name="T56" fmla="*/ 52 w 228"/>
                  <a:gd name="T57" fmla="*/ 110 h 113"/>
                  <a:gd name="T58" fmla="*/ 55 w 228"/>
                  <a:gd name="T59" fmla="*/ 107 h 113"/>
                  <a:gd name="T60" fmla="*/ 61 w 228"/>
                  <a:gd name="T61" fmla="*/ 101 h 113"/>
                  <a:gd name="T62" fmla="*/ 71 w 228"/>
                  <a:gd name="T63" fmla="*/ 96 h 113"/>
                  <a:gd name="T64" fmla="*/ 88 w 228"/>
                  <a:gd name="T65" fmla="*/ 87 h 113"/>
                  <a:gd name="T66" fmla="*/ 114 w 228"/>
                  <a:gd name="T67" fmla="*/ 75 h 113"/>
                  <a:gd name="T68" fmla="*/ 142 w 228"/>
                  <a:gd name="T69" fmla="*/ 62 h 113"/>
                  <a:gd name="T70" fmla="*/ 166 w 228"/>
                  <a:gd name="T71" fmla="*/ 49 h 113"/>
                  <a:gd name="T72" fmla="*/ 185 w 228"/>
                  <a:gd name="T73" fmla="*/ 38 h 113"/>
                  <a:gd name="T74" fmla="*/ 201 w 228"/>
                  <a:gd name="T75" fmla="*/ 28 h 113"/>
                  <a:gd name="T76" fmla="*/ 214 w 228"/>
                  <a:gd name="T77" fmla="*/ 19 h 113"/>
                  <a:gd name="T78" fmla="*/ 221 w 228"/>
                  <a:gd name="T79" fmla="*/ 12 h 113"/>
                  <a:gd name="T80" fmla="*/ 227 w 228"/>
                  <a:gd name="T81" fmla="*/ 8 h 113"/>
                  <a:gd name="T82" fmla="*/ 228 w 228"/>
                  <a:gd name="T83" fmla="*/ 6 h 113"/>
                  <a:gd name="T84" fmla="*/ 214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4" y="0"/>
                    </a:moveTo>
                    <a:lnTo>
                      <a:pt x="212" y="0"/>
                    </a:lnTo>
                    <a:lnTo>
                      <a:pt x="208" y="2"/>
                    </a:lnTo>
                    <a:lnTo>
                      <a:pt x="202" y="5"/>
                    </a:lnTo>
                    <a:lnTo>
                      <a:pt x="195" y="8"/>
                    </a:lnTo>
                    <a:lnTo>
                      <a:pt x="186" y="12"/>
                    </a:lnTo>
                    <a:lnTo>
                      <a:pt x="175" y="18"/>
                    </a:lnTo>
                    <a:lnTo>
                      <a:pt x="165" y="23"/>
                    </a:lnTo>
                    <a:lnTo>
                      <a:pt x="153" y="31"/>
                    </a:lnTo>
                    <a:lnTo>
                      <a:pt x="144" y="36"/>
                    </a:lnTo>
                    <a:lnTo>
                      <a:pt x="140" y="39"/>
                    </a:lnTo>
                    <a:lnTo>
                      <a:pt x="137" y="41"/>
                    </a:lnTo>
                    <a:lnTo>
                      <a:pt x="136" y="41"/>
                    </a:lnTo>
                    <a:lnTo>
                      <a:pt x="133" y="42"/>
                    </a:lnTo>
                    <a:lnTo>
                      <a:pt x="129" y="45"/>
                    </a:lnTo>
                    <a:lnTo>
                      <a:pt x="118" y="51"/>
                    </a:lnTo>
                    <a:lnTo>
                      <a:pt x="104" y="59"/>
                    </a:lnTo>
                    <a:lnTo>
                      <a:pt x="85" y="71"/>
                    </a:lnTo>
                    <a:lnTo>
                      <a:pt x="66" y="81"/>
                    </a:lnTo>
                    <a:lnTo>
                      <a:pt x="49" y="90"/>
                    </a:lnTo>
                    <a:lnTo>
                      <a:pt x="33" y="97"/>
                    </a:lnTo>
                    <a:lnTo>
                      <a:pt x="20" y="104"/>
                    </a:lnTo>
                    <a:lnTo>
                      <a:pt x="9" y="109"/>
                    </a:lnTo>
                    <a:lnTo>
                      <a:pt x="3" y="111"/>
                    </a:lnTo>
                    <a:lnTo>
                      <a:pt x="0" y="113"/>
                    </a:lnTo>
                    <a:lnTo>
                      <a:pt x="55" y="113"/>
                    </a:lnTo>
                    <a:lnTo>
                      <a:pt x="54" y="111"/>
                    </a:lnTo>
                    <a:lnTo>
                      <a:pt x="52" y="110"/>
                    </a:lnTo>
                    <a:lnTo>
                      <a:pt x="55" y="107"/>
                    </a:lnTo>
                    <a:lnTo>
                      <a:pt x="61" y="101"/>
                    </a:lnTo>
                    <a:lnTo>
                      <a:pt x="71" y="96"/>
                    </a:lnTo>
                    <a:lnTo>
                      <a:pt x="88" y="87"/>
                    </a:lnTo>
                    <a:lnTo>
                      <a:pt x="114" y="75"/>
                    </a:lnTo>
                    <a:lnTo>
                      <a:pt x="142" y="62"/>
                    </a:lnTo>
                    <a:lnTo>
                      <a:pt x="166" y="49"/>
                    </a:lnTo>
                    <a:lnTo>
                      <a:pt x="185" y="38"/>
                    </a:lnTo>
                    <a:lnTo>
                      <a:pt x="201" y="28"/>
                    </a:lnTo>
                    <a:lnTo>
                      <a:pt x="214" y="19"/>
                    </a:lnTo>
                    <a:lnTo>
                      <a:pt x="221" y="12"/>
                    </a:lnTo>
                    <a:lnTo>
                      <a:pt x="227" y="8"/>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6" name="Freeform 88"/>
              <p:cNvSpPr>
                <a:spLocks/>
              </p:cNvSpPr>
              <p:nvPr/>
            </p:nvSpPr>
            <p:spPr bwMode="auto">
              <a:xfrm>
                <a:off x="1674" y="1396"/>
                <a:ext cx="228" cy="112"/>
              </a:xfrm>
              <a:custGeom>
                <a:avLst/>
                <a:gdLst>
                  <a:gd name="T0" fmla="*/ 212 w 228"/>
                  <a:gd name="T1" fmla="*/ 0 h 112"/>
                  <a:gd name="T2" fmla="*/ 210 w 228"/>
                  <a:gd name="T3" fmla="*/ 0 h 112"/>
                  <a:gd name="T4" fmla="*/ 207 w 228"/>
                  <a:gd name="T5" fmla="*/ 1 h 112"/>
                  <a:gd name="T6" fmla="*/ 202 w 228"/>
                  <a:gd name="T7" fmla="*/ 4 h 112"/>
                  <a:gd name="T8" fmla="*/ 193 w 228"/>
                  <a:gd name="T9" fmla="*/ 7 h 112"/>
                  <a:gd name="T10" fmla="*/ 184 w 228"/>
                  <a:gd name="T11" fmla="*/ 11 h 112"/>
                  <a:gd name="T12" fmla="*/ 174 w 228"/>
                  <a:gd name="T13" fmla="*/ 17 h 112"/>
                  <a:gd name="T14" fmla="*/ 164 w 228"/>
                  <a:gd name="T15" fmla="*/ 23 h 112"/>
                  <a:gd name="T16" fmla="*/ 153 w 228"/>
                  <a:gd name="T17" fmla="*/ 30 h 112"/>
                  <a:gd name="T18" fmla="*/ 144 w 228"/>
                  <a:gd name="T19" fmla="*/ 36 h 112"/>
                  <a:gd name="T20" fmla="*/ 140 w 228"/>
                  <a:gd name="T21" fmla="*/ 39 h 112"/>
                  <a:gd name="T22" fmla="*/ 137 w 228"/>
                  <a:gd name="T23" fmla="*/ 40 h 112"/>
                  <a:gd name="T24" fmla="*/ 135 w 228"/>
                  <a:gd name="T25" fmla="*/ 40 h 112"/>
                  <a:gd name="T26" fmla="*/ 132 w 228"/>
                  <a:gd name="T27" fmla="*/ 42 h 112"/>
                  <a:gd name="T28" fmla="*/ 128 w 228"/>
                  <a:gd name="T29" fmla="*/ 45 h 112"/>
                  <a:gd name="T30" fmla="*/ 118 w 228"/>
                  <a:gd name="T31" fmla="*/ 50 h 112"/>
                  <a:gd name="T32" fmla="*/ 104 w 228"/>
                  <a:gd name="T33" fmla="*/ 59 h 112"/>
                  <a:gd name="T34" fmla="*/ 85 w 228"/>
                  <a:gd name="T35" fmla="*/ 69 h 112"/>
                  <a:gd name="T36" fmla="*/ 66 w 228"/>
                  <a:gd name="T37" fmla="*/ 79 h 112"/>
                  <a:gd name="T38" fmla="*/ 49 w 228"/>
                  <a:gd name="T39" fmla="*/ 88 h 112"/>
                  <a:gd name="T40" fmla="*/ 33 w 228"/>
                  <a:gd name="T41" fmla="*/ 96 h 112"/>
                  <a:gd name="T42" fmla="*/ 20 w 228"/>
                  <a:gd name="T43" fmla="*/ 104 h 112"/>
                  <a:gd name="T44" fmla="*/ 8 w 228"/>
                  <a:gd name="T45" fmla="*/ 108 h 112"/>
                  <a:gd name="T46" fmla="*/ 3 w 228"/>
                  <a:gd name="T47" fmla="*/ 111 h 112"/>
                  <a:gd name="T48" fmla="*/ 0 w 228"/>
                  <a:gd name="T49" fmla="*/ 112 h 112"/>
                  <a:gd name="T50" fmla="*/ 53 w 228"/>
                  <a:gd name="T51" fmla="*/ 112 h 112"/>
                  <a:gd name="T52" fmla="*/ 53 w 228"/>
                  <a:gd name="T53" fmla="*/ 112 h 112"/>
                  <a:gd name="T54" fmla="*/ 52 w 228"/>
                  <a:gd name="T55" fmla="*/ 111 h 112"/>
                  <a:gd name="T56" fmla="*/ 52 w 228"/>
                  <a:gd name="T57" fmla="*/ 109 h 112"/>
                  <a:gd name="T58" fmla="*/ 53 w 228"/>
                  <a:gd name="T59" fmla="*/ 105 h 112"/>
                  <a:gd name="T60" fmla="*/ 60 w 228"/>
                  <a:gd name="T61" fmla="*/ 101 h 112"/>
                  <a:gd name="T62" fmla="*/ 70 w 228"/>
                  <a:gd name="T63" fmla="*/ 94 h 112"/>
                  <a:gd name="T64" fmla="*/ 88 w 228"/>
                  <a:gd name="T65" fmla="*/ 85 h 112"/>
                  <a:gd name="T66" fmla="*/ 114 w 228"/>
                  <a:gd name="T67" fmla="*/ 73 h 112"/>
                  <a:gd name="T68" fmla="*/ 141 w 228"/>
                  <a:gd name="T69" fmla="*/ 60 h 112"/>
                  <a:gd name="T70" fmla="*/ 166 w 228"/>
                  <a:gd name="T71" fmla="*/ 49 h 112"/>
                  <a:gd name="T72" fmla="*/ 184 w 228"/>
                  <a:gd name="T73" fmla="*/ 37 h 112"/>
                  <a:gd name="T74" fmla="*/ 200 w 228"/>
                  <a:gd name="T75" fmla="*/ 27 h 112"/>
                  <a:gd name="T76" fmla="*/ 213 w 228"/>
                  <a:gd name="T77" fmla="*/ 19 h 112"/>
                  <a:gd name="T78" fmla="*/ 220 w 228"/>
                  <a:gd name="T79" fmla="*/ 11 h 112"/>
                  <a:gd name="T80" fmla="*/ 226 w 228"/>
                  <a:gd name="T81" fmla="*/ 7 h 112"/>
                  <a:gd name="T82" fmla="*/ 228 w 228"/>
                  <a:gd name="T83" fmla="*/ 6 h 112"/>
                  <a:gd name="T84" fmla="*/ 212 w 228"/>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2"/>
                  <a:gd name="T131" fmla="*/ 228 w 228"/>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2">
                    <a:moveTo>
                      <a:pt x="212" y="0"/>
                    </a:moveTo>
                    <a:lnTo>
                      <a:pt x="210" y="0"/>
                    </a:lnTo>
                    <a:lnTo>
                      <a:pt x="207" y="1"/>
                    </a:lnTo>
                    <a:lnTo>
                      <a:pt x="202" y="4"/>
                    </a:lnTo>
                    <a:lnTo>
                      <a:pt x="193" y="7"/>
                    </a:lnTo>
                    <a:lnTo>
                      <a:pt x="184" y="11"/>
                    </a:lnTo>
                    <a:lnTo>
                      <a:pt x="174" y="17"/>
                    </a:lnTo>
                    <a:lnTo>
                      <a:pt x="164" y="23"/>
                    </a:lnTo>
                    <a:lnTo>
                      <a:pt x="153" y="30"/>
                    </a:lnTo>
                    <a:lnTo>
                      <a:pt x="144" y="36"/>
                    </a:lnTo>
                    <a:lnTo>
                      <a:pt x="140" y="39"/>
                    </a:lnTo>
                    <a:lnTo>
                      <a:pt x="137" y="40"/>
                    </a:lnTo>
                    <a:lnTo>
                      <a:pt x="135" y="40"/>
                    </a:lnTo>
                    <a:lnTo>
                      <a:pt x="132" y="42"/>
                    </a:lnTo>
                    <a:lnTo>
                      <a:pt x="128" y="45"/>
                    </a:lnTo>
                    <a:lnTo>
                      <a:pt x="118" y="50"/>
                    </a:lnTo>
                    <a:lnTo>
                      <a:pt x="104" y="59"/>
                    </a:lnTo>
                    <a:lnTo>
                      <a:pt x="85" y="69"/>
                    </a:lnTo>
                    <a:lnTo>
                      <a:pt x="66" y="79"/>
                    </a:lnTo>
                    <a:lnTo>
                      <a:pt x="49" y="88"/>
                    </a:lnTo>
                    <a:lnTo>
                      <a:pt x="33" y="96"/>
                    </a:lnTo>
                    <a:lnTo>
                      <a:pt x="20" y="104"/>
                    </a:lnTo>
                    <a:lnTo>
                      <a:pt x="8" y="108"/>
                    </a:lnTo>
                    <a:lnTo>
                      <a:pt x="3" y="111"/>
                    </a:lnTo>
                    <a:lnTo>
                      <a:pt x="0" y="112"/>
                    </a:lnTo>
                    <a:lnTo>
                      <a:pt x="53" y="112"/>
                    </a:lnTo>
                    <a:lnTo>
                      <a:pt x="52" y="111"/>
                    </a:lnTo>
                    <a:lnTo>
                      <a:pt x="52" y="109"/>
                    </a:lnTo>
                    <a:lnTo>
                      <a:pt x="53" y="105"/>
                    </a:lnTo>
                    <a:lnTo>
                      <a:pt x="60" y="101"/>
                    </a:lnTo>
                    <a:lnTo>
                      <a:pt x="70" y="94"/>
                    </a:lnTo>
                    <a:lnTo>
                      <a:pt x="88" y="85"/>
                    </a:lnTo>
                    <a:lnTo>
                      <a:pt x="114" y="73"/>
                    </a:lnTo>
                    <a:lnTo>
                      <a:pt x="141" y="60"/>
                    </a:lnTo>
                    <a:lnTo>
                      <a:pt x="166" y="49"/>
                    </a:lnTo>
                    <a:lnTo>
                      <a:pt x="184" y="37"/>
                    </a:lnTo>
                    <a:lnTo>
                      <a:pt x="200" y="27"/>
                    </a:lnTo>
                    <a:lnTo>
                      <a:pt x="213" y="19"/>
                    </a:lnTo>
                    <a:lnTo>
                      <a:pt x="220" y="11"/>
                    </a:lnTo>
                    <a:lnTo>
                      <a:pt x="226"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7" name="Freeform 89"/>
              <p:cNvSpPr>
                <a:spLocks/>
              </p:cNvSpPr>
              <p:nvPr/>
            </p:nvSpPr>
            <p:spPr bwMode="auto">
              <a:xfrm>
                <a:off x="1698" y="1428"/>
                <a:ext cx="228" cy="112"/>
              </a:xfrm>
              <a:custGeom>
                <a:avLst/>
                <a:gdLst>
                  <a:gd name="T0" fmla="*/ 214 w 228"/>
                  <a:gd name="T1" fmla="*/ 0 h 112"/>
                  <a:gd name="T2" fmla="*/ 212 w 228"/>
                  <a:gd name="T3" fmla="*/ 0 h 112"/>
                  <a:gd name="T4" fmla="*/ 208 w 228"/>
                  <a:gd name="T5" fmla="*/ 1 h 112"/>
                  <a:gd name="T6" fmla="*/ 202 w 228"/>
                  <a:gd name="T7" fmla="*/ 4 h 112"/>
                  <a:gd name="T8" fmla="*/ 195 w 228"/>
                  <a:gd name="T9" fmla="*/ 7 h 112"/>
                  <a:gd name="T10" fmla="*/ 186 w 228"/>
                  <a:gd name="T11" fmla="*/ 11 h 112"/>
                  <a:gd name="T12" fmla="*/ 176 w 228"/>
                  <a:gd name="T13" fmla="*/ 15 h 112"/>
                  <a:gd name="T14" fmla="*/ 166 w 228"/>
                  <a:gd name="T15" fmla="*/ 21 h 112"/>
                  <a:gd name="T16" fmla="*/ 155 w 228"/>
                  <a:gd name="T17" fmla="*/ 28 h 112"/>
                  <a:gd name="T18" fmla="*/ 146 w 228"/>
                  <a:gd name="T19" fmla="*/ 34 h 112"/>
                  <a:gd name="T20" fmla="*/ 142 w 228"/>
                  <a:gd name="T21" fmla="*/ 37 h 112"/>
                  <a:gd name="T22" fmla="*/ 139 w 228"/>
                  <a:gd name="T23" fmla="*/ 38 h 112"/>
                  <a:gd name="T24" fmla="*/ 137 w 228"/>
                  <a:gd name="T25" fmla="*/ 40 h 112"/>
                  <a:gd name="T26" fmla="*/ 134 w 228"/>
                  <a:gd name="T27" fmla="*/ 41 h 112"/>
                  <a:gd name="T28" fmla="*/ 129 w 228"/>
                  <a:gd name="T29" fmla="*/ 44 h 112"/>
                  <a:gd name="T30" fmla="*/ 120 w 228"/>
                  <a:gd name="T31" fmla="*/ 50 h 112"/>
                  <a:gd name="T32" fmla="*/ 104 w 228"/>
                  <a:gd name="T33" fmla="*/ 59 h 112"/>
                  <a:gd name="T34" fmla="*/ 85 w 228"/>
                  <a:gd name="T35" fmla="*/ 69 h 112"/>
                  <a:gd name="T36" fmla="*/ 67 w 228"/>
                  <a:gd name="T37" fmla="*/ 79 h 112"/>
                  <a:gd name="T38" fmla="*/ 49 w 228"/>
                  <a:gd name="T39" fmla="*/ 87 h 112"/>
                  <a:gd name="T40" fmla="*/ 33 w 228"/>
                  <a:gd name="T41" fmla="*/ 96 h 112"/>
                  <a:gd name="T42" fmla="*/ 20 w 228"/>
                  <a:gd name="T43" fmla="*/ 103 h 112"/>
                  <a:gd name="T44" fmla="*/ 9 w 228"/>
                  <a:gd name="T45" fmla="*/ 108 h 112"/>
                  <a:gd name="T46" fmla="*/ 3 w 228"/>
                  <a:gd name="T47" fmla="*/ 111 h 112"/>
                  <a:gd name="T48" fmla="*/ 0 w 228"/>
                  <a:gd name="T49" fmla="*/ 112 h 112"/>
                  <a:gd name="T50" fmla="*/ 55 w 228"/>
                  <a:gd name="T51" fmla="*/ 112 h 112"/>
                  <a:gd name="T52" fmla="*/ 55 w 228"/>
                  <a:gd name="T53" fmla="*/ 112 h 112"/>
                  <a:gd name="T54" fmla="*/ 54 w 228"/>
                  <a:gd name="T55" fmla="*/ 111 h 112"/>
                  <a:gd name="T56" fmla="*/ 52 w 228"/>
                  <a:gd name="T57" fmla="*/ 109 h 112"/>
                  <a:gd name="T58" fmla="*/ 55 w 228"/>
                  <a:gd name="T59" fmla="*/ 105 h 112"/>
                  <a:gd name="T60" fmla="*/ 61 w 228"/>
                  <a:gd name="T61" fmla="*/ 100 h 112"/>
                  <a:gd name="T62" fmla="*/ 71 w 228"/>
                  <a:gd name="T63" fmla="*/ 93 h 112"/>
                  <a:gd name="T64" fmla="*/ 88 w 228"/>
                  <a:gd name="T65" fmla="*/ 85 h 112"/>
                  <a:gd name="T66" fmla="*/ 114 w 228"/>
                  <a:gd name="T67" fmla="*/ 73 h 112"/>
                  <a:gd name="T68" fmla="*/ 142 w 228"/>
                  <a:gd name="T69" fmla="*/ 60 h 112"/>
                  <a:gd name="T70" fmla="*/ 166 w 228"/>
                  <a:gd name="T71" fmla="*/ 49 h 112"/>
                  <a:gd name="T72" fmla="*/ 185 w 228"/>
                  <a:gd name="T73" fmla="*/ 37 h 112"/>
                  <a:gd name="T74" fmla="*/ 201 w 228"/>
                  <a:gd name="T75" fmla="*/ 25 h 112"/>
                  <a:gd name="T76" fmla="*/ 214 w 228"/>
                  <a:gd name="T77" fmla="*/ 18 h 112"/>
                  <a:gd name="T78" fmla="*/ 221 w 228"/>
                  <a:gd name="T79" fmla="*/ 11 h 112"/>
                  <a:gd name="T80" fmla="*/ 227 w 228"/>
                  <a:gd name="T81" fmla="*/ 7 h 112"/>
                  <a:gd name="T82" fmla="*/ 228 w 228"/>
                  <a:gd name="T83" fmla="*/ 5 h 112"/>
                  <a:gd name="T84" fmla="*/ 214 w 228"/>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2"/>
                  <a:gd name="T131" fmla="*/ 228 w 228"/>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2">
                    <a:moveTo>
                      <a:pt x="214" y="0"/>
                    </a:moveTo>
                    <a:lnTo>
                      <a:pt x="212" y="0"/>
                    </a:lnTo>
                    <a:lnTo>
                      <a:pt x="208" y="1"/>
                    </a:lnTo>
                    <a:lnTo>
                      <a:pt x="202" y="4"/>
                    </a:lnTo>
                    <a:lnTo>
                      <a:pt x="195" y="7"/>
                    </a:lnTo>
                    <a:lnTo>
                      <a:pt x="186" y="11"/>
                    </a:lnTo>
                    <a:lnTo>
                      <a:pt x="176" y="15"/>
                    </a:lnTo>
                    <a:lnTo>
                      <a:pt x="166" y="21"/>
                    </a:lnTo>
                    <a:lnTo>
                      <a:pt x="155" y="28"/>
                    </a:lnTo>
                    <a:lnTo>
                      <a:pt x="146" y="34"/>
                    </a:lnTo>
                    <a:lnTo>
                      <a:pt x="142" y="37"/>
                    </a:lnTo>
                    <a:lnTo>
                      <a:pt x="139" y="38"/>
                    </a:lnTo>
                    <a:lnTo>
                      <a:pt x="137" y="40"/>
                    </a:lnTo>
                    <a:lnTo>
                      <a:pt x="134" y="41"/>
                    </a:lnTo>
                    <a:lnTo>
                      <a:pt x="129" y="44"/>
                    </a:lnTo>
                    <a:lnTo>
                      <a:pt x="120" y="50"/>
                    </a:lnTo>
                    <a:lnTo>
                      <a:pt x="104" y="59"/>
                    </a:lnTo>
                    <a:lnTo>
                      <a:pt x="85" y="69"/>
                    </a:lnTo>
                    <a:lnTo>
                      <a:pt x="67" y="79"/>
                    </a:lnTo>
                    <a:lnTo>
                      <a:pt x="49" y="87"/>
                    </a:lnTo>
                    <a:lnTo>
                      <a:pt x="33" y="96"/>
                    </a:lnTo>
                    <a:lnTo>
                      <a:pt x="20" y="103"/>
                    </a:lnTo>
                    <a:lnTo>
                      <a:pt x="9" y="108"/>
                    </a:lnTo>
                    <a:lnTo>
                      <a:pt x="3" y="111"/>
                    </a:lnTo>
                    <a:lnTo>
                      <a:pt x="0" y="112"/>
                    </a:lnTo>
                    <a:lnTo>
                      <a:pt x="55" y="112"/>
                    </a:lnTo>
                    <a:lnTo>
                      <a:pt x="54" y="111"/>
                    </a:lnTo>
                    <a:lnTo>
                      <a:pt x="52" y="109"/>
                    </a:lnTo>
                    <a:lnTo>
                      <a:pt x="55" y="105"/>
                    </a:lnTo>
                    <a:lnTo>
                      <a:pt x="61" y="100"/>
                    </a:lnTo>
                    <a:lnTo>
                      <a:pt x="71" y="93"/>
                    </a:lnTo>
                    <a:lnTo>
                      <a:pt x="88" y="85"/>
                    </a:lnTo>
                    <a:lnTo>
                      <a:pt x="114" y="73"/>
                    </a:lnTo>
                    <a:lnTo>
                      <a:pt x="142" y="60"/>
                    </a:lnTo>
                    <a:lnTo>
                      <a:pt x="166" y="49"/>
                    </a:lnTo>
                    <a:lnTo>
                      <a:pt x="185" y="37"/>
                    </a:lnTo>
                    <a:lnTo>
                      <a:pt x="201" y="25"/>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8" name="Freeform 90"/>
              <p:cNvSpPr>
                <a:spLocks/>
              </p:cNvSpPr>
              <p:nvPr/>
            </p:nvSpPr>
            <p:spPr bwMode="auto">
              <a:xfrm>
                <a:off x="1723" y="1459"/>
                <a:ext cx="229" cy="114"/>
              </a:xfrm>
              <a:custGeom>
                <a:avLst/>
                <a:gdLst>
                  <a:gd name="T0" fmla="*/ 213 w 229"/>
                  <a:gd name="T1" fmla="*/ 0 h 114"/>
                  <a:gd name="T2" fmla="*/ 212 w 229"/>
                  <a:gd name="T3" fmla="*/ 0 h 114"/>
                  <a:gd name="T4" fmla="*/ 209 w 229"/>
                  <a:gd name="T5" fmla="*/ 2 h 114"/>
                  <a:gd name="T6" fmla="*/ 203 w 229"/>
                  <a:gd name="T7" fmla="*/ 5 h 114"/>
                  <a:gd name="T8" fmla="*/ 194 w 229"/>
                  <a:gd name="T9" fmla="*/ 7 h 114"/>
                  <a:gd name="T10" fmla="*/ 186 w 229"/>
                  <a:gd name="T11" fmla="*/ 12 h 114"/>
                  <a:gd name="T12" fmla="*/ 176 w 229"/>
                  <a:gd name="T13" fmla="*/ 16 h 114"/>
                  <a:gd name="T14" fmla="*/ 166 w 229"/>
                  <a:gd name="T15" fmla="*/ 22 h 114"/>
                  <a:gd name="T16" fmla="*/ 154 w 229"/>
                  <a:gd name="T17" fmla="*/ 29 h 114"/>
                  <a:gd name="T18" fmla="*/ 145 w 229"/>
                  <a:gd name="T19" fmla="*/ 35 h 114"/>
                  <a:gd name="T20" fmla="*/ 141 w 229"/>
                  <a:gd name="T21" fmla="*/ 38 h 114"/>
                  <a:gd name="T22" fmla="*/ 138 w 229"/>
                  <a:gd name="T23" fmla="*/ 39 h 114"/>
                  <a:gd name="T24" fmla="*/ 137 w 229"/>
                  <a:gd name="T25" fmla="*/ 41 h 114"/>
                  <a:gd name="T26" fmla="*/ 134 w 229"/>
                  <a:gd name="T27" fmla="*/ 42 h 114"/>
                  <a:gd name="T28" fmla="*/ 130 w 229"/>
                  <a:gd name="T29" fmla="*/ 45 h 114"/>
                  <a:gd name="T30" fmla="*/ 119 w 229"/>
                  <a:gd name="T31" fmla="*/ 51 h 114"/>
                  <a:gd name="T32" fmla="*/ 105 w 229"/>
                  <a:gd name="T33" fmla="*/ 59 h 114"/>
                  <a:gd name="T34" fmla="*/ 86 w 229"/>
                  <a:gd name="T35" fmla="*/ 69 h 114"/>
                  <a:gd name="T36" fmla="*/ 67 w 229"/>
                  <a:gd name="T37" fmla="*/ 80 h 114"/>
                  <a:gd name="T38" fmla="*/ 50 w 229"/>
                  <a:gd name="T39" fmla="*/ 90 h 114"/>
                  <a:gd name="T40" fmla="*/ 33 w 229"/>
                  <a:gd name="T41" fmla="*/ 97 h 114"/>
                  <a:gd name="T42" fmla="*/ 20 w 229"/>
                  <a:gd name="T43" fmla="*/ 104 h 114"/>
                  <a:gd name="T44" fmla="*/ 8 w 229"/>
                  <a:gd name="T45" fmla="*/ 110 h 114"/>
                  <a:gd name="T46" fmla="*/ 3 w 229"/>
                  <a:gd name="T47" fmla="*/ 113 h 114"/>
                  <a:gd name="T48" fmla="*/ 0 w 229"/>
                  <a:gd name="T49" fmla="*/ 114 h 114"/>
                  <a:gd name="T50" fmla="*/ 55 w 229"/>
                  <a:gd name="T51" fmla="*/ 114 h 114"/>
                  <a:gd name="T52" fmla="*/ 55 w 229"/>
                  <a:gd name="T53" fmla="*/ 114 h 114"/>
                  <a:gd name="T54" fmla="*/ 53 w 229"/>
                  <a:gd name="T55" fmla="*/ 113 h 114"/>
                  <a:gd name="T56" fmla="*/ 52 w 229"/>
                  <a:gd name="T57" fmla="*/ 110 h 114"/>
                  <a:gd name="T58" fmla="*/ 55 w 229"/>
                  <a:gd name="T59" fmla="*/ 107 h 114"/>
                  <a:gd name="T60" fmla="*/ 60 w 229"/>
                  <a:gd name="T61" fmla="*/ 101 h 114"/>
                  <a:gd name="T62" fmla="*/ 70 w 229"/>
                  <a:gd name="T63" fmla="*/ 94 h 114"/>
                  <a:gd name="T64" fmla="*/ 88 w 229"/>
                  <a:gd name="T65" fmla="*/ 85 h 114"/>
                  <a:gd name="T66" fmla="*/ 114 w 229"/>
                  <a:gd name="T67" fmla="*/ 74 h 114"/>
                  <a:gd name="T68" fmla="*/ 141 w 229"/>
                  <a:gd name="T69" fmla="*/ 61 h 114"/>
                  <a:gd name="T70" fmla="*/ 166 w 229"/>
                  <a:gd name="T71" fmla="*/ 48 h 114"/>
                  <a:gd name="T72" fmla="*/ 184 w 229"/>
                  <a:gd name="T73" fmla="*/ 36 h 114"/>
                  <a:gd name="T74" fmla="*/ 202 w 229"/>
                  <a:gd name="T75" fmla="*/ 26 h 114"/>
                  <a:gd name="T76" fmla="*/ 213 w 229"/>
                  <a:gd name="T77" fmla="*/ 18 h 114"/>
                  <a:gd name="T78" fmla="*/ 222 w 229"/>
                  <a:gd name="T79" fmla="*/ 10 h 114"/>
                  <a:gd name="T80" fmla="*/ 228 w 229"/>
                  <a:gd name="T81" fmla="*/ 6 h 114"/>
                  <a:gd name="T82" fmla="*/ 229 w 229"/>
                  <a:gd name="T83" fmla="*/ 5 h 114"/>
                  <a:gd name="T84" fmla="*/ 213 w 229"/>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9"/>
                  <a:gd name="T130" fmla="*/ 0 h 114"/>
                  <a:gd name="T131" fmla="*/ 229 w 229"/>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9" h="114">
                    <a:moveTo>
                      <a:pt x="213" y="0"/>
                    </a:moveTo>
                    <a:lnTo>
                      <a:pt x="212" y="0"/>
                    </a:lnTo>
                    <a:lnTo>
                      <a:pt x="209" y="2"/>
                    </a:lnTo>
                    <a:lnTo>
                      <a:pt x="203" y="5"/>
                    </a:lnTo>
                    <a:lnTo>
                      <a:pt x="194" y="7"/>
                    </a:lnTo>
                    <a:lnTo>
                      <a:pt x="186" y="12"/>
                    </a:lnTo>
                    <a:lnTo>
                      <a:pt x="176" y="16"/>
                    </a:lnTo>
                    <a:lnTo>
                      <a:pt x="166" y="22"/>
                    </a:lnTo>
                    <a:lnTo>
                      <a:pt x="154" y="29"/>
                    </a:lnTo>
                    <a:lnTo>
                      <a:pt x="145" y="35"/>
                    </a:lnTo>
                    <a:lnTo>
                      <a:pt x="141" y="38"/>
                    </a:lnTo>
                    <a:lnTo>
                      <a:pt x="138" y="39"/>
                    </a:lnTo>
                    <a:lnTo>
                      <a:pt x="137" y="41"/>
                    </a:lnTo>
                    <a:lnTo>
                      <a:pt x="134" y="42"/>
                    </a:lnTo>
                    <a:lnTo>
                      <a:pt x="130" y="45"/>
                    </a:lnTo>
                    <a:lnTo>
                      <a:pt x="119" y="51"/>
                    </a:lnTo>
                    <a:lnTo>
                      <a:pt x="105" y="59"/>
                    </a:lnTo>
                    <a:lnTo>
                      <a:pt x="86" y="69"/>
                    </a:lnTo>
                    <a:lnTo>
                      <a:pt x="67" y="80"/>
                    </a:lnTo>
                    <a:lnTo>
                      <a:pt x="50" y="90"/>
                    </a:lnTo>
                    <a:lnTo>
                      <a:pt x="33" y="97"/>
                    </a:lnTo>
                    <a:lnTo>
                      <a:pt x="20" y="104"/>
                    </a:lnTo>
                    <a:lnTo>
                      <a:pt x="8" y="110"/>
                    </a:lnTo>
                    <a:lnTo>
                      <a:pt x="3" y="113"/>
                    </a:lnTo>
                    <a:lnTo>
                      <a:pt x="0" y="114"/>
                    </a:lnTo>
                    <a:lnTo>
                      <a:pt x="55" y="114"/>
                    </a:lnTo>
                    <a:lnTo>
                      <a:pt x="53" y="113"/>
                    </a:lnTo>
                    <a:lnTo>
                      <a:pt x="52" y="110"/>
                    </a:lnTo>
                    <a:lnTo>
                      <a:pt x="55" y="107"/>
                    </a:lnTo>
                    <a:lnTo>
                      <a:pt x="60" y="101"/>
                    </a:lnTo>
                    <a:lnTo>
                      <a:pt x="70" y="94"/>
                    </a:lnTo>
                    <a:lnTo>
                      <a:pt x="88" y="85"/>
                    </a:lnTo>
                    <a:lnTo>
                      <a:pt x="114" y="74"/>
                    </a:lnTo>
                    <a:lnTo>
                      <a:pt x="141" y="61"/>
                    </a:lnTo>
                    <a:lnTo>
                      <a:pt x="166" y="48"/>
                    </a:lnTo>
                    <a:lnTo>
                      <a:pt x="184" y="36"/>
                    </a:lnTo>
                    <a:lnTo>
                      <a:pt x="202" y="26"/>
                    </a:lnTo>
                    <a:lnTo>
                      <a:pt x="213" y="18"/>
                    </a:lnTo>
                    <a:lnTo>
                      <a:pt x="222" y="10"/>
                    </a:lnTo>
                    <a:lnTo>
                      <a:pt x="228" y="6"/>
                    </a:lnTo>
                    <a:lnTo>
                      <a:pt x="229"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9" name="Freeform 91"/>
              <p:cNvSpPr>
                <a:spLocks/>
              </p:cNvSpPr>
              <p:nvPr/>
            </p:nvSpPr>
            <p:spPr bwMode="auto">
              <a:xfrm>
                <a:off x="1749" y="1491"/>
                <a:ext cx="228" cy="114"/>
              </a:xfrm>
              <a:custGeom>
                <a:avLst/>
                <a:gdLst>
                  <a:gd name="T0" fmla="*/ 213 w 228"/>
                  <a:gd name="T1" fmla="*/ 0 h 114"/>
                  <a:gd name="T2" fmla="*/ 212 w 228"/>
                  <a:gd name="T3" fmla="*/ 0 h 114"/>
                  <a:gd name="T4" fmla="*/ 207 w 228"/>
                  <a:gd name="T5" fmla="*/ 1 h 114"/>
                  <a:gd name="T6" fmla="*/ 202 w 228"/>
                  <a:gd name="T7" fmla="*/ 4 h 114"/>
                  <a:gd name="T8" fmla="*/ 194 w 228"/>
                  <a:gd name="T9" fmla="*/ 7 h 114"/>
                  <a:gd name="T10" fmla="*/ 186 w 228"/>
                  <a:gd name="T11" fmla="*/ 12 h 114"/>
                  <a:gd name="T12" fmla="*/ 174 w 228"/>
                  <a:gd name="T13" fmla="*/ 16 h 114"/>
                  <a:gd name="T14" fmla="*/ 164 w 228"/>
                  <a:gd name="T15" fmla="*/ 22 h 114"/>
                  <a:gd name="T16" fmla="*/ 153 w 228"/>
                  <a:gd name="T17" fmla="*/ 29 h 114"/>
                  <a:gd name="T18" fmla="*/ 144 w 228"/>
                  <a:gd name="T19" fmla="*/ 35 h 114"/>
                  <a:gd name="T20" fmla="*/ 140 w 228"/>
                  <a:gd name="T21" fmla="*/ 37 h 114"/>
                  <a:gd name="T22" fmla="*/ 137 w 228"/>
                  <a:gd name="T23" fmla="*/ 39 h 114"/>
                  <a:gd name="T24" fmla="*/ 135 w 228"/>
                  <a:gd name="T25" fmla="*/ 40 h 114"/>
                  <a:gd name="T26" fmla="*/ 132 w 228"/>
                  <a:gd name="T27" fmla="*/ 42 h 114"/>
                  <a:gd name="T28" fmla="*/ 128 w 228"/>
                  <a:gd name="T29" fmla="*/ 45 h 114"/>
                  <a:gd name="T30" fmla="*/ 118 w 228"/>
                  <a:gd name="T31" fmla="*/ 50 h 114"/>
                  <a:gd name="T32" fmla="*/ 104 w 228"/>
                  <a:gd name="T33" fmla="*/ 59 h 114"/>
                  <a:gd name="T34" fmla="*/ 85 w 228"/>
                  <a:gd name="T35" fmla="*/ 69 h 114"/>
                  <a:gd name="T36" fmla="*/ 66 w 228"/>
                  <a:gd name="T37" fmla="*/ 79 h 114"/>
                  <a:gd name="T38" fmla="*/ 49 w 228"/>
                  <a:gd name="T39" fmla="*/ 89 h 114"/>
                  <a:gd name="T40" fmla="*/ 33 w 228"/>
                  <a:gd name="T41" fmla="*/ 97 h 114"/>
                  <a:gd name="T42" fmla="*/ 20 w 228"/>
                  <a:gd name="T43" fmla="*/ 104 h 114"/>
                  <a:gd name="T44" fmla="*/ 8 w 228"/>
                  <a:gd name="T45" fmla="*/ 110 h 114"/>
                  <a:gd name="T46" fmla="*/ 3 w 228"/>
                  <a:gd name="T47" fmla="*/ 112 h 114"/>
                  <a:gd name="T48" fmla="*/ 0 w 228"/>
                  <a:gd name="T49" fmla="*/ 114 h 114"/>
                  <a:gd name="T50" fmla="*/ 54 w 228"/>
                  <a:gd name="T51" fmla="*/ 114 h 114"/>
                  <a:gd name="T52" fmla="*/ 54 w 228"/>
                  <a:gd name="T53" fmla="*/ 114 h 114"/>
                  <a:gd name="T54" fmla="*/ 53 w 228"/>
                  <a:gd name="T55" fmla="*/ 112 h 114"/>
                  <a:gd name="T56" fmla="*/ 52 w 228"/>
                  <a:gd name="T57" fmla="*/ 110 h 114"/>
                  <a:gd name="T58" fmla="*/ 54 w 228"/>
                  <a:gd name="T59" fmla="*/ 107 h 114"/>
                  <a:gd name="T60" fmla="*/ 60 w 228"/>
                  <a:gd name="T61" fmla="*/ 101 h 114"/>
                  <a:gd name="T62" fmla="*/ 70 w 228"/>
                  <a:gd name="T63" fmla="*/ 94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1"/>
                    </a:lnTo>
                    <a:lnTo>
                      <a:pt x="202" y="4"/>
                    </a:lnTo>
                    <a:lnTo>
                      <a:pt x="194" y="7"/>
                    </a:lnTo>
                    <a:lnTo>
                      <a:pt x="186" y="12"/>
                    </a:lnTo>
                    <a:lnTo>
                      <a:pt x="174" y="16"/>
                    </a:lnTo>
                    <a:lnTo>
                      <a:pt x="164" y="22"/>
                    </a:lnTo>
                    <a:lnTo>
                      <a:pt x="153" y="29"/>
                    </a:lnTo>
                    <a:lnTo>
                      <a:pt x="144" y="35"/>
                    </a:lnTo>
                    <a:lnTo>
                      <a:pt x="140" y="37"/>
                    </a:lnTo>
                    <a:lnTo>
                      <a:pt x="137" y="39"/>
                    </a:lnTo>
                    <a:lnTo>
                      <a:pt x="135" y="40"/>
                    </a:lnTo>
                    <a:lnTo>
                      <a:pt x="132" y="42"/>
                    </a:lnTo>
                    <a:lnTo>
                      <a:pt x="128" y="45"/>
                    </a:lnTo>
                    <a:lnTo>
                      <a:pt x="118" y="50"/>
                    </a:lnTo>
                    <a:lnTo>
                      <a:pt x="104" y="59"/>
                    </a:lnTo>
                    <a:lnTo>
                      <a:pt x="85" y="69"/>
                    </a:lnTo>
                    <a:lnTo>
                      <a:pt x="66" y="79"/>
                    </a:lnTo>
                    <a:lnTo>
                      <a:pt x="49" y="89"/>
                    </a:lnTo>
                    <a:lnTo>
                      <a:pt x="33" y="97"/>
                    </a:lnTo>
                    <a:lnTo>
                      <a:pt x="20" y="104"/>
                    </a:lnTo>
                    <a:lnTo>
                      <a:pt x="8" y="110"/>
                    </a:lnTo>
                    <a:lnTo>
                      <a:pt x="3" y="112"/>
                    </a:lnTo>
                    <a:lnTo>
                      <a:pt x="0" y="114"/>
                    </a:lnTo>
                    <a:lnTo>
                      <a:pt x="54" y="114"/>
                    </a:lnTo>
                    <a:lnTo>
                      <a:pt x="53" y="112"/>
                    </a:lnTo>
                    <a:lnTo>
                      <a:pt x="52" y="110"/>
                    </a:lnTo>
                    <a:lnTo>
                      <a:pt x="54" y="107"/>
                    </a:lnTo>
                    <a:lnTo>
                      <a:pt x="60" y="101"/>
                    </a:lnTo>
                    <a:lnTo>
                      <a:pt x="70" y="94"/>
                    </a:lnTo>
                    <a:lnTo>
                      <a:pt x="88" y="85"/>
                    </a:lnTo>
                    <a:lnTo>
                      <a:pt x="114" y="74"/>
                    </a:lnTo>
                    <a:lnTo>
                      <a:pt x="141" y="61"/>
                    </a:lnTo>
                    <a:lnTo>
                      <a:pt x="166" y="48"/>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0" name="Freeform 92"/>
              <p:cNvSpPr>
                <a:spLocks/>
              </p:cNvSpPr>
              <p:nvPr/>
            </p:nvSpPr>
            <p:spPr bwMode="auto">
              <a:xfrm>
                <a:off x="1773" y="1523"/>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6 h 114"/>
                  <a:gd name="T14" fmla="*/ 166 w 228"/>
                  <a:gd name="T15" fmla="*/ 21 h 114"/>
                  <a:gd name="T16" fmla="*/ 155 w 228"/>
                  <a:gd name="T17" fmla="*/ 29 h 114"/>
                  <a:gd name="T18" fmla="*/ 146 w 228"/>
                  <a:gd name="T19" fmla="*/ 34 h 114"/>
                  <a:gd name="T20" fmla="*/ 142 w 228"/>
                  <a:gd name="T21" fmla="*/ 37 h 114"/>
                  <a:gd name="T22" fmla="*/ 139 w 228"/>
                  <a:gd name="T23" fmla="*/ 39 h 114"/>
                  <a:gd name="T24" fmla="*/ 137 w 228"/>
                  <a:gd name="T25" fmla="*/ 40 h 114"/>
                  <a:gd name="T26" fmla="*/ 134 w 228"/>
                  <a:gd name="T27" fmla="*/ 42 h 114"/>
                  <a:gd name="T28" fmla="*/ 129 w 228"/>
                  <a:gd name="T29" fmla="*/ 44 h 114"/>
                  <a:gd name="T30" fmla="*/ 120 w 228"/>
                  <a:gd name="T31" fmla="*/ 50 h 114"/>
                  <a:gd name="T32" fmla="*/ 104 w 228"/>
                  <a:gd name="T33" fmla="*/ 59 h 114"/>
                  <a:gd name="T34" fmla="*/ 85 w 228"/>
                  <a:gd name="T35" fmla="*/ 70 h 114"/>
                  <a:gd name="T36" fmla="*/ 67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6 h 114"/>
                  <a:gd name="T60" fmla="*/ 61 w 228"/>
                  <a:gd name="T61" fmla="*/ 101 h 114"/>
                  <a:gd name="T62" fmla="*/ 71 w 228"/>
                  <a:gd name="T63" fmla="*/ 93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6"/>
                    </a:lnTo>
                    <a:lnTo>
                      <a:pt x="166" y="21"/>
                    </a:lnTo>
                    <a:lnTo>
                      <a:pt x="155" y="29"/>
                    </a:lnTo>
                    <a:lnTo>
                      <a:pt x="146" y="34"/>
                    </a:lnTo>
                    <a:lnTo>
                      <a:pt x="142" y="37"/>
                    </a:lnTo>
                    <a:lnTo>
                      <a:pt x="139" y="39"/>
                    </a:lnTo>
                    <a:lnTo>
                      <a:pt x="137" y="40"/>
                    </a:lnTo>
                    <a:lnTo>
                      <a:pt x="134" y="42"/>
                    </a:lnTo>
                    <a:lnTo>
                      <a:pt x="129" y="44"/>
                    </a:lnTo>
                    <a:lnTo>
                      <a:pt x="120" y="50"/>
                    </a:lnTo>
                    <a:lnTo>
                      <a:pt x="104" y="59"/>
                    </a:lnTo>
                    <a:lnTo>
                      <a:pt x="85" y="70"/>
                    </a:lnTo>
                    <a:lnTo>
                      <a:pt x="67" y="80"/>
                    </a:lnTo>
                    <a:lnTo>
                      <a:pt x="49" y="89"/>
                    </a:lnTo>
                    <a:lnTo>
                      <a:pt x="33" y="98"/>
                    </a:lnTo>
                    <a:lnTo>
                      <a:pt x="20" y="105"/>
                    </a:lnTo>
                    <a:lnTo>
                      <a:pt x="9" y="109"/>
                    </a:lnTo>
                    <a:lnTo>
                      <a:pt x="3" y="112"/>
                    </a:lnTo>
                    <a:lnTo>
                      <a:pt x="0" y="114"/>
                    </a:lnTo>
                    <a:lnTo>
                      <a:pt x="55" y="114"/>
                    </a:lnTo>
                    <a:lnTo>
                      <a:pt x="54" y="112"/>
                    </a:lnTo>
                    <a:lnTo>
                      <a:pt x="52" y="109"/>
                    </a:lnTo>
                    <a:lnTo>
                      <a:pt x="55" y="106"/>
                    </a:lnTo>
                    <a:lnTo>
                      <a:pt x="61" y="101"/>
                    </a:lnTo>
                    <a:lnTo>
                      <a:pt x="71" y="93"/>
                    </a:lnTo>
                    <a:lnTo>
                      <a:pt x="88" y="85"/>
                    </a:lnTo>
                    <a:lnTo>
                      <a:pt x="114" y="73"/>
                    </a:lnTo>
                    <a:lnTo>
                      <a:pt x="142" y="60"/>
                    </a:lnTo>
                    <a:lnTo>
                      <a:pt x="166" y="47"/>
                    </a:lnTo>
                    <a:lnTo>
                      <a:pt x="185" y="36"/>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1" name="Freeform 93"/>
              <p:cNvSpPr>
                <a:spLocks/>
              </p:cNvSpPr>
              <p:nvPr/>
            </p:nvSpPr>
            <p:spPr bwMode="auto">
              <a:xfrm>
                <a:off x="1799" y="1554"/>
                <a:ext cx="228" cy="114"/>
              </a:xfrm>
              <a:custGeom>
                <a:avLst/>
                <a:gdLst>
                  <a:gd name="T0" fmla="*/ 212 w 228"/>
                  <a:gd name="T1" fmla="*/ 0 h 114"/>
                  <a:gd name="T2" fmla="*/ 211 w 228"/>
                  <a:gd name="T3" fmla="*/ 0 h 114"/>
                  <a:gd name="T4" fmla="*/ 208 w 228"/>
                  <a:gd name="T5" fmla="*/ 2 h 114"/>
                  <a:gd name="T6" fmla="*/ 202 w 228"/>
                  <a:gd name="T7" fmla="*/ 5 h 114"/>
                  <a:gd name="T8" fmla="*/ 193 w 228"/>
                  <a:gd name="T9" fmla="*/ 8 h 114"/>
                  <a:gd name="T10" fmla="*/ 185 w 228"/>
                  <a:gd name="T11" fmla="*/ 12 h 114"/>
                  <a:gd name="T12" fmla="*/ 175 w 228"/>
                  <a:gd name="T13" fmla="*/ 16 h 114"/>
                  <a:gd name="T14" fmla="*/ 165 w 228"/>
                  <a:gd name="T15" fmla="*/ 22 h 114"/>
                  <a:gd name="T16" fmla="*/ 153 w 228"/>
                  <a:gd name="T17" fmla="*/ 29 h 114"/>
                  <a:gd name="T18" fmla="*/ 144 w 228"/>
                  <a:gd name="T19" fmla="*/ 35 h 114"/>
                  <a:gd name="T20" fmla="*/ 140 w 228"/>
                  <a:gd name="T21" fmla="*/ 38 h 114"/>
                  <a:gd name="T22" fmla="*/ 137 w 228"/>
                  <a:gd name="T23" fmla="*/ 39 h 114"/>
                  <a:gd name="T24" fmla="*/ 136 w 228"/>
                  <a:gd name="T25" fmla="*/ 41 h 114"/>
                  <a:gd name="T26" fmla="*/ 133 w 228"/>
                  <a:gd name="T27" fmla="*/ 42 h 114"/>
                  <a:gd name="T28" fmla="*/ 129 w 228"/>
                  <a:gd name="T29" fmla="*/ 45 h 114"/>
                  <a:gd name="T30" fmla="*/ 118 w 228"/>
                  <a:gd name="T31" fmla="*/ 51 h 114"/>
                  <a:gd name="T32" fmla="*/ 104 w 228"/>
                  <a:gd name="T33" fmla="*/ 60 h 114"/>
                  <a:gd name="T34" fmla="*/ 85 w 228"/>
                  <a:gd name="T35" fmla="*/ 71 h 114"/>
                  <a:gd name="T36" fmla="*/ 67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4 w 228"/>
                  <a:gd name="T51" fmla="*/ 114 h 114"/>
                  <a:gd name="T52" fmla="*/ 54 w 228"/>
                  <a:gd name="T53" fmla="*/ 114 h 114"/>
                  <a:gd name="T54" fmla="*/ 52 w 228"/>
                  <a:gd name="T55" fmla="*/ 113 h 114"/>
                  <a:gd name="T56" fmla="*/ 52 w 228"/>
                  <a:gd name="T57" fmla="*/ 110 h 114"/>
                  <a:gd name="T58" fmla="*/ 54 w 228"/>
                  <a:gd name="T59" fmla="*/ 107 h 114"/>
                  <a:gd name="T60" fmla="*/ 61 w 228"/>
                  <a:gd name="T61" fmla="*/ 101 h 114"/>
                  <a:gd name="T62" fmla="*/ 71 w 228"/>
                  <a:gd name="T63" fmla="*/ 94 h 114"/>
                  <a:gd name="T64" fmla="*/ 88 w 228"/>
                  <a:gd name="T65" fmla="*/ 86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5"/>
                    </a:lnTo>
                    <a:lnTo>
                      <a:pt x="193" y="8"/>
                    </a:lnTo>
                    <a:lnTo>
                      <a:pt x="185" y="12"/>
                    </a:lnTo>
                    <a:lnTo>
                      <a:pt x="175" y="16"/>
                    </a:lnTo>
                    <a:lnTo>
                      <a:pt x="165" y="22"/>
                    </a:lnTo>
                    <a:lnTo>
                      <a:pt x="153" y="29"/>
                    </a:lnTo>
                    <a:lnTo>
                      <a:pt x="144" y="35"/>
                    </a:lnTo>
                    <a:lnTo>
                      <a:pt x="140" y="38"/>
                    </a:lnTo>
                    <a:lnTo>
                      <a:pt x="137" y="39"/>
                    </a:lnTo>
                    <a:lnTo>
                      <a:pt x="136" y="41"/>
                    </a:lnTo>
                    <a:lnTo>
                      <a:pt x="133" y="42"/>
                    </a:lnTo>
                    <a:lnTo>
                      <a:pt x="129" y="45"/>
                    </a:lnTo>
                    <a:lnTo>
                      <a:pt x="118" y="51"/>
                    </a:lnTo>
                    <a:lnTo>
                      <a:pt x="104" y="60"/>
                    </a:lnTo>
                    <a:lnTo>
                      <a:pt x="85" y="71"/>
                    </a:lnTo>
                    <a:lnTo>
                      <a:pt x="67" y="81"/>
                    </a:lnTo>
                    <a:lnTo>
                      <a:pt x="49" y="90"/>
                    </a:lnTo>
                    <a:lnTo>
                      <a:pt x="33" y="98"/>
                    </a:lnTo>
                    <a:lnTo>
                      <a:pt x="20" y="106"/>
                    </a:lnTo>
                    <a:lnTo>
                      <a:pt x="9" y="110"/>
                    </a:lnTo>
                    <a:lnTo>
                      <a:pt x="3" y="113"/>
                    </a:lnTo>
                    <a:lnTo>
                      <a:pt x="0" y="114"/>
                    </a:lnTo>
                    <a:lnTo>
                      <a:pt x="54" y="114"/>
                    </a:lnTo>
                    <a:lnTo>
                      <a:pt x="52" y="113"/>
                    </a:lnTo>
                    <a:lnTo>
                      <a:pt x="52" y="110"/>
                    </a:lnTo>
                    <a:lnTo>
                      <a:pt x="54" y="107"/>
                    </a:lnTo>
                    <a:lnTo>
                      <a:pt x="61" y="101"/>
                    </a:lnTo>
                    <a:lnTo>
                      <a:pt x="71" y="94"/>
                    </a:lnTo>
                    <a:lnTo>
                      <a:pt x="88" y="86"/>
                    </a:lnTo>
                    <a:lnTo>
                      <a:pt x="114" y="74"/>
                    </a:lnTo>
                    <a:lnTo>
                      <a:pt x="142" y="61"/>
                    </a:lnTo>
                    <a:lnTo>
                      <a:pt x="166" y="48"/>
                    </a:lnTo>
                    <a:lnTo>
                      <a:pt x="185" y="36"/>
                    </a:lnTo>
                    <a:lnTo>
                      <a:pt x="201" y="26"/>
                    </a:lnTo>
                    <a:lnTo>
                      <a:pt x="214" y="18"/>
                    </a:lnTo>
                    <a:lnTo>
                      <a:pt x="221" y="11"/>
                    </a:lnTo>
                    <a:lnTo>
                      <a:pt x="227" y="6"/>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2" name="Freeform 94"/>
              <p:cNvSpPr>
                <a:spLocks/>
              </p:cNvSpPr>
              <p:nvPr/>
            </p:nvSpPr>
            <p:spPr bwMode="auto">
              <a:xfrm>
                <a:off x="1824" y="1586"/>
                <a:ext cx="228" cy="114"/>
              </a:xfrm>
              <a:custGeom>
                <a:avLst/>
                <a:gdLst>
                  <a:gd name="T0" fmla="*/ 213 w 228"/>
                  <a:gd name="T1" fmla="*/ 0 h 114"/>
                  <a:gd name="T2" fmla="*/ 212 w 228"/>
                  <a:gd name="T3" fmla="*/ 0 h 114"/>
                  <a:gd name="T4" fmla="*/ 207 w 228"/>
                  <a:gd name="T5" fmla="*/ 2 h 114"/>
                  <a:gd name="T6" fmla="*/ 202 w 228"/>
                  <a:gd name="T7" fmla="*/ 4 h 114"/>
                  <a:gd name="T8" fmla="*/ 194 w 228"/>
                  <a:gd name="T9" fmla="*/ 7 h 114"/>
                  <a:gd name="T10" fmla="*/ 186 w 228"/>
                  <a:gd name="T11" fmla="*/ 12 h 114"/>
                  <a:gd name="T12" fmla="*/ 176 w 228"/>
                  <a:gd name="T13" fmla="*/ 17 h 114"/>
                  <a:gd name="T14" fmla="*/ 166 w 228"/>
                  <a:gd name="T15" fmla="*/ 23 h 114"/>
                  <a:gd name="T16" fmla="*/ 154 w 228"/>
                  <a:gd name="T17" fmla="*/ 30 h 114"/>
                  <a:gd name="T18" fmla="*/ 145 w 228"/>
                  <a:gd name="T19" fmla="*/ 36 h 114"/>
                  <a:gd name="T20" fmla="*/ 141 w 228"/>
                  <a:gd name="T21" fmla="*/ 39 h 114"/>
                  <a:gd name="T22" fmla="*/ 138 w 228"/>
                  <a:gd name="T23" fmla="*/ 41 h 114"/>
                  <a:gd name="T24" fmla="*/ 137 w 228"/>
                  <a:gd name="T25" fmla="*/ 41 h 114"/>
                  <a:gd name="T26" fmla="*/ 134 w 228"/>
                  <a:gd name="T27" fmla="*/ 42 h 114"/>
                  <a:gd name="T28" fmla="*/ 128 w 228"/>
                  <a:gd name="T29" fmla="*/ 45 h 114"/>
                  <a:gd name="T30" fmla="*/ 119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3 h 114"/>
                  <a:gd name="T62" fmla="*/ 70 w 228"/>
                  <a:gd name="T63" fmla="*/ 95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2"/>
                    </a:lnTo>
                    <a:lnTo>
                      <a:pt x="202" y="4"/>
                    </a:lnTo>
                    <a:lnTo>
                      <a:pt x="194" y="7"/>
                    </a:lnTo>
                    <a:lnTo>
                      <a:pt x="186" y="12"/>
                    </a:lnTo>
                    <a:lnTo>
                      <a:pt x="176" y="17"/>
                    </a:lnTo>
                    <a:lnTo>
                      <a:pt x="166" y="23"/>
                    </a:lnTo>
                    <a:lnTo>
                      <a:pt x="154" y="30"/>
                    </a:lnTo>
                    <a:lnTo>
                      <a:pt x="145" y="36"/>
                    </a:lnTo>
                    <a:lnTo>
                      <a:pt x="141" y="39"/>
                    </a:lnTo>
                    <a:lnTo>
                      <a:pt x="138" y="41"/>
                    </a:lnTo>
                    <a:lnTo>
                      <a:pt x="137" y="41"/>
                    </a:lnTo>
                    <a:lnTo>
                      <a:pt x="134" y="42"/>
                    </a:lnTo>
                    <a:lnTo>
                      <a:pt x="128" y="45"/>
                    </a:lnTo>
                    <a:lnTo>
                      <a:pt x="119" y="51"/>
                    </a:lnTo>
                    <a:lnTo>
                      <a:pt x="104" y="59"/>
                    </a:lnTo>
                    <a:lnTo>
                      <a:pt x="85" y="71"/>
                    </a:lnTo>
                    <a:lnTo>
                      <a:pt x="66" y="81"/>
                    </a:lnTo>
                    <a:lnTo>
                      <a:pt x="49" y="90"/>
                    </a:lnTo>
                    <a:lnTo>
                      <a:pt x="33" y="98"/>
                    </a:lnTo>
                    <a:lnTo>
                      <a:pt x="20" y="105"/>
                    </a:lnTo>
                    <a:lnTo>
                      <a:pt x="8" y="110"/>
                    </a:lnTo>
                    <a:lnTo>
                      <a:pt x="3" y="113"/>
                    </a:lnTo>
                    <a:lnTo>
                      <a:pt x="0" y="114"/>
                    </a:lnTo>
                    <a:lnTo>
                      <a:pt x="55" y="114"/>
                    </a:lnTo>
                    <a:lnTo>
                      <a:pt x="53" y="113"/>
                    </a:lnTo>
                    <a:lnTo>
                      <a:pt x="52" y="111"/>
                    </a:lnTo>
                    <a:lnTo>
                      <a:pt x="55" y="107"/>
                    </a:lnTo>
                    <a:lnTo>
                      <a:pt x="60" y="103"/>
                    </a:lnTo>
                    <a:lnTo>
                      <a:pt x="70" y="95"/>
                    </a:lnTo>
                    <a:lnTo>
                      <a:pt x="88" y="85"/>
                    </a:lnTo>
                    <a:lnTo>
                      <a:pt x="114" y="74"/>
                    </a:lnTo>
                    <a:lnTo>
                      <a:pt x="141" y="61"/>
                    </a:lnTo>
                    <a:lnTo>
                      <a:pt x="166" y="48"/>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3" name="Freeform 95"/>
              <p:cNvSpPr>
                <a:spLocks/>
              </p:cNvSpPr>
              <p:nvPr/>
            </p:nvSpPr>
            <p:spPr bwMode="auto">
              <a:xfrm>
                <a:off x="1848" y="1618"/>
                <a:ext cx="230" cy="114"/>
              </a:xfrm>
              <a:custGeom>
                <a:avLst/>
                <a:gdLst>
                  <a:gd name="T0" fmla="*/ 214 w 230"/>
                  <a:gd name="T1" fmla="*/ 0 h 114"/>
                  <a:gd name="T2" fmla="*/ 212 w 230"/>
                  <a:gd name="T3" fmla="*/ 0 h 114"/>
                  <a:gd name="T4" fmla="*/ 209 w 230"/>
                  <a:gd name="T5" fmla="*/ 1 h 114"/>
                  <a:gd name="T6" fmla="*/ 204 w 230"/>
                  <a:gd name="T7" fmla="*/ 4 h 114"/>
                  <a:gd name="T8" fmla="*/ 195 w 230"/>
                  <a:gd name="T9" fmla="*/ 7 h 114"/>
                  <a:gd name="T10" fmla="*/ 186 w 230"/>
                  <a:gd name="T11" fmla="*/ 11 h 114"/>
                  <a:gd name="T12" fmla="*/ 176 w 230"/>
                  <a:gd name="T13" fmla="*/ 17 h 114"/>
                  <a:gd name="T14" fmla="*/ 166 w 230"/>
                  <a:gd name="T15" fmla="*/ 23 h 114"/>
                  <a:gd name="T16" fmla="*/ 155 w 230"/>
                  <a:gd name="T17" fmla="*/ 30 h 114"/>
                  <a:gd name="T18" fmla="*/ 146 w 230"/>
                  <a:gd name="T19" fmla="*/ 36 h 114"/>
                  <a:gd name="T20" fmla="*/ 142 w 230"/>
                  <a:gd name="T21" fmla="*/ 39 h 114"/>
                  <a:gd name="T22" fmla="*/ 139 w 230"/>
                  <a:gd name="T23" fmla="*/ 40 h 114"/>
                  <a:gd name="T24" fmla="*/ 137 w 230"/>
                  <a:gd name="T25" fmla="*/ 40 h 114"/>
                  <a:gd name="T26" fmla="*/ 134 w 230"/>
                  <a:gd name="T27" fmla="*/ 42 h 114"/>
                  <a:gd name="T28" fmla="*/ 130 w 230"/>
                  <a:gd name="T29" fmla="*/ 45 h 114"/>
                  <a:gd name="T30" fmla="*/ 120 w 230"/>
                  <a:gd name="T31" fmla="*/ 50 h 114"/>
                  <a:gd name="T32" fmla="*/ 106 w 230"/>
                  <a:gd name="T33" fmla="*/ 59 h 114"/>
                  <a:gd name="T34" fmla="*/ 87 w 230"/>
                  <a:gd name="T35" fmla="*/ 71 h 114"/>
                  <a:gd name="T36" fmla="*/ 68 w 230"/>
                  <a:gd name="T37" fmla="*/ 81 h 114"/>
                  <a:gd name="T38" fmla="*/ 51 w 230"/>
                  <a:gd name="T39" fmla="*/ 89 h 114"/>
                  <a:gd name="T40" fmla="*/ 33 w 230"/>
                  <a:gd name="T41" fmla="*/ 98 h 114"/>
                  <a:gd name="T42" fmla="*/ 20 w 230"/>
                  <a:gd name="T43" fmla="*/ 105 h 114"/>
                  <a:gd name="T44" fmla="*/ 9 w 230"/>
                  <a:gd name="T45" fmla="*/ 109 h 114"/>
                  <a:gd name="T46" fmla="*/ 3 w 230"/>
                  <a:gd name="T47" fmla="*/ 112 h 114"/>
                  <a:gd name="T48" fmla="*/ 0 w 230"/>
                  <a:gd name="T49" fmla="*/ 114 h 114"/>
                  <a:gd name="T50" fmla="*/ 55 w 230"/>
                  <a:gd name="T51" fmla="*/ 114 h 114"/>
                  <a:gd name="T52" fmla="*/ 55 w 230"/>
                  <a:gd name="T53" fmla="*/ 114 h 114"/>
                  <a:gd name="T54" fmla="*/ 54 w 230"/>
                  <a:gd name="T55" fmla="*/ 112 h 114"/>
                  <a:gd name="T56" fmla="*/ 52 w 230"/>
                  <a:gd name="T57" fmla="*/ 111 h 114"/>
                  <a:gd name="T58" fmla="*/ 55 w 230"/>
                  <a:gd name="T59" fmla="*/ 107 h 114"/>
                  <a:gd name="T60" fmla="*/ 61 w 230"/>
                  <a:gd name="T61" fmla="*/ 102 h 114"/>
                  <a:gd name="T62" fmla="*/ 71 w 230"/>
                  <a:gd name="T63" fmla="*/ 95 h 114"/>
                  <a:gd name="T64" fmla="*/ 88 w 230"/>
                  <a:gd name="T65" fmla="*/ 86 h 114"/>
                  <a:gd name="T66" fmla="*/ 114 w 230"/>
                  <a:gd name="T67" fmla="*/ 75 h 114"/>
                  <a:gd name="T68" fmla="*/ 142 w 230"/>
                  <a:gd name="T69" fmla="*/ 62 h 114"/>
                  <a:gd name="T70" fmla="*/ 166 w 230"/>
                  <a:gd name="T71" fmla="*/ 49 h 114"/>
                  <a:gd name="T72" fmla="*/ 185 w 230"/>
                  <a:gd name="T73" fmla="*/ 37 h 114"/>
                  <a:gd name="T74" fmla="*/ 202 w 230"/>
                  <a:gd name="T75" fmla="*/ 26 h 114"/>
                  <a:gd name="T76" fmla="*/ 214 w 230"/>
                  <a:gd name="T77" fmla="*/ 17 h 114"/>
                  <a:gd name="T78" fmla="*/ 222 w 230"/>
                  <a:gd name="T79" fmla="*/ 10 h 114"/>
                  <a:gd name="T80" fmla="*/ 228 w 230"/>
                  <a:gd name="T81" fmla="*/ 6 h 114"/>
                  <a:gd name="T82" fmla="*/ 230 w 230"/>
                  <a:gd name="T83" fmla="*/ 4 h 114"/>
                  <a:gd name="T84" fmla="*/ 214 w 230"/>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0"/>
                  <a:gd name="T130" fmla="*/ 0 h 114"/>
                  <a:gd name="T131" fmla="*/ 230 w 230"/>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0" h="114">
                    <a:moveTo>
                      <a:pt x="214" y="0"/>
                    </a:moveTo>
                    <a:lnTo>
                      <a:pt x="212" y="0"/>
                    </a:lnTo>
                    <a:lnTo>
                      <a:pt x="209" y="1"/>
                    </a:lnTo>
                    <a:lnTo>
                      <a:pt x="204" y="4"/>
                    </a:lnTo>
                    <a:lnTo>
                      <a:pt x="195" y="7"/>
                    </a:lnTo>
                    <a:lnTo>
                      <a:pt x="186" y="11"/>
                    </a:lnTo>
                    <a:lnTo>
                      <a:pt x="176" y="17"/>
                    </a:lnTo>
                    <a:lnTo>
                      <a:pt x="166" y="23"/>
                    </a:lnTo>
                    <a:lnTo>
                      <a:pt x="155" y="30"/>
                    </a:lnTo>
                    <a:lnTo>
                      <a:pt x="146" y="36"/>
                    </a:lnTo>
                    <a:lnTo>
                      <a:pt x="142" y="39"/>
                    </a:lnTo>
                    <a:lnTo>
                      <a:pt x="139" y="40"/>
                    </a:lnTo>
                    <a:lnTo>
                      <a:pt x="137" y="40"/>
                    </a:lnTo>
                    <a:lnTo>
                      <a:pt x="134" y="42"/>
                    </a:lnTo>
                    <a:lnTo>
                      <a:pt x="130" y="45"/>
                    </a:lnTo>
                    <a:lnTo>
                      <a:pt x="120" y="50"/>
                    </a:lnTo>
                    <a:lnTo>
                      <a:pt x="106" y="59"/>
                    </a:lnTo>
                    <a:lnTo>
                      <a:pt x="87" y="71"/>
                    </a:lnTo>
                    <a:lnTo>
                      <a:pt x="68" y="81"/>
                    </a:lnTo>
                    <a:lnTo>
                      <a:pt x="51" y="89"/>
                    </a:lnTo>
                    <a:lnTo>
                      <a:pt x="33" y="98"/>
                    </a:lnTo>
                    <a:lnTo>
                      <a:pt x="20" y="105"/>
                    </a:lnTo>
                    <a:lnTo>
                      <a:pt x="9" y="109"/>
                    </a:lnTo>
                    <a:lnTo>
                      <a:pt x="3" y="112"/>
                    </a:lnTo>
                    <a:lnTo>
                      <a:pt x="0" y="114"/>
                    </a:lnTo>
                    <a:lnTo>
                      <a:pt x="55" y="114"/>
                    </a:lnTo>
                    <a:lnTo>
                      <a:pt x="54" y="112"/>
                    </a:lnTo>
                    <a:lnTo>
                      <a:pt x="52" y="111"/>
                    </a:lnTo>
                    <a:lnTo>
                      <a:pt x="55" y="107"/>
                    </a:lnTo>
                    <a:lnTo>
                      <a:pt x="61" y="102"/>
                    </a:lnTo>
                    <a:lnTo>
                      <a:pt x="71" y="95"/>
                    </a:lnTo>
                    <a:lnTo>
                      <a:pt x="88" y="86"/>
                    </a:lnTo>
                    <a:lnTo>
                      <a:pt x="114" y="75"/>
                    </a:lnTo>
                    <a:lnTo>
                      <a:pt x="142" y="62"/>
                    </a:lnTo>
                    <a:lnTo>
                      <a:pt x="166" y="49"/>
                    </a:lnTo>
                    <a:lnTo>
                      <a:pt x="185" y="37"/>
                    </a:lnTo>
                    <a:lnTo>
                      <a:pt x="202" y="26"/>
                    </a:lnTo>
                    <a:lnTo>
                      <a:pt x="214" y="17"/>
                    </a:lnTo>
                    <a:lnTo>
                      <a:pt x="222" y="10"/>
                    </a:lnTo>
                    <a:lnTo>
                      <a:pt x="228" y="6"/>
                    </a:lnTo>
                    <a:lnTo>
                      <a:pt x="230"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4" name="Freeform 96"/>
              <p:cNvSpPr>
                <a:spLocks/>
              </p:cNvSpPr>
              <p:nvPr/>
            </p:nvSpPr>
            <p:spPr bwMode="auto">
              <a:xfrm>
                <a:off x="1874" y="1650"/>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7 h 114"/>
                  <a:gd name="T14" fmla="*/ 165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0 h 114"/>
                  <a:gd name="T26" fmla="*/ 133 w 228"/>
                  <a:gd name="T27" fmla="*/ 41 h 114"/>
                  <a:gd name="T28" fmla="*/ 129 w 228"/>
                  <a:gd name="T29" fmla="*/ 44 h 114"/>
                  <a:gd name="T30" fmla="*/ 118 w 228"/>
                  <a:gd name="T31" fmla="*/ 50 h 114"/>
                  <a:gd name="T32" fmla="*/ 104 w 228"/>
                  <a:gd name="T33" fmla="*/ 59 h 114"/>
                  <a:gd name="T34" fmla="*/ 85 w 228"/>
                  <a:gd name="T35" fmla="*/ 70 h 114"/>
                  <a:gd name="T36" fmla="*/ 67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7"/>
                    </a:lnTo>
                    <a:lnTo>
                      <a:pt x="165" y="23"/>
                    </a:lnTo>
                    <a:lnTo>
                      <a:pt x="153" y="30"/>
                    </a:lnTo>
                    <a:lnTo>
                      <a:pt x="144" y="36"/>
                    </a:lnTo>
                    <a:lnTo>
                      <a:pt x="140" y="39"/>
                    </a:lnTo>
                    <a:lnTo>
                      <a:pt x="137" y="40"/>
                    </a:lnTo>
                    <a:lnTo>
                      <a:pt x="136" y="40"/>
                    </a:lnTo>
                    <a:lnTo>
                      <a:pt x="133" y="41"/>
                    </a:lnTo>
                    <a:lnTo>
                      <a:pt x="129" y="44"/>
                    </a:lnTo>
                    <a:lnTo>
                      <a:pt x="118" y="50"/>
                    </a:lnTo>
                    <a:lnTo>
                      <a:pt x="104" y="59"/>
                    </a:lnTo>
                    <a:lnTo>
                      <a:pt x="85" y="70"/>
                    </a:lnTo>
                    <a:lnTo>
                      <a:pt x="67" y="80"/>
                    </a:lnTo>
                    <a:lnTo>
                      <a:pt x="49" y="89"/>
                    </a:lnTo>
                    <a:lnTo>
                      <a:pt x="33" y="98"/>
                    </a:lnTo>
                    <a:lnTo>
                      <a:pt x="20"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5" name="Freeform 97"/>
              <p:cNvSpPr>
                <a:spLocks/>
              </p:cNvSpPr>
              <p:nvPr/>
            </p:nvSpPr>
            <p:spPr bwMode="auto">
              <a:xfrm>
                <a:off x="1899" y="1681"/>
                <a:ext cx="228" cy="114"/>
              </a:xfrm>
              <a:custGeom>
                <a:avLst/>
                <a:gdLst>
                  <a:gd name="T0" fmla="*/ 213 w 228"/>
                  <a:gd name="T1" fmla="*/ 0 h 114"/>
                  <a:gd name="T2" fmla="*/ 212 w 228"/>
                  <a:gd name="T3" fmla="*/ 0 h 114"/>
                  <a:gd name="T4" fmla="*/ 207 w 228"/>
                  <a:gd name="T5" fmla="*/ 2 h 114"/>
                  <a:gd name="T6" fmla="*/ 202 w 228"/>
                  <a:gd name="T7" fmla="*/ 5 h 114"/>
                  <a:gd name="T8" fmla="*/ 194 w 228"/>
                  <a:gd name="T9" fmla="*/ 8 h 114"/>
                  <a:gd name="T10" fmla="*/ 186 w 228"/>
                  <a:gd name="T11" fmla="*/ 12 h 114"/>
                  <a:gd name="T12" fmla="*/ 176 w 228"/>
                  <a:gd name="T13" fmla="*/ 18 h 114"/>
                  <a:gd name="T14" fmla="*/ 166 w 228"/>
                  <a:gd name="T15" fmla="*/ 23 h 114"/>
                  <a:gd name="T16" fmla="*/ 154 w 228"/>
                  <a:gd name="T17" fmla="*/ 31 h 114"/>
                  <a:gd name="T18" fmla="*/ 145 w 228"/>
                  <a:gd name="T19" fmla="*/ 36 h 114"/>
                  <a:gd name="T20" fmla="*/ 141 w 228"/>
                  <a:gd name="T21" fmla="*/ 39 h 114"/>
                  <a:gd name="T22" fmla="*/ 138 w 228"/>
                  <a:gd name="T23" fmla="*/ 41 h 114"/>
                  <a:gd name="T24" fmla="*/ 137 w 228"/>
                  <a:gd name="T25" fmla="*/ 42 h 114"/>
                  <a:gd name="T26" fmla="*/ 134 w 228"/>
                  <a:gd name="T27" fmla="*/ 44 h 114"/>
                  <a:gd name="T28" fmla="*/ 128 w 228"/>
                  <a:gd name="T29" fmla="*/ 45 h 114"/>
                  <a:gd name="T30" fmla="*/ 119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3 h 114"/>
                  <a:gd name="T62" fmla="*/ 70 w 228"/>
                  <a:gd name="T63" fmla="*/ 95 h 114"/>
                  <a:gd name="T64" fmla="*/ 88 w 228"/>
                  <a:gd name="T65" fmla="*/ 87 h 114"/>
                  <a:gd name="T66" fmla="*/ 114 w 228"/>
                  <a:gd name="T67" fmla="*/ 75 h 114"/>
                  <a:gd name="T68" fmla="*/ 141 w 228"/>
                  <a:gd name="T69" fmla="*/ 62 h 114"/>
                  <a:gd name="T70" fmla="*/ 166 w 228"/>
                  <a:gd name="T71" fmla="*/ 49 h 114"/>
                  <a:gd name="T72" fmla="*/ 184 w 228"/>
                  <a:gd name="T73" fmla="*/ 38 h 114"/>
                  <a:gd name="T74" fmla="*/ 200 w 228"/>
                  <a:gd name="T75" fmla="*/ 28 h 114"/>
                  <a:gd name="T76" fmla="*/ 213 w 228"/>
                  <a:gd name="T77" fmla="*/ 19 h 114"/>
                  <a:gd name="T78" fmla="*/ 220 w 228"/>
                  <a:gd name="T79" fmla="*/ 12 h 114"/>
                  <a:gd name="T80" fmla="*/ 226 w 228"/>
                  <a:gd name="T81" fmla="*/ 8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2"/>
                    </a:lnTo>
                    <a:lnTo>
                      <a:pt x="202" y="5"/>
                    </a:lnTo>
                    <a:lnTo>
                      <a:pt x="194" y="8"/>
                    </a:lnTo>
                    <a:lnTo>
                      <a:pt x="186" y="12"/>
                    </a:lnTo>
                    <a:lnTo>
                      <a:pt x="176" y="18"/>
                    </a:lnTo>
                    <a:lnTo>
                      <a:pt x="166" y="23"/>
                    </a:lnTo>
                    <a:lnTo>
                      <a:pt x="154" y="31"/>
                    </a:lnTo>
                    <a:lnTo>
                      <a:pt x="145" y="36"/>
                    </a:lnTo>
                    <a:lnTo>
                      <a:pt x="141" y="39"/>
                    </a:lnTo>
                    <a:lnTo>
                      <a:pt x="138" y="41"/>
                    </a:lnTo>
                    <a:lnTo>
                      <a:pt x="137" y="42"/>
                    </a:lnTo>
                    <a:lnTo>
                      <a:pt x="134" y="44"/>
                    </a:lnTo>
                    <a:lnTo>
                      <a:pt x="128" y="45"/>
                    </a:lnTo>
                    <a:lnTo>
                      <a:pt x="119" y="51"/>
                    </a:lnTo>
                    <a:lnTo>
                      <a:pt x="104" y="59"/>
                    </a:lnTo>
                    <a:lnTo>
                      <a:pt x="85" y="71"/>
                    </a:lnTo>
                    <a:lnTo>
                      <a:pt x="66" y="81"/>
                    </a:lnTo>
                    <a:lnTo>
                      <a:pt x="49" y="90"/>
                    </a:lnTo>
                    <a:lnTo>
                      <a:pt x="33" y="98"/>
                    </a:lnTo>
                    <a:lnTo>
                      <a:pt x="20" y="106"/>
                    </a:lnTo>
                    <a:lnTo>
                      <a:pt x="8" y="110"/>
                    </a:lnTo>
                    <a:lnTo>
                      <a:pt x="3" y="113"/>
                    </a:lnTo>
                    <a:lnTo>
                      <a:pt x="0" y="114"/>
                    </a:lnTo>
                    <a:lnTo>
                      <a:pt x="55" y="114"/>
                    </a:lnTo>
                    <a:lnTo>
                      <a:pt x="53" y="113"/>
                    </a:lnTo>
                    <a:lnTo>
                      <a:pt x="52" y="111"/>
                    </a:lnTo>
                    <a:lnTo>
                      <a:pt x="55" y="107"/>
                    </a:lnTo>
                    <a:lnTo>
                      <a:pt x="60" y="103"/>
                    </a:lnTo>
                    <a:lnTo>
                      <a:pt x="70" y="95"/>
                    </a:lnTo>
                    <a:lnTo>
                      <a:pt x="88" y="87"/>
                    </a:lnTo>
                    <a:lnTo>
                      <a:pt x="114" y="75"/>
                    </a:lnTo>
                    <a:lnTo>
                      <a:pt x="141" y="62"/>
                    </a:lnTo>
                    <a:lnTo>
                      <a:pt x="166" y="49"/>
                    </a:lnTo>
                    <a:lnTo>
                      <a:pt x="184" y="38"/>
                    </a:lnTo>
                    <a:lnTo>
                      <a:pt x="200" y="28"/>
                    </a:lnTo>
                    <a:lnTo>
                      <a:pt x="213" y="19"/>
                    </a:lnTo>
                    <a:lnTo>
                      <a:pt x="220" y="12"/>
                    </a:lnTo>
                    <a:lnTo>
                      <a:pt x="226" y="8"/>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6" name="Freeform 98"/>
              <p:cNvSpPr>
                <a:spLocks/>
              </p:cNvSpPr>
              <p:nvPr/>
            </p:nvSpPr>
            <p:spPr bwMode="auto">
              <a:xfrm>
                <a:off x="1925" y="1713"/>
                <a:ext cx="228" cy="114"/>
              </a:xfrm>
              <a:custGeom>
                <a:avLst/>
                <a:gdLst>
                  <a:gd name="T0" fmla="*/ 212 w 228"/>
                  <a:gd name="T1" fmla="*/ 0 h 114"/>
                  <a:gd name="T2" fmla="*/ 210 w 228"/>
                  <a:gd name="T3" fmla="*/ 0 h 114"/>
                  <a:gd name="T4" fmla="*/ 207 w 228"/>
                  <a:gd name="T5" fmla="*/ 1 h 114"/>
                  <a:gd name="T6" fmla="*/ 202 w 228"/>
                  <a:gd name="T7" fmla="*/ 4 h 114"/>
                  <a:gd name="T8" fmla="*/ 193 w 228"/>
                  <a:gd name="T9" fmla="*/ 7 h 114"/>
                  <a:gd name="T10" fmla="*/ 184 w 228"/>
                  <a:gd name="T11" fmla="*/ 12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2 h 114"/>
                  <a:gd name="T26" fmla="*/ 132 w 228"/>
                  <a:gd name="T27" fmla="*/ 43 h 114"/>
                  <a:gd name="T28" fmla="*/ 128 w 228"/>
                  <a:gd name="T29" fmla="*/ 46 h 114"/>
                  <a:gd name="T30" fmla="*/ 118 w 228"/>
                  <a:gd name="T31" fmla="*/ 52 h 114"/>
                  <a:gd name="T32" fmla="*/ 104 w 228"/>
                  <a:gd name="T33" fmla="*/ 61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0 w 228"/>
                  <a:gd name="T61" fmla="*/ 102 h 114"/>
                  <a:gd name="T62" fmla="*/ 70 w 228"/>
                  <a:gd name="T63" fmla="*/ 95 h 114"/>
                  <a:gd name="T64" fmla="*/ 88 w 228"/>
                  <a:gd name="T65" fmla="*/ 87 h 114"/>
                  <a:gd name="T66" fmla="*/ 114 w 228"/>
                  <a:gd name="T67" fmla="*/ 75 h 114"/>
                  <a:gd name="T68" fmla="*/ 141 w 228"/>
                  <a:gd name="T69" fmla="*/ 62 h 114"/>
                  <a:gd name="T70" fmla="*/ 166 w 228"/>
                  <a:gd name="T71" fmla="*/ 49 h 114"/>
                  <a:gd name="T72" fmla="*/ 184 w 228"/>
                  <a:gd name="T73" fmla="*/ 38 h 114"/>
                  <a:gd name="T74" fmla="*/ 200 w 228"/>
                  <a:gd name="T75" fmla="*/ 27 h 114"/>
                  <a:gd name="T76" fmla="*/ 213 w 228"/>
                  <a:gd name="T77" fmla="*/ 19 h 114"/>
                  <a:gd name="T78" fmla="*/ 220 w 228"/>
                  <a:gd name="T79" fmla="*/ 12 h 114"/>
                  <a:gd name="T80" fmla="*/ 226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7" y="1"/>
                    </a:lnTo>
                    <a:lnTo>
                      <a:pt x="202" y="4"/>
                    </a:lnTo>
                    <a:lnTo>
                      <a:pt x="193" y="7"/>
                    </a:lnTo>
                    <a:lnTo>
                      <a:pt x="184" y="12"/>
                    </a:lnTo>
                    <a:lnTo>
                      <a:pt x="174" y="17"/>
                    </a:lnTo>
                    <a:lnTo>
                      <a:pt x="164" y="23"/>
                    </a:lnTo>
                    <a:lnTo>
                      <a:pt x="153" y="30"/>
                    </a:lnTo>
                    <a:lnTo>
                      <a:pt x="144" y="36"/>
                    </a:lnTo>
                    <a:lnTo>
                      <a:pt x="140" y="39"/>
                    </a:lnTo>
                    <a:lnTo>
                      <a:pt x="137" y="40"/>
                    </a:lnTo>
                    <a:lnTo>
                      <a:pt x="135" y="42"/>
                    </a:lnTo>
                    <a:lnTo>
                      <a:pt x="132" y="43"/>
                    </a:lnTo>
                    <a:lnTo>
                      <a:pt x="128" y="46"/>
                    </a:lnTo>
                    <a:lnTo>
                      <a:pt x="118" y="52"/>
                    </a:lnTo>
                    <a:lnTo>
                      <a:pt x="104" y="61"/>
                    </a:lnTo>
                    <a:lnTo>
                      <a:pt x="85" y="71"/>
                    </a:lnTo>
                    <a:lnTo>
                      <a:pt x="66" y="81"/>
                    </a:lnTo>
                    <a:lnTo>
                      <a:pt x="49" y="89"/>
                    </a:lnTo>
                    <a:lnTo>
                      <a:pt x="33" y="98"/>
                    </a:lnTo>
                    <a:lnTo>
                      <a:pt x="20" y="105"/>
                    </a:lnTo>
                    <a:lnTo>
                      <a:pt x="8" y="110"/>
                    </a:lnTo>
                    <a:lnTo>
                      <a:pt x="3" y="113"/>
                    </a:lnTo>
                    <a:lnTo>
                      <a:pt x="0" y="114"/>
                    </a:lnTo>
                    <a:lnTo>
                      <a:pt x="53" y="114"/>
                    </a:lnTo>
                    <a:lnTo>
                      <a:pt x="52" y="113"/>
                    </a:lnTo>
                    <a:lnTo>
                      <a:pt x="52" y="111"/>
                    </a:lnTo>
                    <a:lnTo>
                      <a:pt x="53" y="107"/>
                    </a:lnTo>
                    <a:lnTo>
                      <a:pt x="60" y="102"/>
                    </a:lnTo>
                    <a:lnTo>
                      <a:pt x="70" y="95"/>
                    </a:lnTo>
                    <a:lnTo>
                      <a:pt x="88" y="87"/>
                    </a:lnTo>
                    <a:lnTo>
                      <a:pt x="114" y="75"/>
                    </a:lnTo>
                    <a:lnTo>
                      <a:pt x="141" y="62"/>
                    </a:lnTo>
                    <a:lnTo>
                      <a:pt x="166" y="49"/>
                    </a:lnTo>
                    <a:lnTo>
                      <a:pt x="184" y="38"/>
                    </a:lnTo>
                    <a:lnTo>
                      <a:pt x="200" y="27"/>
                    </a:lnTo>
                    <a:lnTo>
                      <a:pt x="213" y="19"/>
                    </a:lnTo>
                    <a:lnTo>
                      <a:pt x="220" y="12"/>
                    </a:lnTo>
                    <a:lnTo>
                      <a:pt x="226"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7" name="Freeform 99"/>
              <p:cNvSpPr>
                <a:spLocks/>
              </p:cNvSpPr>
              <p:nvPr/>
            </p:nvSpPr>
            <p:spPr bwMode="auto">
              <a:xfrm>
                <a:off x="1949" y="1745"/>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2 h 114"/>
                  <a:gd name="T26" fmla="*/ 134 w 228"/>
                  <a:gd name="T27" fmla="*/ 43 h 114"/>
                  <a:gd name="T28" fmla="*/ 129 w 228"/>
                  <a:gd name="T29" fmla="*/ 46 h 114"/>
                  <a:gd name="T30" fmla="*/ 120 w 228"/>
                  <a:gd name="T31" fmla="*/ 52 h 114"/>
                  <a:gd name="T32" fmla="*/ 104 w 228"/>
                  <a:gd name="T33" fmla="*/ 60 h 114"/>
                  <a:gd name="T34" fmla="*/ 85 w 228"/>
                  <a:gd name="T35" fmla="*/ 70 h 114"/>
                  <a:gd name="T36" fmla="*/ 67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5" y="30"/>
                    </a:lnTo>
                    <a:lnTo>
                      <a:pt x="146" y="36"/>
                    </a:lnTo>
                    <a:lnTo>
                      <a:pt x="142" y="39"/>
                    </a:lnTo>
                    <a:lnTo>
                      <a:pt x="139" y="40"/>
                    </a:lnTo>
                    <a:lnTo>
                      <a:pt x="137" y="42"/>
                    </a:lnTo>
                    <a:lnTo>
                      <a:pt x="134" y="43"/>
                    </a:lnTo>
                    <a:lnTo>
                      <a:pt x="129" y="46"/>
                    </a:lnTo>
                    <a:lnTo>
                      <a:pt x="120" y="52"/>
                    </a:lnTo>
                    <a:lnTo>
                      <a:pt x="104" y="60"/>
                    </a:lnTo>
                    <a:lnTo>
                      <a:pt x="85" y="70"/>
                    </a:lnTo>
                    <a:lnTo>
                      <a:pt x="67" y="81"/>
                    </a:lnTo>
                    <a:lnTo>
                      <a:pt x="49" y="89"/>
                    </a:lnTo>
                    <a:lnTo>
                      <a:pt x="33" y="98"/>
                    </a:lnTo>
                    <a:lnTo>
                      <a:pt x="20"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8" name="Freeform 100"/>
              <p:cNvSpPr>
                <a:spLocks/>
              </p:cNvSpPr>
              <p:nvPr/>
            </p:nvSpPr>
            <p:spPr bwMode="auto">
              <a:xfrm>
                <a:off x="1974" y="1778"/>
                <a:ext cx="229" cy="114"/>
              </a:xfrm>
              <a:custGeom>
                <a:avLst/>
                <a:gdLst>
                  <a:gd name="T0" fmla="*/ 213 w 229"/>
                  <a:gd name="T1" fmla="*/ 0 h 114"/>
                  <a:gd name="T2" fmla="*/ 212 w 229"/>
                  <a:gd name="T3" fmla="*/ 0 h 114"/>
                  <a:gd name="T4" fmla="*/ 209 w 229"/>
                  <a:gd name="T5" fmla="*/ 1 h 114"/>
                  <a:gd name="T6" fmla="*/ 203 w 229"/>
                  <a:gd name="T7" fmla="*/ 4 h 114"/>
                  <a:gd name="T8" fmla="*/ 195 w 229"/>
                  <a:gd name="T9" fmla="*/ 7 h 114"/>
                  <a:gd name="T10" fmla="*/ 186 w 229"/>
                  <a:gd name="T11" fmla="*/ 11 h 114"/>
                  <a:gd name="T12" fmla="*/ 176 w 229"/>
                  <a:gd name="T13" fmla="*/ 16 h 114"/>
                  <a:gd name="T14" fmla="*/ 166 w 229"/>
                  <a:gd name="T15" fmla="*/ 22 h 114"/>
                  <a:gd name="T16" fmla="*/ 154 w 229"/>
                  <a:gd name="T17" fmla="*/ 29 h 114"/>
                  <a:gd name="T18" fmla="*/ 145 w 229"/>
                  <a:gd name="T19" fmla="*/ 35 h 114"/>
                  <a:gd name="T20" fmla="*/ 141 w 229"/>
                  <a:gd name="T21" fmla="*/ 37 h 114"/>
                  <a:gd name="T22" fmla="*/ 138 w 229"/>
                  <a:gd name="T23" fmla="*/ 39 h 114"/>
                  <a:gd name="T24" fmla="*/ 137 w 229"/>
                  <a:gd name="T25" fmla="*/ 40 h 114"/>
                  <a:gd name="T26" fmla="*/ 134 w 229"/>
                  <a:gd name="T27" fmla="*/ 42 h 114"/>
                  <a:gd name="T28" fmla="*/ 130 w 229"/>
                  <a:gd name="T29" fmla="*/ 45 h 114"/>
                  <a:gd name="T30" fmla="*/ 119 w 229"/>
                  <a:gd name="T31" fmla="*/ 50 h 114"/>
                  <a:gd name="T32" fmla="*/ 105 w 229"/>
                  <a:gd name="T33" fmla="*/ 59 h 114"/>
                  <a:gd name="T34" fmla="*/ 86 w 229"/>
                  <a:gd name="T35" fmla="*/ 69 h 114"/>
                  <a:gd name="T36" fmla="*/ 68 w 229"/>
                  <a:gd name="T37" fmla="*/ 79 h 114"/>
                  <a:gd name="T38" fmla="*/ 50 w 229"/>
                  <a:gd name="T39" fmla="*/ 89 h 114"/>
                  <a:gd name="T40" fmla="*/ 33 w 229"/>
                  <a:gd name="T41" fmla="*/ 97 h 114"/>
                  <a:gd name="T42" fmla="*/ 20 w 229"/>
                  <a:gd name="T43" fmla="*/ 104 h 114"/>
                  <a:gd name="T44" fmla="*/ 8 w 229"/>
                  <a:gd name="T45" fmla="*/ 110 h 114"/>
                  <a:gd name="T46" fmla="*/ 3 w 229"/>
                  <a:gd name="T47" fmla="*/ 112 h 114"/>
                  <a:gd name="T48" fmla="*/ 0 w 229"/>
                  <a:gd name="T49" fmla="*/ 114 h 114"/>
                  <a:gd name="T50" fmla="*/ 55 w 229"/>
                  <a:gd name="T51" fmla="*/ 114 h 114"/>
                  <a:gd name="T52" fmla="*/ 55 w 229"/>
                  <a:gd name="T53" fmla="*/ 114 h 114"/>
                  <a:gd name="T54" fmla="*/ 53 w 229"/>
                  <a:gd name="T55" fmla="*/ 112 h 114"/>
                  <a:gd name="T56" fmla="*/ 52 w 229"/>
                  <a:gd name="T57" fmla="*/ 110 h 114"/>
                  <a:gd name="T58" fmla="*/ 55 w 229"/>
                  <a:gd name="T59" fmla="*/ 107 h 114"/>
                  <a:gd name="T60" fmla="*/ 60 w 229"/>
                  <a:gd name="T61" fmla="*/ 101 h 114"/>
                  <a:gd name="T62" fmla="*/ 70 w 229"/>
                  <a:gd name="T63" fmla="*/ 94 h 114"/>
                  <a:gd name="T64" fmla="*/ 88 w 229"/>
                  <a:gd name="T65" fmla="*/ 85 h 114"/>
                  <a:gd name="T66" fmla="*/ 114 w 229"/>
                  <a:gd name="T67" fmla="*/ 73 h 114"/>
                  <a:gd name="T68" fmla="*/ 141 w 229"/>
                  <a:gd name="T69" fmla="*/ 60 h 114"/>
                  <a:gd name="T70" fmla="*/ 166 w 229"/>
                  <a:gd name="T71" fmla="*/ 48 h 114"/>
                  <a:gd name="T72" fmla="*/ 184 w 229"/>
                  <a:gd name="T73" fmla="*/ 36 h 114"/>
                  <a:gd name="T74" fmla="*/ 202 w 229"/>
                  <a:gd name="T75" fmla="*/ 26 h 114"/>
                  <a:gd name="T76" fmla="*/ 213 w 229"/>
                  <a:gd name="T77" fmla="*/ 17 h 114"/>
                  <a:gd name="T78" fmla="*/ 222 w 229"/>
                  <a:gd name="T79" fmla="*/ 10 h 114"/>
                  <a:gd name="T80" fmla="*/ 228 w 229"/>
                  <a:gd name="T81" fmla="*/ 6 h 114"/>
                  <a:gd name="T82" fmla="*/ 229 w 229"/>
                  <a:gd name="T83" fmla="*/ 4 h 114"/>
                  <a:gd name="T84" fmla="*/ 213 w 229"/>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9"/>
                  <a:gd name="T130" fmla="*/ 0 h 114"/>
                  <a:gd name="T131" fmla="*/ 229 w 229"/>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9" h="114">
                    <a:moveTo>
                      <a:pt x="213" y="0"/>
                    </a:moveTo>
                    <a:lnTo>
                      <a:pt x="212" y="0"/>
                    </a:lnTo>
                    <a:lnTo>
                      <a:pt x="209" y="1"/>
                    </a:lnTo>
                    <a:lnTo>
                      <a:pt x="203" y="4"/>
                    </a:lnTo>
                    <a:lnTo>
                      <a:pt x="195" y="7"/>
                    </a:lnTo>
                    <a:lnTo>
                      <a:pt x="186" y="11"/>
                    </a:lnTo>
                    <a:lnTo>
                      <a:pt x="176" y="16"/>
                    </a:lnTo>
                    <a:lnTo>
                      <a:pt x="166" y="22"/>
                    </a:lnTo>
                    <a:lnTo>
                      <a:pt x="154" y="29"/>
                    </a:lnTo>
                    <a:lnTo>
                      <a:pt x="145" y="35"/>
                    </a:lnTo>
                    <a:lnTo>
                      <a:pt x="141" y="37"/>
                    </a:lnTo>
                    <a:lnTo>
                      <a:pt x="138" y="39"/>
                    </a:lnTo>
                    <a:lnTo>
                      <a:pt x="137" y="40"/>
                    </a:lnTo>
                    <a:lnTo>
                      <a:pt x="134" y="42"/>
                    </a:lnTo>
                    <a:lnTo>
                      <a:pt x="130" y="45"/>
                    </a:lnTo>
                    <a:lnTo>
                      <a:pt x="119" y="50"/>
                    </a:lnTo>
                    <a:lnTo>
                      <a:pt x="105" y="59"/>
                    </a:lnTo>
                    <a:lnTo>
                      <a:pt x="86" y="69"/>
                    </a:lnTo>
                    <a:lnTo>
                      <a:pt x="68" y="79"/>
                    </a:lnTo>
                    <a:lnTo>
                      <a:pt x="50" y="89"/>
                    </a:lnTo>
                    <a:lnTo>
                      <a:pt x="33" y="97"/>
                    </a:lnTo>
                    <a:lnTo>
                      <a:pt x="20" y="104"/>
                    </a:lnTo>
                    <a:lnTo>
                      <a:pt x="8" y="110"/>
                    </a:lnTo>
                    <a:lnTo>
                      <a:pt x="3" y="112"/>
                    </a:lnTo>
                    <a:lnTo>
                      <a:pt x="0" y="114"/>
                    </a:lnTo>
                    <a:lnTo>
                      <a:pt x="55" y="114"/>
                    </a:lnTo>
                    <a:lnTo>
                      <a:pt x="53" y="112"/>
                    </a:lnTo>
                    <a:lnTo>
                      <a:pt x="52" y="110"/>
                    </a:lnTo>
                    <a:lnTo>
                      <a:pt x="55" y="107"/>
                    </a:lnTo>
                    <a:lnTo>
                      <a:pt x="60" y="101"/>
                    </a:lnTo>
                    <a:lnTo>
                      <a:pt x="70" y="94"/>
                    </a:lnTo>
                    <a:lnTo>
                      <a:pt x="88" y="85"/>
                    </a:lnTo>
                    <a:lnTo>
                      <a:pt x="114" y="73"/>
                    </a:lnTo>
                    <a:lnTo>
                      <a:pt x="141" y="60"/>
                    </a:lnTo>
                    <a:lnTo>
                      <a:pt x="166" y="48"/>
                    </a:lnTo>
                    <a:lnTo>
                      <a:pt x="184" y="36"/>
                    </a:lnTo>
                    <a:lnTo>
                      <a:pt x="202" y="26"/>
                    </a:lnTo>
                    <a:lnTo>
                      <a:pt x="213" y="17"/>
                    </a:lnTo>
                    <a:lnTo>
                      <a:pt x="222" y="10"/>
                    </a:lnTo>
                    <a:lnTo>
                      <a:pt x="228" y="6"/>
                    </a:lnTo>
                    <a:lnTo>
                      <a:pt x="229"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9" name="Freeform 101"/>
              <p:cNvSpPr>
                <a:spLocks/>
              </p:cNvSpPr>
              <p:nvPr/>
            </p:nvSpPr>
            <p:spPr bwMode="auto">
              <a:xfrm>
                <a:off x="2000" y="1810"/>
                <a:ext cx="228" cy="114"/>
              </a:xfrm>
              <a:custGeom>
                <a:avLst/>
                <a:gdLst>
                  <a:gd name="T0" fmla="*/ 213 w 228"/>
                  <a:gd name="T1" fmla="*/ 0 h 114"/>
                  <a:gd name="T2" fmla="*/ 212 w 228"/>
                  <a:gd name="T3" fmla="*/ 0 h 114"/>
                  <a:gd name="T4" fmla="*/ 207 w 228"/>
                  <a:gd name="T5" fmla="*/ 1 h 114"/>
                  <a:gd name="T6" fmla="*/ 202 w 228"/>
                  <a:gd name="T7" fmla="*/ 4 h 114"/>
                  <a:gd name="T8" fmla="*/ 194 w 228"/>
                  <a:gd name="T9" fmla="*/ 7 h 114"/>
                  <a:gd name="T10" fmla="*/ 186 w 228"/>
                  <a:gd name="T11" fmla="*/ 11 h 114"/>
                  <a:gd name="T12" fmla="*/ 174 w 228"/>
                  <a:gd name="T13" fmla="*/ 16 h 114"/>
                  <a:gd name="T14" fmla="*/ 164 w 228"/>
                  <a:gd name="T15" fmla="*/ 21 h 114"/>
                  <a:gd name="T16" fmla="*/ 153 w 228"/>
                  <a:gd name="T17" fmla="*/ 28 h 114"/>
                  <a:gd name="T18" fmla="*/ 144 w 228"/>
                  <a:gd name="T19" fmla="*/ 34 h 114"/>
                  <a:gd name="T20" fmla="*/ 140 w 228"/>
                  <a:gd name="T21" fmla="*/ 37 h 114"/>
                  <a:gd name="T22" fmla="*/ 137 w 228"/>
                  <a:gd name="T23" fmla="*/ 39 h 114"/>
                  <a:gd name="T24" fmla="*/ 135 w 228"/>
                  <a:gd name="T25" fmla="*/ 40 h 114"/>
                  <a:gd name="T26" fmla="*/ 132 w 228"/>
                  <a:gd name="T27" fmla="*/ 41 h 114"/>
                  <a:gd name="T28" fmla="*/ 128 w 228"/>
                  <a:gd name="T29" fmla="*/ 44 h 114"/>
                  <a:gd name="T30" fmla="*/ 118 w 228"/>
                  <a:gd name="T31" fmla="*/ 50 h 114"/>
                  <a:gd name="T32" fmla="*/ 104 w 228"/>
                  <a:gd name="T33" fmla="*/ 59 h 114"/>
                  <a:gd name="T34" fmla="*/ 85 w 228"/>
                  <a:gd name="T35" fmla="*/ 69 h 114"/>
                  <a:gd name="T36" fmla="*/ 66 w 228"/>
                  <a:gd name="T37" fmla="*/ 79 h 114"/>
                  <a:gd name="T38" fmla="*/ 49 w 228"/>
                  <a:gd name="T39" fmla="*/ 89 h 114"/>
                  <a:gd name="T40" fmla="*/ 33 w 228"/>
                  <a:gd name="T41" fmla="*/ 96 h 114"/>
                  <a:gd name="T42" fmla="*/ 20 w 228"/>
                  <a:gd name="T43" fmla="*/ 103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6 h 114"/>
                  <a:gd name="T60" fmla="*/ 60 w 228"/>
                  <a:gd name="T61" fmla="*/ 101 h 114"/>
                  <a:gd name="T62" fmla="*/ 70 w 228"/>
                  <a:gd name="T63" fmla="*/ 93 h 114"/>
                  <a:gd name="T64" fmla="*/ 88 w 228"/>
                  <a:gd name="T65" fmla="*/ 85 h 114"/>
                  <a:gd name="T66" fmla="*/ 114 w 228"/>
                  <a:gd name="T67" fmla="*/ 73 h 114"/>
                  <a:gd name="T68" fmla="*/ 141 w 228"/>
                  <a:gd name="T69" fmla="*/ 60 h 114"/>
                  <a:gd name="T70" fmla="*/ 166 w 228"/>
                  <a:gd name="T71" fmla="*/ 47 h 114"/>
                  <a:gd name="T72" fmla="*/ 184 w 228"/>
                  <a:gd name="T73" fmla="*/ 36 h 114"/>
                  <a:gd name="T74" fmla="*/ 200 w 228"/>
                  <a:gd name="T75" fmla="*/ 26 h 114"/>
                  <a:gd name="T76" fmla="*/ 213 w 228"/>
                  <a:gd name="T77" fmla="*/ 17 h 114"/>
                  <a:gd name="T78" fmla="*/ 220 w 228"/>
                  <a:gd name="T79" fmla="*/ 10 h 114"/>
                  <a:gd name="T80" fmla="*/ 226 w 228"/>
                  <a:gd name="T81" fmla="*/ 5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1"/>
                    </a:lnTo>
                    <a:lnTo>
                      <a:pt x="202" y="4"/>
                    </a:lnTo>
                    <a:lnTo>
                      <a:pt x="194" y="7"/>
                    </a:lnTo>
                    <a:lnTo>
                      <a:pt x="186" y="11"/>
                    </a:lnTo>
                    <a:lnTo>
                      <a:pt x="174" y="16"/>
                    </a:lnTo>
                    <a:lnTo>
                      <a:pt x="164" y="21"/>
                    </a:lnTo>
                    <a:lnTo>
                      <a:pt x="153" y="28"/>
                    </a:lnTo>
                    <a:lnTo>
                      <a:pt x="144" y="34"/>
                    </a:lnTo>
                    <a:lnTo>
                      <a:pt x="140" y="37"/>
                    </a:lnTo>
                    <a:lnTo>
                      <a:pt x="137" y="39"/>
                    </a:lnTo>
                    <a:lnTo>
                      <a:pt x="135" y="40"/>
                    </a:lnTo>
                    <a:lnTo>
                      <a:pt x="132" y="41"/>
                    </a:lnTo>
                    <a:lnTo>
                      <a:pt x="128" y="44"/>
                    </a:lnTo>
                    <a:lnTo>
                      <a:pt x="118" y="50"/>
                    </a:lnTo>
                    <a:lnTo>
                      <a:pt x="104" y="59"/>
                    </a:lnTo>
                    <a:lnTo>
                      <a:pt x="85" y="69"/>
                    </a:lnTo>
                    <a:lnTo>
                      <a:pt x="66" y="79"/>
                    </a:lnTo>
                    <a:lnTo>
                      <a:pt x="49" y="89"/>
                    </a:lnTo>
                    <a:lnTo>
                      <a:pt x="33" y="96"/>
                    </a:lnTo>
                    <a:lnTo>
                      <a:pt x="20" y="103"/>
                    </a:lnTo>
                    <a:lnTo>
                      <a:pt x="8" y="109"/>
                    </a:lnTo>
                    <a:lnTo>
                      <a:pt x="3" y="112"/>
                    </a:lnTo>
                    <a:lnTo>
                      <a:pt x="0" y="114"/>
                    </a:lnTo>
                    <a:lnTo>
                      <a:pt x="55" y="114"/>
                    </a:lnTo>
                    <a:lnTo>
                      <a:pt x="53" y="112"/>
                    </a:lnTo>
                    <a:lnTo>
                      <a:pt x="52" y="109"/>
                    </a:lnTo>
                    <a:lnTo>
                      <a:pt x="55" y="106"/>
                    </a:lnTo>
                    <a:lnTo>
                      <a:pt x="60" y="101"/>
                    </a:lnTo>
                    <a:lnTo>
                      <a:pt x="70" y="93"/>
                    </a:lnTo>
                    <a:lnTo>
                      <a:pt x="88" y="85"/>
                    </a:lnTo>
                    <a:lnTo>
                      <a:pt x="114" y="73"/>
                    </a:lnTo>
                    <a:lnTo>
                      <a:pt x="141" y="60"/>
                    </a:lnTo>
                    <a:lnTo>
                      <a:pt x="166" y="47"/>
                    </a:lnTo>
                    <a:lnTo>
                      <a:pt x="184" y="36"/>
                    </a:lnTo>
                    <a:lnTo>
                      <a:pt x="200" y="26"/>
                    </a:lnTo>
                    <a:lnTo>
                      <a:pt x="213" y="17"/>
                    </a:lnTo>
                    <a:lnTo>
                      <a:pt x="220" y="10"/>
                    </a:lnTo>
                    <a:lnTo>
                      <a:pt x="226" y="5"/>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0" name="Freeform 102"/>
              <p:cNvSpPr>
                <a:spLocks/>
              </p:cNvSpPr>
              <p:nvPr/>
            </p:nvSpPr>
            <p:spPr bwMode="auto">
              <a:xfrm>
                <a:off x="2024" y="1841"/>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6 h 114"/>
                  <a:gd name="T14" fmla="*/ 166 w 228"/>
                  <a:gd name="T15" fmla="*/ 22 h 114"/>
                  <a:gd name="T16" fmla="*/ 155 w 228"/>
                  <a:gd name="T17" fmla="*/ 29 h 114"/>
                  <a:gd name="T18" fmla="*/ 146 w 228"/>
                  <a:gd name="T19" fmla="*/ 35 h 114"/>
                  <a:gd name="T20" fmla="*/ 142 w 228"/>
                  <a:gd name="T21" fmla="*/ 38 h 114"/>
                  <a:gd name="T22" fmla="*/ 139 w 228"/>
                  <a:gd name="T23" fmla="*/ 39 h 114"/>
                  <a:gd name="T24" fmla="*/ 137 w 228"/>
                  <a:gd name="T25" fmla="*/ 41 h 114"/>
                  <a:gd name="T26" fmla="*/ 134 w 228"/>
                  <a:gd name="T27" fmla="*/ 42 h 114"/>
                  <a:gd name="T28" fmla="*/ 129 w 228"/>
                  <a:gd name="T29" fmla="*/ 45 h 114"/>
                  <a:gd name="T30" fmla="*/ 120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6" y="16"/>
                    </a:lnTo>
                    <a:lnTo>
                      <a:pt x="166" y="22"/>
                    </a:lnTo>
                    <a:lnTo>
                      <a:pt x="155" y="29"/>
                    </a:lnTo>
                    <a:lnTo>
                      <a:pt x="146" y="35"/>
                    </a:lnTo>
                    <a:lnTo>
                      <a:pt x="142" y="38"/>
                    </a:lnTo>
                    <a:lnTo>
                      <a:pt x="139" y="39"/>
                    </a:lnTo>
                    <a:lnTo>
                      <a:pt x="137" y="41"/>
                    </a:lnTo>
                    <a:lnTo>
                      <a:pt x="134" y="42"/>
                    </a:lnTo>
                    <a:lnTo>
                      <a:pt x="129" y="45"/>
                    </a:lnTo>
                    <a:lnTo>
                      <a:pt x="120" y="51"/>
                    </a:lnTo>
                    <a:lnTo>
                      <a:pt x="104" y="59"/>
                    </a:lnTo>
                    <a:lnTo>
                      <a:pt x="85" y="71"/>
                    </a:lnTo>
                    <a:lnTo>
                      <a:pt x="67" y="81"/>
                    </a:lnTo>
                    <a:lnTo>
                      <a:pt x="49" y="90"/>
                    </a:lnTo>
                    <a:lnTo>
                      <a:pt x="33" y="98"/>
                    </a:lnTo>
                    <a:lnTo>
                      <a:pt x="20" y="106"/>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8"/>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1" name="Freeform 103"/>
              <p:cNvSpPr>
                <a:spLocks/>
              </p:cNvSpPr>
              <p:nvPr/>
            </p:nvSpPr>
            <p:spPr bwMode="auto">
              <a:xfrm>
                <a:off x="2050" y="1873"/>
                <a:ext cx="228" cy="114"/>
              </a:xfrm>
              <a:custGeom>
                <a:avLst/>
                <a:gdLst>
                  <a:gd name="T0" fmla="*/ 212 w 228"/>
                  <a:gd name="T1" fmla="*/ 0 h 114"/>
                  <a:gd name="T2" fmla="*/ 211 w 228"/>
                  <a:gd name="T3" fmla="*/ 0 h 114"/>
                  <a:gd name="T4" fmla="*/ 208 w 228"/>
                  <a:gd name="T5" fmla="*/ 2 h 114"/>
                  <a:gd name="T6" fmla="*/ 202 w 228"/>
                  <a:gd name="T7" fmla="*/ 4 h 114"/>
                  <a:gd name="T8" fmla="*/ 194 w 228"/>
                  <a:gd name="T9" fmla="*/ 7 h 114"/>
                  <a:gd name="T10" fmla="*/ 185 w 228"/>
                  <a:gd name="T11" fmla="*/ 12 h 114"/>
                  <a:gd name="T12" fmla="*/ 175 w 228"/>
                  <a:gd name="T13" fmla="*/ 16 h 114"/>
                  <a:gd name="T14" fmla="*/ 165 w 228"/>
                  <a:gd name="T15" fmla="*/ 22 h 114"/>
                  <a:gd name="T16" fmla="*/ 153 w 228"/>
                  <a:gd name="T17" fmla="*/ 29 h 114"/>
                  <a:gd name="T18" fmla="*/ 144 w 228"/>
                  <a:gd name="T19" fmla="*/ 35 h 114"/>
                  <a:gd name="T20" fmla="*/ 140 w 228"/>
                  <a:gd name="T21" fmla="*/ 38 h 114"/>
                  <a:gd name="T22" fmla="*/ 137 w 228"/>
                  <a:gd name="T23" fmla="*/ 39 h 114"/>
                  <a:gd name="T24" fmla="*/ 136 w 228"/>
                  <a:gd name="T25" fmla="*/ 40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4 w 228"/>
                  <a:gd name="T51" fmla="*/ 114 h 114"/>
                  <a:gd name="T52" fmla="*/ 54 w 228"/>
                  <a:gd name="T53" fmla="*/ 114 h 114"/>
                  <a:gd name="T54" fmla="*/ 52 w 228"/>
                  <a:gd name="T55" fmla="*/ 113 h 114"/>
                  <a:gd name="T56" fmla="*/ 52 w 228"/>
                  <a:gd name="T57" fmla="*/ 110 h 114"/>
                  <a:gd name="T58" fmla="*/ 54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4"/>
                    </a:lnTo>
                    <a:lnTo>
                      <a:pt x="194" y="7"/>
                    </a:lnTo>
                    <a:lnTo>
                      <a:pt x="185" y="12"/>
                    </a:lnTo>
                    <a:lnTo>
                      <a:pt x="175" y="16"/>
                    </a:lnTo>
                    <a:lnTo>
                      <a:pt x="165" y="22"/>
                    </a:lnTo>
                    <a:lnTo>
                      <a:pt x="153" y="29"/>
                    </a:lnTo>
                    <a:lnTo>
                      <a:pt x="144" y="35"/>
                    </a:lnTo>
                    <a:lnTo>
                      <a:pt x="140" y="38"/>
                    </a:lnTo>
                    <a:lnTo>
                      <a:pt x="137" y="39"/>
                    </a:lnTo>
                    <a:lnTo>
                      <a:pt x="136" y="40"/>
                    </a:lnTo>
                    <a:lnTo>
                      <a:pt x="133" y="42"/>
                    </a:lnTo>
                    <a:lnTo>
                      <a:pt x="129" y="45"/>
                    </a:lnTo>
                    <a:lnTo>
                      <a:pt x="119" y="51"/>
                    </a:lnTo>
                    <a:lnTo>
                      <a:pt x="104" y="59"/>
                    </a:lnTo>
                    <a:lnTo>
                      <a:pt x="85" y="71"/>
                    </a:lnTo>
                    <a:lnTo>
                      <a:pt x="67" y="81"/>
                    </a:lnTo>
                    <a:lnTo>
                      <a:pt x="49" y="90"/>
                    </a:lnTo>
                    <a:lnTo>
                      <a:pt x="33" y="98"/>
                    </a:lnTo>
                    <a:lnTo>
                      <a:pt x="20" y="105"/>
                    </a:lnTo>
                    <a:lnTo>
                      <a:pt x="9" y="110"/>
                    </a:lnTo>
                    <a:lnTo>
                      <a:pt x="3" y="113"/>
                    </a:lnTo>
                    <a:lnTo>
                      <a:pt x="0" y="114"/>
                    </a:lnTo>
                    <a:lnTo>
                      <a:pt x="54" y="114"/>
                    </a:lnTo>
                    <a:lnTo>
                      <a:pt x="52" y="113"/>
                    </a:lnTo>
                    <a:lnTo>
                      <a:pt x="52" y="110"/>
                    </a:lnTo>
                    <a:lnTo>
                      <a:pt x="54"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2" name="Freeform 104"/>
              <p:cNvSpPr>
                <a:spLocks/>
              </p:cNvSpPr>
              <p:nvPr/>
            </p:nvSpPr>
            <p:spPr bwMode="auto">
              <a:xfrm>
                <a:off x="2075" y="1905"/>
                <a:ext cx="228" cy="114"/>
              </a:xfrm>
              <a:custGeom>
                <a:avLst/>
                <a:gdLst>
                  <a:gd name="T0" fmla="*/ 213 w 228"/>
                  <a:gd name="T1" fmla="*/ 0 h 114"/>
                  <a:gd name="T2" fmla="*/ 212 w 228"/>
                  <a:gd name="T3" fmla="*/ 0 h 114"/>
                  <a:gd name="T4" fmla="*/ 207 w 228"/>
                  <a:gd name="T5" fmla="*/ 1 h 114"/>
                  <a:gd name="T6" fmla="*/ 202 w 228"/>
                  <a:gd name="T7" fmla="*/ 4 h 114"/>
                  <a:gd name="T8" fmla="*/ 194 w 228"/>
                  <a:gd name="T9" fmla="*/ 7 h 114"/>
                  <a:gd name="T10" fmla="*/ 186 w 228"/>
                  <a:gd name="T11" fmla="*/ 11 h 114"/>
                  <a:gd name="T12" fmla="*/ 176 w 228"/>
                  <a:gd name="T13" fmla="*/ 17 h 114"/>
                  <a:gd name="T14" fmla="*/ 166 w 228"/>
                  <a:gd name="T15" fmla="*/ 23 h 114"/>
                  <a:gd name="T16" fmla="*/ 154 w 228"/>
                  <a:gd name="T17" fmla="*/ 30 h 114"/>
                  <a:gd name="T18" fmla="*/ 145 w 228"/>
                  <a:gd name="T19" fmla="*/ 36 h 114"/>
                  <a:gd name="T20" fmla="*/ 141 w 228"/>
                  <a:gd name="T21" fmla="*/ 39 h 114"/>
                  <a:gd name="T22" fmla="*/ 138 w 228"/>
                  <a:gd name="T23" fmla="*/ 40 h 114"/>
                  <a:gd name="T24" fmla="*/ 137 w 228"/>
                  <a:gd name="T25" fmla="*/ 40 h 114"/>
                  <a:gd name="T26" fmla="*/ 134 w 228"/>
                  <a:gd name="T27" fmla="*/ 42 h 114"/>
                  <a:gd name="T28" fmla="*/ 128 w 228"/>
                  <a:gd name="T29" fmla="*/ 45 h 114"/>
                  <a:gd name="T30" fmla="*/ 119 w 228"/>
                  <a:gd name="T31" fmla="*/ 50 h 114"/>
                  <a:gd name="T32" fmla="*/ 104 w 228"/>
                  <a:gd name="T33" fmla="*/ 59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0 w 228"/>
                  <a:gd name="T61" fmla="*/ 102 h 114"/>
                  <a:gd name="T62" fmla="*/ 70 w 228"/>
                  <a:gd name="T63" fmla="*/ 95 h 114"/>
                  <a:gd name="T64" fmla="*/ 88 w 228"/>
                  <a:gd name="T65" fmla="*/ 85 h 114"/>
                  <a:gd name="T66" fmla="*/ 114 w 228"/>
                  <a:gd name="T67" fmla="*/ 73 h 114"/>
                  <a:gd name="T68" fmla="*/ 141 w 228"/>
                  <a:gd name="T69" fmla="*/ 60 h 114"/>
                  <a:gd name="T70" fmla="*/ 166 w 228"/>
                  <a:gd name="T71" fmla="*/ 47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1"/>
                    </a:lnTo>
                    <a:lnTo>
                      <a:pt x="202" y="4"/>
                    </a:lnTo>
                    <a:lnTo>
                      <a:pt x="194" y="7"/>
                    </a:lnTo>
                    <a:lnTo>
                      <a:pt x="186" y="11"/>
                    </a:lnTo>
                    <a:lnTo>
                      <a:pt x="176" y="17"/>
                    </a:lnTo>
                    <a:lnTo>
                      <a:pt x="166" y="23"/>
                    </a:lnTo>
                    <a:lnTo>
                      <a:pt x="154" y="30"/>
                    </a:lnTo>
                    <a:lnTo>
                      <a:pt x="145" y="36"/>
                    </a:lnTo>
                    <a:lnTo>
                      <a:pt x="141" y="39"/>
                    </a:lnTo>
                    <a:lnTo>
                      <a:pt x="138" y="40"/>
                    </a:lnTo>
                    <a:lnTo>
                      <a:pt x="137" y="40"/>
                    </a:lnTo>
                    <a:lnTo>
                      <a:pt x="134" y="42"/>
                    </a:lnTo>
                    <a:lnTo>
                      <a:pt x="128" y="45"/>
                    </a:lnTo>
                    <a:lnTo>
                      <a:pt x="119" y="50"/>
                    </a:lnTo>
                    <a:lnTo>
                      <a:pt x="104" y="59"/>
                    </a:lnTo>
                    <a:lnTo>
                      <a:pt x="85" y="70"/>
                    </a:lnTo>
                    <a:lnTo>
                      <a:pt x="66" y="81"/>
                    </a:lnTo>
                    <a:lnTo>
                      <a:pt x="49" y="89"/>
                    </a:lnTo>
                    <a:lnTo>
                      <a:pt x="33" y="98"/>
                    </a:lnTo>
                    <a:lnTo>
                      <a:pt x="20" y="105"/>
                    </a:lnTo>
                    <a:lnTo>
                      <a:pt x="8" y="109"/>
                    </a:lnTo>
                    <a:lnTo>
                      <a:pt x="3" y="112"/>
                    </a:lnTo>
                    <a:lnTo>
                      <a:pt x="0" y="114"/>
                    </a:lnTo>
                    <a:lnTo>
                      <a:pt x="55" y="114"/>
                    </a:lnTo>
                    <a:lnTo>
                      <a:pt x="53" y="112"/>
                    </a:lnTo>
                    <a:lnTo>
                      <a:pt x="52" y="111"/>
                    </a:lnTo>
                    <a:lnTo>
                      <a:pt x="55" y="107"/>
                    </a:lnTo>
                    <a:lnTo>
                      <a:pt x="60" y="102"/>
                    </a:lnTo>
                    <a:lnTo>
                      <a:pt x="70" y="95"/>
                    </a:lnTo>
                    <a:lnTo>
                      <a:pt x="88" y="85"/>
                    </a:lnTo>
                    <a:lnTo>
                      <a:pt x="114" y="73"/>
                    </a:lnTo>
                    <a:lnTo>
                      <a:pt x="141" y="60"/>
                    </a:lnTo>
                    <a:lnTo>
                      <a:pt x="166" y="47"/>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3" name="Freeform 105"/>
              <p:cNvSpPr>
                <a:spLocks/>
              </p:cNvSpPr>
              <p:nvPr/>
            </p:nvSpPr>
            <p:spPr bwMode="auto">
              <a:xfrm>
                <a:off x="2099" y="1937"/>
                <a:ext cx="230" cy="113"/>
              </a:xfrm>
              <a:custGeom>
                <a:avLst/>
                <a:gdLst>
                  <a:gd name="T0" fmla="*/ 214 w 230"/>
                  <a:gd name="T1" fmla="*/ 0 h 113"/>
                  <a:gd name="T2" fmla="*/ 212 w 230"/>
                  <a:gd name="T3" fmla="*/ 0 h 113"/>
                  <a:gd name="T4" fmla="*/ 209 w 230"/>
                  <a:gd name="T5" fmla="*/ 1 h 113"/>
                  <a:gd name="T6" fmla="*/ 204 w 230"/>
                  <a:gd name="T7" fmla="*/ 4 h 113"/>
                  <a:gd name="T8" fmla="*/ 195 w 230"/>
                  <a:gd name="T9" fmla="*/ 7 h 113"/>
                  <a:gd name="T10" fmla="*/ 186 w 230"/>
                  <a:gd name="T11" fmla="*/ 11 h 113"/>
                  <a:gd name="T12" fmla="*/ 176 w 230"/>
                  <a:gd name="T13" fmla="*/ 17 h 113"/>
                  <a:gd name="T14" fmla="*/ 166 w 230"/>
                  <a:gd name="T15" fmla="*/ 23 h 113"/>
                  <a:gd name="T16" fmla="*/ 155 w 230"/>
                  <a:gd name="T17" fmla="*/ 30 h 113"/>
                  <a:gd name="T18" fmla="*/ 146 w 230"/>
                  <a:gd name="T19" fmla="*/ 36 h 113"/>
                  <a:gd name="T20" fmla="*/ 142 w 230"/>
                  <a:gd name="T21" fmla="*/ 38 h 113"/>
                  <a:gd name="T22" fmla="*/ 139 w 230"/>
                  <a:gd name="T23" fmla="*/ 40 h 113"/>
                  <a:gd name="T24" fmla="*/ 137 w 230"/>
                  <a:gd name="T25" fmla="*/ 40 h 113"/>
                  <a:gd name="T26" fmla="*/ 134 w 230"/>
                  <a:gd name="T27" fmla="*/ 41 h 113"/>
                  <a:gd name="T28" fmla="*/ 130 w 230"/>
                  <a:gd name="T29" fmla="*/ 44 h 113"/>
                  <a:gd name="T30" fmla="*/ 120 w 230"/>
                  <a:gd name="T31" fmla="*/ 50 h 113"/>
                  <a:gd name="T32" fmla="*/ 106 w 230"/>
                  <a:gd name="T33" fmla="*/ 59 h 113"/>
                  <a:gd name="T34" fmla="*/ 87 w 230"/>
                  <a:gd name="T35" fmla="*/ 70 h 113"/>
                  <a:gd name="T36" fmla="*/ 68 w 230"/>
                  <a:gd name="T37" fmla="*/ 80 h 113"/>
                  <a:gd name="T38" fmla="*/ 51 w 230"/>
                  <a:gd name="T39" fmla="*/ 89 h 113"/>
                  <a:gd name="T40" fmla="*/ 33 w 230"/>
                  <a:gd name="T41" fmla="*/ 98 h 113"/>
                  <a:gd name="T42" fmla="*/ 20 w 230"/>
                  <a:gd name="T43" fmla="*/ 105 h 113"/>
                  <a:gd name="T44" fmla="*/ 9 w 230"/>
                  <a:gd name="T45" fmla="*/ 109 h 113"/>
                  <a:gd name="T46" fmla="*/ 3 w 230"/>
                  <a:gd name="T47" fmla="*/ 112 h 113"/>
                  <a:gd name="T48" fmla="*/ 0 w 230"/>
                  <a:gd name="T49" fmla="*/ 113 h 113"/>
                  <a:gd name="T50" fmla="*/ 55 w 230"/>
                  <a:gd name="T51" fmla="*/ 113 h 113"/>
                  <a:gd name="T52" fmla="*/ 55 w 230"/>
                  <a:gd name="T53" fmla="*/ 113 h 113"/>
                  <a:gd name="T54" fmla="*/ 54 w 230"/>
                  <a:gd name="T55" fmla="*/ 112 h 113"/>
                  <a:gd name="T56" fmla="*/ 52 w 230"/>
                  <a:gd name="T57" fmla="*/ 111 h 113"/>
                  <a:gd name="T58" fmla="*/ 55 w 230"/>
                  <a:gd name="T59" fmla="*/ 106 h 113"/>
                  <a:gd name="T60" fmla="*/ 61 w 230"/>
                  <a:gd name="T61" fmla="*/ 102 h 113"/>
                  <a:gd name="T62" fmla="*/ 71 w 230"/>
                  <a:gd name="T63" fmla="*/ 95 h 113"/>
                  <a:gd name="T64" fmla="*/ 88 w 230"/>
                  <a:gd name="T65" fmla="*/ 86 h 113"/>
                  <a:gd name="T66" fmla="*/ 114 w 230"/>
                  <a:gd name="T67" fmla="*/ 75 h 113"/>
                  <a:gd name="T68" fmla="*/ 142 w 230"/>
                  <a:gd name="T69" fmla="*/ 62 h 113"/>
                  <a:gd name="T70" fmla="*/ 166 w 230"/>
                  <a:gd name="T71" fmla="*/ 49 h 113"/>
                  <a:gd name="T72" fmla="*/ 185 w 230"/>
                  <a:gd name="T73" fmla="*/ 37 h 113"/>
                  <a:gd name="T74" fmla="*/ 202 w 230"/>
                  <a:gd name="T75" fmla="*/ 26 h 113"/>
                  <a:gd name="T76" fmla="*/ 214 w 230"/>
                  <a:gd name="T77" fmla="*/ 17 h 113"/>
                  <a:gd name="T78" fmla="*/ 222 w 230"/>
                  <a:gd name="T79" fmla="*/ 10 h 113"/>
                  <a:gd name="T80" fmla="*/ 228 w 230"/>
                  <a:gd name="T81" fmla="*/ 5 h 113"/>
                  <a:gd name="T82" fmla="*/ 230 w 230"/>
                  <a:gd name="T83" fmla="*/ 4 h 113"/>
                  <a:gd name="T84" fmla="*/ 214 w 230"/>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0"/>
                  <a:gd name="T130" fmla="*/ 0 h 113"/>
                  <a:gd name="T131" fmla="*/ 230 w 230"/>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0" h="113">
                    <a:moveTo>
                      <a:pt x="214" y="0"/>
                    </a:moveTo>
                    <a:lnTo>
                      <a:pt x="212" y="0"/>
                    </a:lnTo>
                    <a:lnTo>
                      <a:pt x="209" y="1"/>
                    </a:lnTo>
                    <a:lnTo>
                      <a:pt x="204" y="4"/>
                    </a:lnTo>
                    <a:lnTo>
                      <a:pt x="195" y="7"/>
                    </a:lnTo>
                    <a:lnTo>
                      <a:pt x="186" y="11"/>
                    </a:lnTo>
                    <a:lnTo>
                      <a:pt x="176" y="17"/>
                    </a:lnTo>
                    <a:lnTo>
                      <a:pt x="166" y="23"/>
                    </a:lnTo>
                    <a:lnTo>
                      <a:pt x="155" y="30"/>
                    </a:lnTo>
                    <a:lnTo>
                      <a:pt x="146" y="36"/>
                    </a:lnTo>
                    <a:lnTo>
                      <a:pt x="142" y="38"/>
                    </a:lnTo>
                    <a:lnTo>
                      <a:pt x="139" y="40"/>
                    </a:lnTo>
                    <a:lnTo>
                      <a:pt x="137" y="40"/>
                    </a:lnTo>
                    <a:lnTo>
                      <a:pt x="134" y="41"/>
                    </a:lnTo>
                    <a:lnTo>
                      <a:pt x="130" y="44"/>
                    </a:lnTo>
                    <a:lnTo>
                      <a:pt x="120" y="50"/>
                    </a:lnTo>
                    <a:lnTo>
                      <a:pt x="106" y="59"/>
                    </a:lnTo>
                    <a:lnTo>
                      <a:pt x="87" y="70"/>
                    </a:lnTo>
                    <a:lnTo>
                      <a:pt x="68" y="80"/>
                    </a:lnTo>
                    <a:lnTo>
                      <a:pt x="51" y="89"/>
                    </a:lnTo>
                    <a:lnTo>
                      <a:pt x="33" y="98"/>
                    </a:lnTo>
                    <a:lnTo>
                      <a:pt x="20" y="105"/>
                    </a:lnTo>
                    <a:lnTo>
                      <a:pt x="9" y="109"/>
                    </a:lnTo>
                    <a:lnTo>
                      <a:pt x="3" y="112"/>
                    </a:lnTo>
                    <a:lnTo>
                      <a:pt x="0" y="113"/>
                    </a:lnTo>
                    <a:lnTo>
                      <a:pt x="55" y="113"/>
                    </a:lnTo>
                    <a:lnTo>
                      <a:pt x="54" y="112"/>
                    </a:lnTo>
                    <a:lnTo>
                      <a:pt x="52" y="111"/>
                    </a:lnTo>
                    <a:lnTo>
                      <a:pt x="55" y="106"/>
                    </a:lnTo>
                    <a:lnTo>
                      <a:pt x="61" y="102"/>
                    </a:lnTo>
                    <a:lnTo>
                      <a:pt x="71" y="95"/>
                    </a:lnTo>
                    <a:lnTo>
                      <a:pt x="88" y="86"/>
                    </a:lnTo>
                    <a:lnTo>
                      <a:pt x="114" y="75"/>
                    </a:lnTo>
                    <a:lnTo>
                      <a:pt x="142" y="62"/>
                    </a:lnTo>
                    <a:lnTo>
                      <a:pt x="166" y="49"/>
                    </a:lnTo>
                    <a:lnTo>
                      <a:pt x="185" y="37"/>
                    </a:lnTo>
                    <a:lnTo>
                      <a:pt x="202" y="26"/>
                    </a:lnTo>
                    <a:lnTo>
                      <a:pt x="214" y="17"/>
                    </a:lnTo>
                    <a:lnTo>
                      <a:pt x="222" y="10"/>
                    </a:lnTo>
                    <a:lnTo>
                      <a:pt x="228" y="5"/>
                    </a:lnTo>
                    <a:lnTo>
                      <a:pt x="230"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4" name="Freeform 106"/>
              <p:cNvSpPr>
                <a:spLocks/>
              </p:cNvSpPr>
              <p:nvPr/>
            </p:nvSpPr>
            <p:spPr bwMode="auto">
              <a:xfrm>
                <a:off x="2125" y="1968"/>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8 h 114"/>
                  <a:gd name="T14" fmla="*/ 165 w 228"/>
                  <a:gd name="T15" fmla="*/ 23 h 114"/>
                  <a:gd name="T16" fmla="*/ 153 w 228"/>
                  <a:gd name="T17" fmla="*/ 31 h 114"/>
                  <a:gd name="T18" fmla="*/ 144 w 228"/>
                  <a:gd name="T19" fmla="*/ 36 h 114"/>
                  <a:gd name="T20" fmla="*/ 140 w 228"/>
                  <a:gd name="T21" fmla="*/ 39 h 114"/>
                  <a:gd name="T22" fmla="*/ 137 w 228"/>
                  <a:gd name="T23" fmla="*/ 41 h 114"/>
                  <a:gd name="T24" fmla="*/ 136 w 228"/>
                  <a:gd name="T25" fmla="*/ 41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8"/>
                    </a:lnTo>
                    <a:lnTo>
                      <a:pt x="165" y="23"/>
                    </a:lnTo>
                    <a:lnTo>
                      <a:pt x="153" y="31"/>
                    </a:lnTo>
                    <a:lnTo>
                      <a:pt x="144" y="36"/>
                    </a:lnTo>
                    <a:lnTo>
                      <a:pt x="140" y="39"/>
                    </a:lnTo>
                    <a:lnTo>
                      <a:pt x="137" y="41"/>
                    </a:lnTo>
                    <a:lnTo>
                      <a:pt x="136" y="41"/>
                    </a:lnTo>
                    <a:lnTo>
                      <a:pt x="133" y="42"/>
                    </a:lnTo>
                    <a:lnTo>
                      <a:pt x="129" y="45"/>
                    </a:lnTo>
                    <a:lnTo>
                      <a:pt x="119" y="51"/>
                    </a:lnTo>
                    <a:lnTo>
                      <a:pt x="104" y="59"/>
                    </a:lnTo>
                    <a:lnTo>
                      <a:pt x="85" y="71"/>
                    </a:lnTo>
                    <a:lnTo>
                      <a:pt x="67" y="81"/>
                    </a:lnTo>
                    <a:lnTo>
                      <a:pt x="49" y="90"/>
                    </a:lnTo>
                    <a:lnTo>
                      <a:pt x="33" y="98"/>
                    </a:lnTo>
                    <a:lnTo>
                      <a:pt x="20" y="106"/>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6" y="49"/>
                    </a:lnTo>
                    <a:lnTo>
                      <a:pt x="185" y="38"/>
                    </a:lnTo>
                    <a:lnTo>
                      <a:pt x="201" y="28"/>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5" name="Freeform 107"/>
              <p:cNvSpPr>
                <a:spLocks/>
              </p:cNvSpPr>
              <p:nvPr/>
            </p:nvSpPr>
            <p:spPr bwMode="auto">
              <a:xfrm>
                <a:off x="2150" y="2000"/>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7 h 114"/>
                  <a:gd name="T14" fmla="*/ 166 w 228"/>
                  <a:gd name="T15" fmla="*/ 23 h 114"/>
                  <a:gd name="T16" fmla="*/ 154 w 228"/>
                  <a:gd name="T17" fmla="*/ 30 h 114"/>
                  <a:gd name="T18" fmla="*/ 145 w 228"/>
                  <a:gd name="T19" fmla="*/ 36 h 114"/>
                  <a:gd name="T20" fmla="*/ 141 w 228"/>
                  <a:gd name="T21" fmla="*/ 39 h 114"/>
                  <a:gd name="T22" fmla="*/ 138 w 228"/>
                  <a:gd name="T23" fmla="*/ 40 h 114"/>
                  <a:gd name="T24" fmla="*/ 137 w 228"/>
                  <a:gd name="T25" fmla="*/ 42 h 114"/>
                  <a:gd name="T26" fmla="*/ 134 w 228"/>
                  <a:gd name="T27" fmla="*/ 43 h 114"/>
                  <a:gd name="T28" fmla="*/ 128 w 228"/>
                  <a:gd name="T29" fmla="*/ 45 h 114"/>
                  <a:gd name="T30" fmla="*/ 119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10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0 w 228"/>
                  <a:gd name="T61" fmla="*/ 102 h 114"/>
                  <a:gd name="T62" fmla="*/ 70 w 228"/>
                  <a:gd name="T63" fmla="*/ 95 h 114"/>
                  <a:gd name="T64" fmla="*/ 88 w 228"/>
                  <a:gd name="T65" fmla="*/ 87 h 114"/>
                  <a:gd name="T66" fmla="*/ 114 w 228"/>
                  <a:gd name="T67" fmla="*/ 75 h 114"/>
                  <a:gd name="T68" fmla="*/ 141 w 228"/>
                  <a:gd name="T69" fmla="*/ 62 h 114"/>
                  <a:gd name="T70" fmla="*/ 166 w 228"/>
                  <a:gd name="T71" fmla="*/ 49 h 114"/>
                  <a:gd name="T72" fmla="*/ 184 w 228"/>
                  <a:gd name="T73" fmla="*/ 37 h 114"/>
                  <a:gd name="T74" fmla="*/ 200 w 228"/>
                  <a:gd name="T75" fmla="*/ 27 h 114"/>
                  <a:gd name="T76" fmla="*/ 213 w 228"/>
                  <a:gd name="T77" fmla="*/ 19 h 114"/>
                  <a:gd name="T78" fmla="*/ 220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2"/>
                    </a:lnTo>
                    <a:lnTo>
                      <a:pt x="176" y="17"/>
                    </a:lnTo>
                    <a:lnTo>
                      <a:pt x="166" y="23"/>
                    </a:lnTo>
                    <a:lnTo>
                      <a:pt x="154" y="30"/>
                    </a:lnTo>
                    <a:lnTo>
                      <a:pt x="145" y="36"/>
                    </a:lnTo>
                    <a:lnTo>
                      <a:pt x="141" y="39"/>
                    </a:lnTo>
                    <a:lnTo>
                      <a:pt x="138" y="40"/>
                    </a:lnTo>
                    <a:lnTo>
                      <a:pt x="137" y="42"/>
                    </a:lnTo>
                    <a:lnTo>
                      <a:pt x="134" y="43"/>
                    </a:lnTo>
                    <a:lnTo>
                      <a:pt x="128" y="45"/>
                    </a:lnTo>
                    <a:lnTo>
                      <a:pt x="119" y="50"/>
                    </a:lnTo>
                    <a:lnTo>
                      <a:pt x="104" y="59"/>
                    </a:lnTo>
                    <a:lnTo>
                      <a:pt x="85" y="71"/>
                    </a:lnTo>
                    <a:lnTo>
                      <a:pt x="66" y="81"/>
                    </a:lnTo>
                    <a:lnTo>
                      <a:pt x="49" y="89"/>
                    </a:lnTo>
                    <a:lnTo>
                      <a:pt x="33" y="98"/>
                    </a:lnTo>
                    <a:lnTo>
                      <a:pt x="20" y="105"/>
                    </a:lnTo>
                    <a:lnTo>
                      <a:pt x="8" y="110"/>
                    </a:lnTo>
                    <a:lnTo>
                      <a:pt x="3" y="112"/>
                    </a:lnTo>
                    <a:lnTo>
                      <a:pt x="0" y="114"/>
                    </a:lnTo>
                    <a:lnTo>
                      <a:pt x="55" y="114"/>
                    </a:lnTo>
                    <a:lnTo>
                      <a:pt x="53" y="112"/>
                    </a:lnTo>
                    <a:lnTo>
                      <a:pt x="52" y="111"/>
                    </a:lnTo>
                    <a:lnTo>
                      <a:pt x="55" y="107"/>
                    </a:lnTo>
                    <a:lnTo>
                      <a:pt x="60" y="102"/>
                    </a:lnTo>
                    <a:lnTo>
                      <a:pt x="70" y="95"/>
                    </a:lnTo>
                    <a:lnTo>
                      <a:pt x="88" y="87"/>
                    </a:lnTo>
                    <a:lnTo>
                      <a:pt x="114" y="75"/>
                    </a:lnTo>
                    <a:lnTo>
                      <a:pt x="141" y="62"/>
                    </a:lnTo>
                    <a:lnTo>
                      <a:pt x="166" y="49"/>
                    </a:lnTo>
                    <a:lnTo>
                      <a:pt x="184" y="37"/>
                    </a:lnTo>
                    <a:lnTo>
                      <a:pt x="200" y="27"/>
                    </a:lnTo>
                    <a:lnTo>
                      <a:pt x="213" y="19"/>
                    </a:lnTo>
                    <a:lnTo>
                      <a:pt x="220"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6" name="Freeform 108"/>
              <p:cNvSpPr>
                <a:spLocks/>
              </p:cNvSpPr>
              <p:nvPr/>
            </p:nvSpPr>
            <p:spPr bwMode="auto">
              <a:xfrm>
                <a:off x="2176" y="2032"/>
                <a:ext cx="228" cy="114"/>
              </a:xfrm>
              <a:custGeom>
                <a:avLst/>
                <a:gdLst>
                  <a:gd name="T0" fmla="*/ 212 w 228"/>
                  <a:gd name="T1" fmla="*/ 0 h 114"/>
                  <a:gd name="T2" fmla="*/ 210 w 228"/>
                  <a:gd name="T3" fmla="*/ 0 h 114"/>
                  <a:gd name="T4" fmla="*/ 207 w 228"/>
                  <a:gd name="T5" fmla="*/ 1 h 114"/>
                  <a:gd name="T6" fmla="*/ 202 w 228"/>
                  <a:gd name="T7" fmla="*/ 4 h 114"/>
                  <a:gd name="T8" fmla="*/ 193 w 228"/>
                  <a:gd name="T9" fmla="*/ 7 h 114"/>
                  <a:gd name="T10" fmla="*/ 184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2 h 114"/>
                  <a:gd name="T26" fmla="*/ 132 w 228"/>
                  <a:gd name="T27" fmla="*/ 43 h 114"/>
                  <a:gd name="T28" fmla="*/ 128 w 228"/>
                  <a:gd name="T29" fmla="*/ 46 h 114"/>
                  <a:gd name="T30" fmla="*/ 118 w 228"/>
                  <a:gd name="T31" fmla="*/ 52 h 114"/>
                  <a:gd name="T32" fmla="*/ 104 w 228"/>
                  <a:gd name="T33" fmla="*/ 60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11 h 114"/>
                  <a:gd name="T58" fmla="*/ 53 w 228"/>
                  <a:gd name="T59" fmla="*/ 106 h 114"/>
                  <a:gd name="T60" fmla="*/ 60 w 228"/>
                  <a:gd name="T61" fmla="*/ 102 h 114"/>
                  <a:gd name="T62" fmla="*/ 70 w 228"/>
                  <a:gd name="T63" fmla="*/ 95 h 114"/>
                  <a:gd name="T64" fmla="*/ 88 w 228"/>
                  <a:gd name="T65" fmla="*/ 86 h 114"/>
                  <a:gd name="T66" fmla="*/ 114 w 228"/>
                  <a:gd name="T67" fmla="*/ 75 h 114"/>
                  <a:gd name="T68" fmla="*/ 141 w 228"/>
                  <a:gd name="T69" fmla="*/ 62 h 114"/>
                  <a:gd name="T70" fmla="*/ 166 w 228"/>
                  <a:gd name="T71" fmla="*/ 49 h 114"/>
                  <a:gd name="T72" fmla="*/ 184 w 228"/>
                  <a:gd name="T73" fmla="*/ 37 h 114"/>
                  <a:gd name="T74" fmla="*/ 200 w 228"/>
                  <a:gd name="T75" fmla="*/ 27 h 114"/>
                  <a:gd name="T76" fmla="*/ 213 w 228"/>
                  <a:gd name="T77" fmla="*/ 18 h 114"/>
                  <a:gd name="T78" fmla="*/ 220 w 228"/>
                  <a:gd name="T79" fmla="*/ 11 h 114"/>
                  <a:gd name="T80" fmla="*/ 226 w 228"/>
                  <a:gd name="T81" fmla="*/ 7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7" y="1"/>
                    </a:lnTo>
                    <a:lnTo>
                      <a:pt x="202" y="4"/>
                    </a:lnTo>
                    <a:lnTo>
                      <a:pt x="193" y="7"/>
                    </a:lnTo>
                    <a:lnTo>
                      <a:pt x="184" y="11"/>
                    </a:lnTo>
                    <a:lnTo>
                      <a:pt x="174" y="17"/>
                    </a:lnTo>
                    <a:lnTo>
                      <a:pt x="164" y="23"/>
                    </a:lnTo>
                    <a:lnTo>
                      <a:pt x="153" y="30"/>
                    </a:lnTo>
                    <a:lnTo>
                      <a:pt x="144" y="36"/>
                    </a:lnTo>
                    <a:lnTo>
                      <a:pt x="140" y="39"/>
                    </a:lnTo>
                    <a:lnTo>
                      <a:pt x="137" y="40"/>
                    </a:lnTo>
                    <a:lnTo>
                      <a:pt x="135" y="42"/>
                    </a:lnTo>
                    <a:lnTo>
                      <a:pt x="132" y="43"/>
                    </a:lnTo>
                    <a:lnTo>
                      <a:pt x="128" y="46"/>
                    </a:lnTo>
                    <a:lnTo>
                      <a:pt x="118" y="52"/>
                    </a:lnTo>
                    <a:lnTo>
                      <a:pt x="104" y="60"/>
                    </a:lnTo>
                    <a:lnTo>
                      <a:pt x="85" y="70"/>
                    </a:lnTo>
                    <a:lnTo>
                      <a:pt x="66" y="80"/>
                    </a:lnTo>
                    <a:lnTo>
                      <a:pt x="49" y="89"/>
                    </a:lnTo>
                    <a:lnTo>
                      <a:pt x="33" y="98"/>
                    </a:lnTo>
                    <a:lnTo>
                      <a:pt x="20" y="105"/>
                    </a:lnTo>
                    <a:lnTo>
                      <a:pt x="8" y="109"/>
                    </a:lnTo>
                    <a:lnTo>
                      <a:pt x="3" y="112"/>
                    </a:lnTo>
                    <a:lnTo>
                      <a:pt x="0" y="114"/>
                    </a:lnTo>
                    <a:lnTo>
                      <a:pt x="53" y="114"/>
                    </a:lnTo>
                    <a:lnTo>
                      <a:pt x="52" y="112"/>
                    </a:lnTo>
                    <a:lnTo>
                      <a:pt x="52" y="111"/>
                    </a:lnTo>
                    <a:lnTo>
                      <a:pt x="53" y="106"/>
                    </a:lnTo>
                    <a:lnTo>
                      <a:pt x="60" y="102"/>
                    </a:lnTo>
                    <a:lnTo>
                      <a:pt x="70" y="95"/>
                    </a:lnTo>
                    <a:lnTo>
                      <a:pt x="88" y="86"/>
                    </a:lnTo>
                    <a:lnTo>
                      <a:pt x="114" y="75"/>
                    </a:lnTo>
                    <a:lnTo>
                      <a:pt x="141" y="62"/>
                    </a:lnTo>
                    <a:lnTo>
                      <a:pt x="166" y="49"/>
                    </a:lnTo>
                    <a:lnTo>
                      <a:pt x="184" y="37"/>
                    </a:lnTo>
                    <a:lnTo>
                      <a:pt x="200" y="27"/>
                    </a:lnTo>
                    <a:lnTo>
                      <a:pt x="213" y="18"/>
                    </a:lnTo>
                    <a:lnTo>
                      <a:pt x="220" y="11"/>
                    </a:lnTo>
                    <a:lnTo>
                      <a:pt x="226" y="7"/>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7" name="Freeform 109"/>
              <p:cNvSpPr>
                <a:spLocks/>
              </p:cNvSpPr>
              <p:nvPr/>
            </p:nvSpPr>
            <p:spPr bwMode="auto">
              <a:xfrm>
                <a:off x="2200" y="2063"/>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8 h 114"/>
                  <a:gd name="T14" fmla="*/ 166 w 228"/>
                  <a:gd name="T15" fmla="*/ 24 h 114"/>
                  <a:gd name="T16" fmla="*/ 155 w 228"/>
                  <a:gd name="T17" fmla="*/ 31 h 114"/>
                  <a:gd name="T18" fmla="*/ 146 w 228"/>
                  <a:gd name="T19" fmla="*/ 36 h 114"/>
                  <a:gd name="T20" fmla="*/ 142 w 228"/>
                  <a:gd name="T21" fmla="*/ 39 h 114"/>
                  <a:gd name="T22" fmla="*/ 139 w 228"/>
                  <a:gd name="T23" fmla="*/ 41 h 114"/>
                  <a:gd name="T24" fmla="*/ 137 w 228"/>
                  <a:gd name="T25" fmla="*/ 42 h 114"/>
                  <a:gd name="T26" fmla="*/ 134 w 228"/>
                  <a:gd name="T27" fmla="*/ 44 h 114"/>
                  <a:gd name="T28" fmla="*/ 129 w 228"/>
                  <a:gd name="T29" fmla="*/ 47 h 114"/>
                  <a:gd name="T30" fmla="*/ 120 w 228"/>
                  <a:gd name="T31" fmla="*/ 52 h 114"/>
                  <a:gd name="T32" fmla="*/ 104 w 228"/>
                  <a:gd name="T33" fmla="*/ 61 h 114"/>
                  <a:gd name="T34" fmla="*/ 85 w 228"/>
                  <a:gd name="T35" fmla="*/ 71 h 114"/>
                  <a:gd name="T36" fmla="*/ 67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6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8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6" y="18"/>
                    </a:lnTo>
                    <a:lnTo>
                      <a:pt x="166" y="24"/>
                    </a:lnTo>
                    <a:lnTo>
                      <a:pt x="155" y="31"/>
                    </a:lnTo>
                    <a:lnTo>
                      <a:pt x="146" y="36"/>
                    </a:lnTo>
                    <a:lnTo>
                      <a:pt x="142" y="39"/>
                    </a:lnTo>
                    <a:lnTo>
                      <a:pt x="139" y="41"/>
                    </a:lnTo>
                    <a:lnTo>
                      <a:pt x="137" y="42"/>
                    </a:lnTo>
                    <a:lnTo>
                      <a:pt x="134" y="44"/>
                    </a:lnTo>
                    <a:lnTo>
                      <a:pt x="129" y="47"/>
                    </a:lnTo>
                    <a:lnTo>
                      <a:pt x="120" y="52"/>
                    </a:lnTo>
                    <a:lnTo>
                      <a:pt x="104" y="61"/>
                    </a:lnTo>
                    <a:lnTo>
                      <a:pt x="85" y="71"/>
                    </a:lnTo>
                    <a:lnTo>
                      <a:pt x="67" y="81"/>
                    </a:lnTo>
                    <a:lnTo>
                      <a:pt x="49" y="90"/>
                    </a:lnTo>
                    <a:lnTo>
                      <a:pt x="33" y="98"/>
                    </a:lnTo>
                    <a:lnTo>
                      <a:pt x="20" y="106"/>
                    </a:lnTo>
                    <a:lnTo>
                      <a:pt x="9" y="110"/>
                    </a:lnTo>
                    <a:lnTo>
                      <a:pt x="3" y="113"/>
                    </a:lnTo>
                    <a:lnTo>
                      <a:pt x="0" y="114"/>
                    </a:lnTo>
                    <a:lnTo>
                      <a:pt x="55" y="114"/>
                    </a:lnTo>
                    <a:lnTo>
                      <a:pt x="54" y="113"/>
                    </a:lnTo>
                    <a:lnTo>
                      <a:pt x="52" y="111"/>
                    </a:lnTo>
                    <a:lnTo>
                      <a:pt x="55" y="107"/>
                    </a:lnTo>
                    <a:lnTo>
                      <a:pt x="61" y="103"/>
                    </a:lnTo>
                    <a:lnTo>
                      <a:pt x="71" y="96"/>
                    </a:lnTo>
                    <a:lnTo>
                      <a:pt x="88" y="87"/>
                    </a:lnTo>
                    <a:lnTo>
                      <a:pt x="114" y="75"/>
                    </a:lnTo>
                    <a:lnTo>
                      <a:pt x="142" y="62"/>
                    </a:lnTo>
                    <a:lnTo>
                      <a:pt x="166" y="49"/>
                    </a:lnTo>
                    <a:lnTo>
                      <a:pt x="185" y="38"/>
                    </a:lnTo>
                    <a:lnTo>
                      <a:pt x="201" y="28"/>
                    </a:lnTo>
                    <a:lnTo>
                      <a:pt x="214" y="19"/>
                    </a:lnTo>
                    <a:lnTo>
                      <a:pt x="221" y="12"/>
                    </a:lnTo>
                    <a:lnTo>
                      <a:pt x="227" y="8"/>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8" name="Freeform 110"/>
              <p:cNvSpPr>
                <a:spLocks/>
              </p:cNvSpPr>
              <p:nvPr/>
            </p:nvSpPr>
            <p:spPr bwMode="auto">
              <a:xfrm>
                <a:off x="2225" y="2097"/>
                <a:ext cx="229" cy="114"/>
              </a:xfrm>
              <a:custGeom>
                <a:avLst/>
                <a:gdLst>
                  <a:gd name="T0" fmla="*/ 213 w 229"/>
                  <a:gd name="T1" fmla="*/ 0 h 114"/>
                  <a:gd name="T2" fmla="*/ 212 w 229"/>
                  <a:gd name="T3" fmla="*/ 0 h 114"/>
                  <a:gd name="T4" fmla="*/ 209 w 229"/>
                  <a:gd name="T5" fmla="*/ 1 h 114"/>
                  <a:gd name="T6" fmla="*/ 203 w 229"/>
                  <a:gd name="T7" fmla="*/ 4 h 114"/>
                  <a:gd name="T8" fmla="*/ 195 w 229"/>
                  <a:gd name="T9" fmla="*/ 7 h 114"/>
                  <a:gd name="T10" fmla="*/ 186 w 229"/>
                  <a:gd name="T11" fmla="*/ 11 h 114"/>
                  <a:gd name="T12" fmla="*/ 176 w 229"/>
                  <a:gd name="T13" fmla="*/ 15 h 114"/>
                  <a:gd name="T14" fmla="*/ 166 w 229"/>
                  <a:gd name="T15" fmla="*/ 21 h 114"/>
                  <a:gd name="T16" fmla="*/ 154 w 229"/>
                  <a:gd name="T17" fmla="*/ 28 h 114"/>
                  <a:gd name="T18" fmla="*/ 145 w 229"/>
                  <a:gd name="T19" fmla="*/ 34 h 114"/>
                  <a:gd name="T20" fmla="*/ 141 w 229"/>
                  <a:gd name="T21" fmla="*/ 37 h 114"/>
                  <a:gd name="T22" fmla="*/ 138 w 229"/>
                  <a:gd name="T23" fmla="*/ 39 h 114"/>
                  <a:gd name="T24" fmla="*/ 137 w 229"/>
                  <a:gd name="T25" fmla="*/ 40 h 114"/>
                  <a:gd name="T26" fmla="*/ 134 w 229"/>
                  <a:gd name="T27" fmla="*/ 41 h 114"/>
                  <a:gd name="T28" fmla="*/ 130 w 229"/>
                  <a:gd name="T29" fmla="*/ 44 h 114"/>
                  <a:gd name="T30" fmla="*/ 120 w 229"/>
                  <a:gd name="T31" fmla="*/ 50 h 114"/>
                  <a:gd name="T32" fmla="*/ 105 w 229"/>
                  <a:gd name="T33" fmla="*/ 59 h 114"/>
                  <a:gd name="T34" fmla="*/ 86 w 229"/>
                  <a:gd name="T35" fmla="*/ 69 h 114"/>
                  <a:gd name="T36" fmla="*/ 68 w 229"/>
                  <a:gd name="T37" fmla="*/ 79 h 114"/>
                  <a:gd name="T38" fmla="*/ 50 w 229"/>
                  <a:gd name="T39" fmla="*/ 89 h 114"/>
                  <a:gd name="T40" fmla="*/ 33 w 229"/>
                  <a:gd name="T41" fmla="*/ 96 h 114"/>
                  <a:gd name="T42" fmla="*/ 20 w 229"/>
                  <a:gd name="T43" fmla="*/ 103 h 114"/>
                  <a:gd name="T44" fmla="*/ 8 w 229"/>
                  <a:gd name="T45" fmla="*/ 109 h 114"/>
                  <a:gd name="T46" fmla="*/ 3 w 229"/>
                  <a:gd name="T47" fmla="*/ 112 h 114"/>
                  <a:gd name="T48" fmla="*/ 0 w 229"/>
                  <a:gd name="T49" fmla="*/ 114 h 114"/>
                  <a:gd name="T50" fmla="*/ 55 w 229"/>
                  <a:gd name="T51" fmla="*/ 114 h 114"/>
                  <a:gd name="T52" fmla="*/ 55 w 229"/>
                  <a:gd name="T53" fmla="*/ 114 h 114"/>
                  <a:gd name="T54" fmla="*/ 53 w 229"/>
                  <a:gd name="T55" fmla="*/ 112 h 114"/>
                  <a:gd name="T56" fmla="*/ 52 w 229"/>
                  <a:gd name="T57" fmla="*/ 109 h 114"/>
                  <a:gd name="T58" fmla="*/ 55 w 229"/>
                  <a:gd name="T59" fmla="*/ 106 h 114"/>
                  <a:gd name="T60" fmla="*/ 60 w 229"/>
                  <a:gd name="T61" fmla="*/ 101 h 114"/>
                  <a:gd name="T62" fmla="*/ 70 w 229"/>
                  <a:gd name="T63" fmla="*/ 93 h 114"/>
                  <a:gd name="T64" fmla="*/ 88 w 229"/>
                  <a:gd name="T65" fmla="*/ 85 h 114"/>
                  <a:gd name="T66" fmla="*/ 114 w 229"/>
                  <a:gd name="T67" fmla="*/ 73 h 114"/>
                  <a:gd name="T68" fmla="*/ 141 w 229"/>
                  <a:gd name="T69" fmla="*/ 60 h 114"/>
                  <a:gd name="T70" fmla="*/ 166 w 229"/>
                  <a:gd name="T71" fmla="*/ 47 h 114"/>
                  <a:gd name="T72" fmla="*/ 184 w 229"/>
                  <a:gd name="T73" fmla="*/ 36 h 114"/>
                  <a:gd name="T74" fmla="*/ 202 w 229"/>
                  <a:gd name="T75" fmla="*/ 26 h 114"/>
                  <a:gd name="T76" fmla="*/ 213 w 229"/>
                  <a:gd name="T77" fmla="*/ 17 h 114"/>
                  <a:gd name="T78" fmla="*/ 222 w 229"/>
                  <a:gd name="T79" fmla="*/ 10 h 114"/>
                  <a:gd name="T80" fmla="*/ 228 w 229"/>
                  <a:gd name="T81" fmla="*/ 5 h 114"/>
                  <a:gd name="T82" fmla="*/ 229 w 229"/>
                  <a:gd name="T83" fmla="*/ 4 h 114"/>
                  <a:gd name="T84" fmla="*/ 213 w 229"/>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9"/>
                  <a:gd name="T130" fmla="*/ 0 h 114"/>
                  <a:gd name="T131" fmla="*/ 229 w 229"/>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9" h="114">
                    <a:moveTo>
                      <a:pt x="213" y="0"/>
                    </a:moveTo>
                    <a:lnTo>
                      <a:pt x="212" y="0"/>
                    </a:lnTo>
                    <a:lnTo>
                      <a:pt x="209" y="1"/>
                    </a:lnTo>
                    <a:lnTo>
                      <a:pt x="203" y="4"/>
                    </a:lnTo>
                    <a:lnTo>
                      <a:pt x="195" y="7"/>
                    </a:lnTo>
                    <a:lnTo>
                      <a:pt x="186" y="11"/>
                    </a:lnTo>
                    <a:lnTo>
                      <a:pt x="176" y="15"/>
                    </a:lnTo>
                    <a:lnTo>
                      <a:pt x="166" y="21"/>
                    </a:lnTo>
                    <a:lnTo>
                      <a:pt x="154" y="28"/>
                    </a:lnTo>
                    <a:lnTo>
                      <a:pt x="145" y="34"/>
                    </a:lnTo>
                    <a:lnTo>
                      <a:pt x="141" y="37"/>
                    </a:lnTo>
                    <a:lnTo>
                      <a:pt x="138" y="39"/>
                    </a:lnTo>
                    <a:lnTo>
                      <a:pt x="137" y="40"/>
                    </a:lnTo>
                    <a:lnTo>
                      <a:pt x="134" y="41"/>
                    </a:lnTo>
                    <a:lnTo>
                      <a:pt x="130" y="44"/>
                    </a:lnTo>
                    <a:lnTo>
                      <a:pt x="120" y="50"/>
                    </a:lnTo>
                    <a:lnTo>
                      <a:pt x="105" y="59"/>
                    </a:lnTo>
                    <a:lnTo>
                      <a:pt x="86" y="69"/>
                    </a:lnTo>
                    <a:lnTo>
                      <a:pt x="68" y="79"/>
                    </a:lnTo>
                    <a:lnTo>
                      <a:pt x="50" y="89"/>
                    </a:lnTo>
                    <a:lnTo>
                      <a:pt x="33" y="96"/>
                    </a:lnTo>
                    <a:lnTo>
                      <a:pt x="20" y="103"/>
                    </a:lnTo>
                    <a:lnTo>
                      <a:pt x="8" y="109"/>
                    </a:lnTo>
                    <a:lnTo>
                      <a:pt x="3" y="112"/>
                    </a:lnTo>
                    <a:lnTo>
                      <a:pt x="0" y="114"/>
                    </a:lnTo>
                    <a:lnTo>
                      <a:pt x="55" y="114"/>
                    </a:lnTo>
                    <a:lnTo>
                      <a:pt x="53" y="112"/>
                    </a:lnTo>
                    <a:lnTo>
                      <a:pt x="52" y="109"/>
                    </a:lnTo>
                    <a:lnTo>
                      <a:pt x="55" y="106"/>
                    </a:lnTo>
                    <a:lnTo>
                      <a:pt x="60" y="101"/>
                    </a:lnTo>
                    <a:lnTo>
                      <a:pt x="70" y="93"/>
                    </a:lnTo>
                    <a:lnTo>
                      <a:pt x="88" y="85"/>
                    </a:lnTo>
                    <a:lnTo>
                      <a:pt x="114" y="73"/>
                    </a:lnTo>
                    <a:lnTo>
                      <a:pt x="141" y="60"/>
                    </a:lnTo>
                    <a:lnTo>
                      <a:pt x="166" y="47"/>
                    </a:lnTo>
                    <a:lnTo>
                      <a:pt x="184" y="36"/>
                    </a:lnTo>
                    <a:lnTo>
                      <a:pt x="202" y="26"/>
                    </a:lnTo>
                    <a:lnTo>
                      <a:pt x="213" y="17"/>
                    </a:lnTo>
                    <a:lnTo>
                      <a:pt x="222" y="10"/>
                    </a:lnTo>
                    <a:lnTo>
                      <a:pt x="228" y="5"/>
                    </a:lnTo>
                    <a:lnTo>
                      <a:pt x="229"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9" name="Freeform 111"/>
              <p:cNvSpPr>
                <a:spLocks/>
              </p:cNvSpPr>
              <p:nvPr/>
            </p:nvSpPr>
            <p:spPr bwMode="auto">
              <a:xfrm>
                <a:off x="2251" y="2128"/>
                <a:ext cx="228" cy="114"/>
              </a:xfrm>
              <a:custGeom>
                <a:avLst/>
                <a:gdLst>
                  <a:gd name="T0" fmla="*/ 213 w 228"/>
                  <a:gd name="T1" fmla="*/ 0 h 114"/>
                  <a:gd name="T2" fmla="*/ 212 w 228"/>
                  <a:gd name="T3" fmla="*/ 0 h 114"/>
                  <a:gd name="T4" fmla="*/ 207 w 228"/>
                  <a:gd name="T5" fmla="*/ 2 h 114"/>
                  <a:gd name="T6" fmla="*/ 202 w 228"/>
                  <a:gd name="T7" fmla="*/ 5 h 114"/>
                  <a:gd name="T8" fmla="*/ 195 w 228"/>
                  <a:gd name="T9" fmla="*/ 8 h 114"/>
                  <a:gd name="T10" fmla="*/ 186 w 228"/>
                  <a:gd name="T11" fmla="*/ 12 h 114"/>
                  <a:gd name="T12" fmla="*/ 174 w 228"/>
                  <a:gd name="T13" fmla="*/ 16 h 114"/>
                  <a:gd name="T14" fmla="*/ 164 w 228"/>
                  <a:gd name="T15" fmla="*/ 22 h 114"/>
                  <a:gd name="T16" fmla="*/ 153 w 228"/>
                  <a:gd name="T17" fmla="*/ 29 h 114"/>
                  <a:gd name="T18" fmla="*/ 144 w 228"/>
                  <a:gd name="T19" fmla="*/ 35 h 114"/>
                  <a:gd name="T20" fmla="*/ 140 w 228"/>
                  <a:gd name="T21" fmla="*/ 38 h 114"/>
                  <a:gd name="T22" fmla="*/ 137 w 228"/>
                  <a:gd name="T23" fmla="*/ 39 h 114"/>
                  <a:gd name="T24" fmla="*/ 135 w 228"/>
                  <a:gd name="T25" fmla="*/ 41 h 114"/>
                  <a:gd name="T26" fmla="*/ 132 w 228"/>
                  <a:gd name="T27" fmla="*/ 42 h 114"/>
                  <a:gd name="T28" fmla="*/ 128 w 228"/>
                  <a:gd name="T29" fmla="*/ 45 h 114"/>
                  <a:gd name="T30" fmla="*/ 118 w 228"/>
                  <a:gd name="T31" fmla="*/ 51 h 114"/>
                  <a:gd name="T32" fmla="*/ 104 w 228"/>
                  <a:gd name="T33" fmla="*/ 59 h 114"/>
                  <a:gd name="T34" fmla="*/ 85 w 228"/>
                  <a:gd name="T35" fmla="*/ 70 h 114"/>
                  <a:gd name="T36" fmla="*/ 66 w 228"/>
                  <a:gd name="T37" fmla="*/ 80 h 114"/>
                  <a:gd name="T38" fmla="*/ 49 w 228"/>
                  <a:gd name="T39" fmla="*/ 90 h 114"/>
                  <a:gd name="T40" fmla="*/ 33 w 228"/>
                  <a:gd name="T41" fmla="*/ 97 h 114"/>
                  <a:gd name="T42" fmla="*/ 20 w 228"/>
                  <a:gd name="T43" fmla="*/ 104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0 w 228"/>
                  <a:gd name="T61" fmla="*/ 101 h 114"/>
                  <a:gd name="T62" fmla="*/ 70 w 228"/>
                  <a:gd name="T63" fmla="*/ 94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8 h 114"/>
                  <a:gd name="T78" fmla="*/ 220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2"/>
                    </a:lnTo>
                    <a:lnTo>
                      <a:pt x="202" y="5"/>
                    </a:lnTo>
                    <a:lnTo>
                      <a:pt x="195" y="8"/>
                    </a:lnTo>
                    <a:lnTo>
                      <a:pt x="186" y="12"/>
                    </a:lnTo>
                    <a:lnTo>
                      <a:pt x="174" y="16"/>
                    </a:lnTo>
                    <a:lnTo>
                      <a:pt x="164" y="22"/>
                    </a:lnTo>
                    <a:lnTo>
                      <a:pt x="153" y="29"/>
                    </a:lnTo>
                    <a:lnTo>
                      <a:pt x="144" y="35"/>
                    </a:lnTo>
                    <a:lnTo>
                      <a:pt x="140" y="38"/>
                    </a:lnTo>
                    <a:lnTo>
                      <a:pt x="137" y="39"/>
                    </a:lnTo>
                    <a:lnTo>
                      <a:pt x="135" y="41"/>
                    </a:lnTo>
                    <a:lnTo>
                      <a:pt x="132" y="42"/>
                    </a:lnTo>
                    <a:lnTo>
                      <a:pt x="128" y="45"/>
                    </a:lnTo>
                    <a:lnTo>
                      <a:pt x="118" y="51"/>
                    </a:lnTo>
                    <a:lnTo>
                      <a:pt x="104" y="59"/>
                    </a:lnTo>
                    <a:lnTo>
                      <a:pt x="85" y="70"/>
                    </a:lnTo>
                    <a:lnTo>
                      <a:pt x="66" y="80"/>
                    </a:lnTo>
                    <a:lnTo>
                      <a:pt x="49" y="90"/>
                    </a:lnTo>
                    <a:lnTo>
                      <a:pt x="33" y="97"/>
                    </a:lnTo>
                    <a:lnTo>
                      <a:pt x="20" y="104"/>
                    </a:lnTo>
                    <a:lnTo>
                      <a:pt x="8" y="110"/>
                    </a:lnTo>
                    <a:lnTo>
                      <a:pt x="3" y="113"/>
                    </a:lnTo>
                    <a:lnTo>
                      <a:pt x="0" y="114"/>
                    </a:lnTo>
                    <a:lnTo>
                      <a:pt x="55" y="114"/>
                    </a:lnTo>
                    <a:lnTo>
                      <a:pt x="53" y="113"/>
                    </a:lnTo>
                    <a:lnTo>
                      <a:pt x="52" y="110"/>
                    </a:lnTo>
                    <a:lnTo>
                      <a:pt x="55" y="107"/>
                    </a:lnTo>
                    <a:lnTo>
                      <a:pt x="60" y="101"/>
                    </a:lnTo>
                    <a:lnTo>
                      <a:pt x="70" y="94"/>
                    </a:lnTo>
                    <a:lnTo>
                      <a:pt x="88" y="85"/>
                    </a:lnTo>
                    <a:lnTo>
                      <a:pt x="114" y="74"/>
                    </a:lnTo>
                    <a:lnTo>
                      <a:pt x="141" y="61"/>
                    </a:lnTo>
                    <a:lnTo>
                      <a:pt x="166" y="48"/>
                    </a:lnTo>
                    <a:lnTo>
                      <a:pt x="184" y="36"/>
                    </a:lnTo>
                    <a:lnTo>
                      <a:pt x="200" y="26"/>
                    </a:lnTo>
                    <a:lnTo>
                      <a:pt x="213" y="18"/>
                    </a:lnTo>
                    <a:lnTo>
                      <a:pt x="220"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0" name="Freeform 112"/>
              <p:cNvSpPr>
                <a:spLocks/>
              </p:cNvSpPr>
              <p:nvPr/>
            </p:nvSpPr>
            <p:spPr bwMode="auto">
              <a:xfrm>
                <a:off x="2275" y="2160"/>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6 h 114"/>
                  <a:gd name="T14" fmla="*/ 166 w 228"/>
                  <a:gd name="T15" fmla="*/ 22 h 114"/>
                  <a:gd name="T16" fmla="*/ 155 w 228"/>
                  <a:gd name="T17" fmla="*/ 29 h 114"/>
                  <a:gd name="T18" fmla="*/ 146 w 228"/>
                  <a:gd name="T19" fmla="*/ 35 h 114"/>
                  <a:gd name="T20" fmla="*/ 142 w 228"/>
                  <a:gd name="T21" fmla="*/ 38 h 114"/>
                  <a:gd name="T22" fmla="*/ 139 w 228"/>
                  <a:gd name="T23" fmla="*/ 39 h 114"/>
                  <a:gd name="T24" fmla="*/ 137 w 228"/>
                  <a:gd name="T25" fmla="*/ 40 h 114"/>
                  <a:gd name="T26" fmla="*/ 134 w 228"/>
                  <a:gd name="T27" fmla="*/ 42 h 114"/>
                  <a:gd name="T28" fmla="*/ 129 w 228"/>
                  <a:gd name="T29" fmla="*/ 45 h 114"/>
                  <a:gd name="T30" fmla="*/ 120 w 228"/>
                  <a:gd name="T31" fmla="*/ 51 h 114"/>
                  <a:gd name="T32" fmla="*/ 104 w 228"/>
                  <a:gd name="T33" fmla="*/ 59 h 114"/>
                  <a:gd name="T34" fmla="*/ 85 w 228"/>
                  <a:gd name="T35" fmla="*/ 71 h 114"/>
                  <a:gd name="T36" fmla="*/ 67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2"/>
                    </a:lnTo>
                    <a:lnTo>
                      <a:pt x="176" y="16"/>
                    </a:lnTo>
                    <a:lnTo>
                      <a:pt x="166" y="22"/>
                    </a:lnTo>
                    <a:lnTo>
                      <a:pt x="155" y="29"/>
                    </a:lnTo>
                    <a:lnTo>
                      <a:pt x="146" y="35"/>
                    </a:lnTo>
                    <a:lnTo>
                      <a:pt x="142" y="38"/>
                    </a:lnTo>
                    <a:lnTo>
                      <a:pt x="139" y="39"/>
                    </a:lnTo>
                    <a:lnTo>
                      <a:pt x="137" y="40"/>
                    </a:lnTo>
                    <a:lnTo>
                      <a:pt x="134" y="42"/>
                    </a:lnTo>
                    <a:lnTo>
                      <a:pt x="129" y="45"/>
                    </a:lnTo>
                    <a:lnTo>
                      <a:pt x="120" y="51"/>
                    </a:lnTo>
                    <a:lnTo>
                      <a:pt x="104" y="59"/>
                    </a:lnTo>
                    <a:lnTo>
                      <a:pt x="85" y="71"/>
                    </a:lnTo>
                    <a:lnTo>
                      <a:pt x="67" y="81"/>
                    </a:lnTo>
                    <a:lnTo>
                      <a:pt x="49" y="89"/>
                    </a:lnTo>
                    <a:lnTo>
                      <a:pt x="33" y="98"/>
                    </a:lnTo>
                    <a:lnTo>
                      <a:pt x="20" y="105"/>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1" name="Freeform 113"/>
              <p:cNvSpPr>
                <a:spLocks/>
              </p:cNvSpPr>
              <p:nvPr/>
            </p:nvSpPr>
            <p:spPr bwMode="auto">
              <a:xfrm>
                <a:off x="848" y="835"/>
                <a:ext cx="230" cy="114"/>
              </a:xfrm>
              <a:custGeom>
                <a:avLst/>
                <a:gdLst>
                  <a:gd name="T0" fmla="*/ 214 w 230"/>
                  <a:gd name="T1" fmla="*/ 0 h 114"/>
                  <a:gd name="T2" fmla="*/ 212 w 230"/>
                  <a:gd name="T3" fmla="*/ 0 h 114"/>
                  <a:gd name="T4" fmla="*/ 210 w 230"/>
                  <a:gd name="T5" fmla="*/ 1 h 114"/>
                  <a:gd name="T6" fmla="*/ 204 w 230"/>
                  <a:gd name="T7" fmla="*/ 4 h 114"/>
                  <a:gd name="T8" fmla="*/ 195 w 230"/>
                  <a:gd name="T9" fmla="*/ 7 h 114"/>
                  <a:gd name="T10" fmla="*/ 186 w 230"/>
                  <a:gd name="T11" fmla="*/ 11 h 114"/>
                  <a:gd name="T12" fmla="*/ 176 w 230"/>
                  <a:gd name="T13" fmla="*/ 16 h 114"/>
                  <a:gd name="T14" fmla="*/ 166 w 230"/>
                  <a:gd name="T15" fmla="*/ 22 h 114"/>
                  <a:gd name="T16" fmla="*/ 155 w 230"/>
                  <a:gd name="T17" fmla="*/ 29 h 114"/>
                  <a:gd name="T18" fmla="*/ 146 w 230"/>
                  <a:gd name="T19" fmla="*/ 34 h 114"/>
                  <a:gd name="T20" fmla="*/ 142 w 230"/>
                  <a:gd name="T21" fmla="*/ 37 h 114"/>
                  <a:gd name="T22" fmla="*/ 139 w 230"/>
                  <a:gd name="T23" fmla="*/ 39 h 114"/>
                  <a:gd name="T24" fmla="*/ 137 w 230"/>
                  <a:gd name="T25" fmla="*/ 40 h 114"/>
                  <a:gd name="T26" fmla="*/ 135 w 230"/>
                  <a:gd name="T27" fmla="*/ 42 h 114"/>
                  <a:gd name="T28" fmla="*/ 130 w 230"/>
                  <a:gd name="T29" fmla="*/ 45 h 114"/>
                  <a:gd name="T30" fmla="*/ 120 w 230"/>
                  <a:gd name="T31" fmla="*/ 50 h 114"/>
                  <a:gd name="T32" fmla="*/ 106 w 230"/>
                  <a:gd name="T33" fmla="*/ 59 h 114"/>
                  <a:gd name="T34" fmla="*/ 87 w 230"/>
                  <a:gd name="T35" fmla="*/ 69 h 114"/>
                  <a:gd name="T36" fmla="*/ 68 w 230"/>
                  <a:gd name="T37" fmla="*/ 79 h 114"/>
                  <a:gd name="T38" fmla="*/ 51 w 230"/>
                  <a:gd name="T39" fmla="*/ 89 h 114"/>
                  <a:gd name="T40" fmla="*/ 34 w 230"/>
                  <a:gd name="T41" fmla="*/ 97 h 114"/>
                  <a:gd name="T42" fmla="*/ 21 w 230"/>
                  <a:gd name="T43" fmla="*/ 104 h 114"/>
                  <a:gd name="T44" fmla="*/ 9 w 230"/>
                  <a:gd name="T45" fmla="*/ 109 h 114"/>
                  <a:gd name="T46" fmla="*/ 3 w 230"/>
                  <a:gd name="T47" fmla="*/ 112 h 114"/>
                  <a:gd name="T48" fmla="*/ 0 w 230"/>
                  <a:gd name="T49" fmla="*/ 114 h 114"/>
                  <a:gd name="T50" fmla="*/ 55 w 230"/>
                  <a:gd name="T51" fmla="*/ 114 h 114"/>
                  <a:gd name="T52" fmla="*/ 55 w 230"/>
                  <a:gd name="T53" fmla="*/ 114 h 114"/>
                  <a:gd name="T54" fmla="*/ 54 w 230"/>
                  <a:gd name="T55" fmla="*/ 112 h 114"/>
                  <a:gd name="T56" fmla="*/ 54 w 230"/>
                  <a:gd name="T57" fmla="*/ 109 h 114"/>
                  <a:gd name="T58" fmla="*/ 55 w 230"/>
                  <a:gd name="T59" fmla="*/ 107 h 114"/>
                  <a:gd name="T60" fmla="*/ 62 w 230"/>
                  <a:gd name="T61" fmla="*/ 101 h 114"/>
                  <a:gd name="T62" fmla="*/ 72 w 230"/>
                  <a:gd name="T63" fmla="*/ 94 h 114"/>
                  <a:gd name="T64" fmla="*/ 90 w 230"/>
                  <a:gd name="T65" fmla="*/ 85 h 114"/>
                  <a:gd name="T66" fmla="*/ 116 w 230"/>
                  <a:gd name="T67" fmla="*/ 73 h 114"/>
                  <a:gd name="T68" fmla="*/ 143 w 230"/>
                  <a:gd name="T69" fmla="*/ 60 h 114"/>
                  <a:gd name="T70" fmla="*/ 168 w 230"/>
                  <a:gd name="T71" fmla="*/ 47 h 114"/>
                  <a:gd name="T72" fmla="*/ 186 w 230"/>
                  <a:gd name="T73" fmla="*/ 36 h 114"/>
                  <a:gd name="T74" fmla="*/ 202 w 230"/>
                  <a:gd name="T75" fmla="*/ 26 h 114"/>
                  <a:gd name="T76" fmla="*/ 215 w 230"/>
                  <a:gd name="T77" fmla="*/ 17 h 114"/>
                  <a:gd name="T78" fmla="*/ 223 w 230"/>
                  <a:gd name="T79" fmla="*/ 10 h 114"/>
                  <a:gd name="T80" fmla="*/ 228 w 230"/>
                  <a:gd name="T81" fmla="*/ 6 h 114"/>
                  <a:gd name="T82" fmla="*/ 230 w 230"/>
                  <a:gd name="T83" fmla="*/ 4 h 114"/>
                  <a:gd name="T84" fmla="*/ 214 w 230"/>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0"/>
                  <a:gd name="T130" fmla="*/ 0 h 114"/>
                  <a:gd name="T131" fmla="*/ 230 w 230"/>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0" h="114">
                    <a:moveTo>
                      <a:pt x="214" y="0"/>
                    </a:moveTo>
                    <a:lnTo>
                      <a:pt x="212" y="0"/>
                    </a:lnTo>
                    <a:lnTo>
                      <a:pt x="210" y="1"/>
                    </a:lnTo>
                    <a:lnTo>
                      <a:pt x="204" y="4"/>
                    </a:lnTo>
                    <a:lnTo>
                      <a:pt x="195" y="7"/>
                    </a:lnTo>
                    <a:lnTo>
                      <a:pt x="186" y="11"/>
                    </a:lnTo>
                    <a:lnTo>
                      <a:pt x="176" y="16"/>
                    </a:lnTo>
                    <a:lnTo>
                      <a:pt x="166" y="22"/>
                    </a:lnTo>
                    <a:lnTo>
                      <a:pt x="155" y="29"/>
                    </a:lnTo>
                    <a:lnTo>
                      <a:pt x="146" y="34"/>
                    </a:lnTo>
                    <a:lnTo>
                      <a:pt x="142" y="37"/>
                    </a:lnTo>
                    <a:lnTo>
                      <a:pt x="139" y="39"/>
                    </a:lnTo>
                    <a:lnTo>
                      <a:pt x="137" y="40"/>
                    </a:lnTo>
                    <a:lnTo>
                      <a:pt x="135" y="42"/>
                    </a:lnTo>
                    <a:lnTo>
                      <a:pt x="130" y="45"/>
                    </a:lnTo>
                    <a:lnTo>
                      <a:pt x="120" y="50"/>
                    </a:lnTo>
                    <a:lnTo>
                      <a:pt x="106" y="59"/>
                    </a:lnTo>
                    <a:lnTo>
                      <a:pt x="87" y="69"/>
                    </a:lnTo>
                    <a:lnTo>
                      <a:pt x="68" y="79"/>
                    </a:lnTo>
                    <a:lnTo>
                      <a:pt x="51" y="89"/>
                    </a:lnTo>
                    <a:lnTo>
                      <a:pt x="34" y="97"/>
                    </a:lnTo>
                    <a:lnTo>
                      <a:pt x="21" y="104"/>
                    </a:lnTo>
                    <a:lnTo>
                      <a:pt x="9" y="109"/>
                    </a:lnTo>
                    <a:lnTo>
                      <a:pt x="3" y="112"/>
                    </a:lnTo>
                    <a:lnTo>
                      <a:pt x="0" y="114"/>
                    </a:lnTo>
                    <a:lnTo>
                      <a:pt x="55" y="114"/>
                    </a:lnTo>
                    <a:lnTo>
                      <a:pt x="54" y="112"/>
                    </a:lnTo>
                    <a:lnTo>
                      <a:pt x="54" y="109"/>
                    </a:lnTo>
                    <a:lnTo>
                      <a:pt x="55" y="107"/>
                    </a:lnTo>
                    <a:lnTo>
                      <a:pt x="62" y="101"/>
                    </a:lnTo>
                    <a:lnTo>
                      <a:pt x="72" y="94"/>
                    </a:lnTo>
                    <a:lnTo>
                      <a:pt x="90" y="85"/>
                    </a:lnTo>
                    <a:lnTo>
                      <a:pt x="116" y="73"/>
                    </a:lnTo>
                    <a:lnTo>
                      <a:pt x="143" y="60"/>
                    </a:lnTo>
                    <a:lnTo>
                      <a:pt x="168" y="47"/>
                    </a:lnTo>
                    <a:lnTo>
                      <a:pt x="186" y="36"/>
                    </a:lnTo>
                    <a:lnTo>
                      <a:pt x="202" y="26"/>
                    </a:lnTo>
                    <a:lnTo>
                      <a:pt x="215" y="17"/>
                    </a:lnTo>
                    <a:lnTo>
                      <a:pt x="223" y="10"/>
                    </a:lnTo>
                    <a:lnTo>
                      <a:pt x="228" y="6"/>
                    </a:lnTo>
                    <a:lnTo>
                      <a:pt x="230"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2" name="Freeform 114"/>
              <p:cNvSpPr>
                <a:spLocks/>
              </p:cNvSpPr>
              <p:nvPr/>
            </p:nvSpPr>
            <p:spPr bwMode="auto">
              <a:xfrm>
                <a:off x="874" y="867"/>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5 h 114"/>
                  <a:gd name="T14" fmla="*/ 165 w 228"/>
                  <a:gd name="T15" fmla="*/ 21 h 114"/>
                  <a:gd name="T16" fmla="*/ 153 w 228"/>
                  <a:gd name="T17" fmla="*/ 28 h 114"/>
                  <a:gd name="T18" fmla="*/ 145 w 228"/>
                  <a:gd name="T19" fmla="*/ 34 h 114"/>
                  <a:gd name="T20" fmla="*/ 140 w 228"/>
                  <a:gd name="T21" fmla="*/ 37 h 114"/>
                  <a:gd name="T22" fmla="*/ 137 w 228"/>
                  <a:gd name="T23" fmla="*/ 39 h 114"/>
                  <a:gd name="T24" fmla="*/ 136 w 228"/>
                  <a:gd name="T25" fmla="*/ 40 h 114"/>
                  <a:gd name="T26" fmla="*/ 133 w 228"/>
                  <a:gd name="T27" fmla="*/ 41 h 114"/>
                  <a:gd name="T28" fmla="*/ 129 w 228"/>
                  <a:gd name="T29" fmla="*/ 44 h 114"/>
                  <a:gd name="T30" fmla="*/ 119 w 228"/>
                  <a:gd name="T31" fmla="*/ 50 h 114"/>
                  <a:gd name="T32" fmla="*/ 104 w 228"/>
                  <a:gd name="T33" fmla="*/ 59 h 114"/>
                  <a:gd name="T34" fmla="*/ 85 w 228"/>
                  <a:gd name="T35" fmla="*/ 70 h 114"/>
                  <a:gd name="T36" fmla="*/ 67 w 228"/>
                  <a:gd name="T37" fmla="*/ 80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6 h 114"/>
                  <a:gd name="T60" fmla="*/ 61 w 228"/>
                  <a:gd name="T61" fmla="*/ 101 h 114"/>
                  <a:gd name="T62" fmla="*/ 71 w 228"/>
                  <a:gd name="T63" fmla="*/ 93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5"/>
                    </a:lnTo>
                    <a:lnTo>
                      <a:pt x="165" y="21"/>
                    </a:lnTo>
                    <a:lnTo>
                      <a:pt x="153" y="28"/>
                    </a:lnTo>
                    <a:lnTo>
                      <a:pt x="145" y="34"/>
                    </a:lnTo>
                    <a:lnTo>
                      <a:pt x="140" y="37"/>
                    </a:lnTo>
                    <a:lnTo>
                      <a:pt x="137" y="39"/>
                    </a:lnTo>
                    <a:lnTo>
                      <a:pt x="136" y="40"/>
                    </a:lnTo>
                    <a:lnTo>
                      <a:pt x="133" y="41"/>
                    </a:lnTo>
                    <a:lnTo>
                      <a:pt x="129" y="44"/>
                    </a:lnTo>
                    <a:lnTo>
                      <a:pt x="119" y="50"/>
                    </a:lnTo>
                    <a:lnTo>
                      <a:pt x="104" y="59"/>
                    </a:lnTo>
                    <a:lnTo>
                      <a:pt x="85" y="70"/>
                    </a:lnTo>
                    <a:lnTo>
                      <a:pt x="67" y="80"/>
                    </a:lnTo>
                    <a:lnTo>
                      <a:pt x="49" y="89"/>
                    </a:lnTo>
                    <a:lnTo>
                      <a:pt x="34" y="98"/>
                    </a:lnTo>
                    <a:lnTo>
                      <a:pt x="21" y="105"/>
                    </a:lnTo>
                    <a:lnTo>
                      <a:pt x="9" y="109"/>
                    </a:lnTo>
                    <a:lnTo>
                      <a:pt x="3" y="112"/>
                    </a:lnTo>
                    <a:lnTo>
                      <a:pt x="0" y="114"/>
                    </a:lnTo>
                    <a:lnTo>
                      <a:pt x="55" y="114"/>
                    </a:lnTo>
                    <a:lnTo>
                      <a:pt x="54" y="112"/>
                    </a:lnTo>
                    <a:lnTo>
                      <a:pt x="52" y="109"/>
                    </a:lnTo>
                    <a:lnTo>
                      <a:pt x="55" y="106"/>
                    </a:lnTo>
                    <a:lnTo>
                      <a:pt x="61" y="101"/>
                    </a:lnTo>
                    <a:lnTo>
                      <a:pt x="71" y="93"/>
                    </a:lnTo>
                    <a:lnTo>
                      <a:pt x="88" y="85"/>
                    </a:lnTo>
                    <a:lnTo>
                      <a:pt x="114" y="73"/>
                    </a:lnTo>
                    <a:lnTo>
                      <a:pt x="142" y="60"/>
                    </a:lnTo>
                    <a:lnTo>
                      <a:pt x="166" y="47"/>
                    </a:lnTo>
                    <a:lnTo>
                      <a:pt x="185" y="36"/>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3" name="Freeform 115"/>
              <p:cNvSpPr>
                <a:spLocks/>
              </p:cNvSpPr>
              <p:nvPr/>
            </p:nvSpPr>
            <p:spPr bwMode="auto">
              <a:xfrm>
                <a:off x="899" y="898"/>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8 h 114"/>
                  <a:gd name="T22" fmla="*/ 138 w 228"/>
                  <a:gd name="T23" fmla="*/ 39 h 114"/>
                  <a:gd name="T24" fmla="*/ 137 w 228"/>
                  <a:gd name="T25" fmla="*/ 41 h 114"/>
                  <a:gd name="T26" fmla="*/ 134 w 228"/>
                  <a:gd name="T27" fmla="*/ 42 h 114"/>
                  <a:gd name="T28" fmla="*/ 128 w 228"/>
                  <a:gd name="T29" fmla="*/ 45 h 114"/>
                  <a:gd name="T30" fmla="*/ 120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0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8 h 114"/>
                  <a:gd name="T78" fmla="*/ 221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8"/>
                    </a:lnTo>
                    <a:lnTo>
                      <a:pt x="186" y="12"/>
                    </a:lnTo>
                    <a:lnTo>
                      <a:pt x="176" y="16"/>
                    </a:lnTo>
                    <a:lnTo>
                      <a:pt x="166" y="22"/>
                    </a:lnTo>
                    <a:lnTo>
                      <a:pt x="154" y="29"/>
                    </a:lnTo>
                    <a:lnTo>
                      <a:pt x="146" y="35"/>
                    </a:lnTo>
                    <a:lnTo>
                      <a:pt x="141" y="38"/>
                    </a:lnTo>
                    <a:lnTo>
                      <a:pt x="138" y="39"/>
                    </a:lnTo>
                    <a:lnTo>
                      <a:pt x="137" y="41"/>
                    </a:lnTo>
                    <a:lnTo>
                      <a:pt x="134" y="42"/>
                    </a:lnTo>
                    <a:lnTo>
                      <a:pt x="128" y="45"/>
                    </a:lnTo>
                    <a:lnTo>
                      <a:pt x="120" y="51"/>
                    </a:lnTo>
                    <a:lnTo>
                      <a:pt x="104" y="59"/>
                    </a:lnTo>
                    <a:lnTo>
                      <a:pt x="85" y="71"/>
                    </a:lnTo>
                    <a:lnTo>
                      <a:pt x="66" y="81"/>
                    </a:lnTo>
                    <a:lnTo>
                      <a:pt x="49" y="90"/>
                    </a:lnTo>
                    <a:lnTo>
                      <a:pt x="33" y="98"/>
                    </a:lnTo>
                    <a:lnTo>
                      <a:pt x="20" y="106"/>
                    </a:lnTo>
                    <a:lnTo>
                      <a:pt x="9" y="110"/>
                    </a:lnTo>
                    <a:lnTo>
                      <a:pt x="3" y="113"/>
                    </a:lnTo>
                    <a:lnTo>
                      <a:pt x="0" y="114"/>
                    </a:lnTo>
                    <a:lnTo>
                      <a:pt x="55" y="114"/>
                    </a:lnTo>
                    <a:lnTo>
                      <a:pt x="53" y="113"/>
                    </a:lnTo>
                    <a:lnTo>
                      <a:pt x="52" y="110"/>
                    </a:lnTo>
                    <a:lnTo>
                      <a:pt x="55" y="107"/>
                    </a:lnTo>
                    <a:lnTo>
                      <a:pt x="60" y="101"/>
                    </a:lnTo>
                    <a:lnTo>
                      <a:pt x="71" y="94"/>
                    </a:lnTo>
                    <a:lnTo>
                      <a:pt x="88" y="85"/>
                    </a:lnTo>
                    <a:lnTo>
                      <a:pt x="114" y="74"/>
                    </a:lnTo>
                    <a:lnTo>
                      <a:pt x="141" y="61"/>
                    </a:lnTo>
                    <a:lnTo>
                      <a:pt x="166" y="48"/>
                    </a:lnTo>
                    <a:lnTo>
                      <a:pt x="185" y="36"/>
                    </a:lnTo>
                    <a:lnTo>
                      <a:pt x="200" y="26"/>
                    </a:lnTo>
                    <a:lnTo>
                      <a:pt x="213" y="18"/>
                    </a:lnTo>
                    <a:lnTo>
                      <a:pt x="221"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4" name="Freeform 116"/>
              <p:cNvSpPr>
                <a:spLocks/>
              </p:cNvSpPr>
              <p:nvPr/>
            </p:nvSpPr>
            <p:spPr bwMode="auto">
              <a:xfrm>
                <a:off x="925" y="930"/>
                <a:ext cx="228" cy="114"/>
              </a:xfrm>
              <a:custGeom>
                <a:avLst/>
                <a:gdLst>
                  <a:gd name="T0" fmla="*/ 212 w 228"/>
                  <a:gd name="T1" fmla="*/ 0 h 114"/>
                  <a:gd name="T2" fmla="*/ 210 w 228"/>
                  <a:gd name="T3" fmla="*/ 0 h 114"/>
                  <a:gd name="T4" fmla="*/ 208 w 228"/>
                  <a:gd name="T5" fmla="*/ 2 h 114"/>
                  <a:gd name="T6" fmla="*/ 202 w 228"/>
                  <a:gd name="T7" fmla="*/ 4 h 114"/>
                  <a:gd name="T8" fmla="*/ 193 w 228"/>
                  <a:gd name="T9" fmla="*/ 7 h 114"/>
                  <a:gd name="T10" fmla="*/ 184 w 228"/>
                  <a:gd name="T11" fmla="*/ 12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0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2 h 114"/>
                  <a:gd name="T62" fmla="*/ 71 w 228"/>
                  <a:gd name="T63" fmla="*/ 95 h 114"/>
                  <a:gd name="T64" fmla="*/ 88 w 228"/>
                  <a:gd name="T65" fmla="*/ 85 h 114"/>
                  <a:gd name="T66" fmla="*/ 114 w 228"/>
                  <a:gd name="T67" fmla="*/ 74 h 114"/>
                  <a:gd name="T68" fmla="*/ 141 w 228"/>
                  <a:gd name="T69" fmla="*/ 61 h 114"/>
                  <a:gd name="T70" fmla="*/ 166 w 228"/>
                  <a:gd name="T71" fmla="*/ 48 h 114"/>
                  <a:gd name="T72" fmla="*/ 184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8" y="2"/>
                    </a:lnTo>
                    <a:lnTo>
                      <a:pt x="202" y="4"/>
                    </a:lnTo>
                    <a:lnTo>
                      <a:pt x="193" y="7"/>
                    </a:lnTo>
                    <a:lnTo>
                      <a:pt x="184" y="12"/>
                    </a:lnTo>
                    <a:lnTo>
                      <a:pt x="174" y="17"/>
                    </a:lnTo>
                    <a:lnTo>
                      <a:pt x="164" y="23"/>
                    </a:lnTo>
                    <a:lnTo>
                      <a:pt x="153" y="30"/>
                    </a:lnTo>
                    <a:lnTo>
                      <a:pt x="144" y="36"/>
                    </a:lnTo>
                    <a:lnTo>
                      <a:pt x="140" y="39"/>
                    </a:lnTo>
                    <a:lnTo>
                      <a:pt x="137" y="40"/>
                    </a:lnTo>
                    <a:lnTo>
                      <a:pt x="135" y="40"/>
                    </a:lnTo>
                    <a:lnTo>
                      <a:pt x="133" y="42"/>
                    </a:lnTo>
                    <a:lnTo>
                      <a:pt x="128" y="45"/>
                    </a:lnTo>
                    <a:lnTo>
                      <a:pt x="118" y="51"/>
                    </a:lnTo>
                    <a:lnTo>
                      <a:pt x="104" y="59"/>
                    </a:lnTo>
                    <a:lnTo>
                      <a:pt x="85" y="71"/>
                    </a:lnTo>
                    <a:lnTo>
                      <a:pt x="66" y="81"/>
                    </a:lnTo>
                    <a:lnTo>
                      <a:pt x="49" y="89"/>
                    </a:lnTo>
                    <a:lnTo>
                      <a:pt x="33" y="98"/>
                    </a:lnTo>
                    <a:lnTo>
                      <a:pt x="20" y="105"/>
                    </a:lnTo>
                    <a:lnTo>
                      <a:pt x="8" y="110"/>
                    </a:lnTo>
                    <a:lnTo>
                      <a:pt x="3" y="113"/>
                    </a:lnTo>
                    <a:lnTo>
                      <a:pt x="0" y="114"/>
                    </a:lnTo>
                    <a:lnTo>
                      <a:pt x="55" y="114"/>
                    </a:lnTo>
                    <a:lnTo>
                      <a:pt x="53" y="113"/>
                    </a:lnTo>
                    <a:lnTo>
                      <a:pt x="52" y="111"/>
                    </a:lnTo>
                    <a:lnTo>
                      <a:pt x="55" y="107"/>
                    </a:lnTo>
                    <a:lnTo>
                      <a:pt x="60" y="102"/>
                    </a:lnTo>
                    <a:lnTo>
                      <a:pt x="71" y="95"/>
                    </a:lnTo>
                    <a:lnTo>
                      <a:pt x="88" y="85"/>
                    </a:lnTo>
                    <a:lnTo>
                      <a:pt x="114" y="74"/>
                    </a:lnTo>
                    <a:lnTo>
                      <a:pt x="141" y="61"/>
                    </a:lnTo>
                    <a:lnTo>
                      <a:pt x="166" y="48"/>
                    </a:lnTo>
                    <a:lnTo>
                      <a:pt x="184" y="36"/>
                    </a:lnTo>
                    <a:lnTo>
                      <a:pt x="200" y="26"/>
                    </a:lnTo>
                    <a:lnTo>
                      <a:pt x="213" y="17"/>
                    </a:lnTo>
                    <a:lnTo>
                      <a:pt x="221" y="10"/>
                    </a:lnTo>
                    <a:lnTo>
                      <a:pt x="226"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5" name="Freeform 117"/>
              <p:cNvSpPr>
                <a:spLocks/>
              </p:cNvSpPr>
              <p:nvPr/>
            </p:nvSpPr>
            <p:spPr bwMode="auto">
              <a:xfrm>
                <a:off x="949" y="962"/>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0 h 114"/>
                  <a:gd name="T26" fmla="*/ 135 w 228"/>
                  <a:gd name="T27" fmla="*/ 42 h 114"/>
                  <a:gd name="T28" fmla="*/ 129 w 228"/>
                  <a:gd name="T29" fmla="*/ 44 h 114"/>
                  <a:gd name="T30" fmla="*/ 120 w 228"/>
                  <a:gd name="T31" fmla="*/ 50 h 114"/>
                  <a:gd name="T32" fmla="*/ 104 w 228"/>
                  <a:gd name="T33" fmla="*/ 59 h 114"/>
                  <a:gd name="T34" fmla="*/ 85 w 228"/>
                  <a:gd name="T35" fmla="*/ 70 h 114"/>
                  <a:gd name="T36" fmla="*/ 67 w 228"/>
                  <a:gd name="T37" fmla="*/ 81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5" y="30"/>
                    </a:lnTo>
                    <a:lnTo>
                      <a:pt x="146" y="36"/>
                    </a:lnTo>
                    <a:lnTo>
                      <a:pt x="142" y="39"/>
                    </a:lnTo>
                    <a:lnTo>
                      <a:pt x="139" y="40"/>
                    </a:lnTo>
                    <a:lnTo>
                      <a:pt x="137" y="40"/>
                    </a:lnTo>
                    <a:lnTo>
                      <a:pt x="135" y="42"/>
                    </a:lnTo>
                    <a:lnTo>
                      <a:pt x="129" y="44"/>
                    </a:lnTo>
                    <a:lnTo>
                      <a:pt x="120" y="50"/>
                    </a:lnTo>
                    <a:lnTo>
                      <a:pt x="104" y="59"/>
                    </a:lnTo>
                    <a:lnTo>
                      <a:pt x="85" y="70"/>
                    </a:lnTo>
                    <a:lnTo>
                      <a:pt x="67" y="81"/>
                    </a:lnTo>
                    <a:lnTo>
                      <a:pt x="49" y="89"/>
                    </a:lnTo>
                    <a:lnTo>
                      <a:pt x="34" y="98"/>
                    </a:lnTo>
                    <a:lnTo>
                      <a:pt x="21"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6" name="Freeform 118"/>
              <p:cNvSpPr>
                <a:spLocks/>
              </p:cNvSpPr>
              <p:nvPr/>
            </p:nvSpPr>
            <p:spPr bwMode="auto">
              <a:xfrm>
                <a:off x="975" y="994"/>
                <a:ext cx="228" cy="113"/>
              </a:xfrm>
              <a:custGeom>
                <a:avLst/>
                <a:gdLst>
                  <a:gd name="T0" fmla="*/ 212 w 228"/>
                  <a:gd name="T1" fmla="*/ 0 h 113"/>
                  <a:gd name="T2" fmla="*/ 211 w 228"/>
                  <a:gd name="T3" fmla="*/ 0 h 113"/>
                  <a:gd name="T4" fmla="*/ 208 w 228"/>
                  <a:gd name="T5" fmla="*/ 1 h 113"/>
                  <a:gd name="T6" fmla="*/ 202 w 228"/>
                  <a:gd name="T7" fmla="*/ 4 h 113"/>
                  <a:gd name="T8" fmla="*/ 194 w 228"/>
                  <a:gd name="T9" fmla="*/ 7 h 113"/>
                  <a:gd name="T10" fmla="*/ 185 w 228"/>
                  <a:gd name="T11" fmla="*/ 11 h 113"/>
                  <a:gd name="T12" fmla="*/ 175 w 228"/>
                  <a:gd name="T13" fmla="*/ 17 h 113"/>
                  <a:gd name="T14" fmla="*/ 165 w 228"/>
                  <a:gd name="T15" fmla="*/ 23 h 113"/>
                  <a:gd name="T16" fmla="*/ 153 w 228"/>
                  <a:gd name="T17" fmla="*/ 30 h 113"/>
                  <a:gd name="T18" fmla="*/ 145 w 228"/>
                  <a:gd name="T19" fmla="*/ 36 h 113"/>
                  <a:gd name="T20" fmla="*/ 140 w 228"/>
                  <a:gd name="T21" fmla="*/ 38 h 113"/>
                  <a:gd name="T22" fmla="*/ 137 w 228"/>
                  <a:gd name="T23" fmla="*/ 40 h 113"/>
                  <a:gd name="T24" fmla="*/ 136 w 228"/>
                  <a:gd name="T25" fmla="*/ 40 h 113"/>
                  <a:gd name="T26" fmla="*/ 133 w 228"/>
                  <a:gd name="T27" fmla="*/ 41 h 113"/>
                  <a:gd name="T28" fmla="*/ 129 w 228"/>
                  <a:gd name="T29" fmla="*/ 44 h 113"/>
                  <a:gd name="T30" fmla="*/ 119 w 228"/>
                  <a:gd name="T31" fmla="*/ 50 h 113"/>
                  <a:gd name="T32" fmla="*/ 104 w 228"/>
                  <a:gd name="T33" fmla="*/ 59 h 113"/>
                  <a:gd name="T34" fmla="*/ 85 w 228"/>
                  <a:gd name="T35" fmla="*/ 70 h 113"/>
                  <a:gd name="T36" fmla="*/ 67 w 228"/>
                  <a:gd name="T37" fmla="*/ 80 h 113"/>
                  <a:gd name="T38" fmla="*/ 49 w 228"/>
                  <a:gd name="T39" fmla="*/ 89 h 113"/>
                  <a:gd name="T40" fmla="*/ 34 w 228"/>
                  <a:gd name="T41" fmla="*/ 98 h 113"/>
                  <a:gd name="T42" fmla="*/ 21 w 228"/>
                  <a:gd name="T43" fmla="*/ 105 h 113"/>
                  <a:gd name="T44" fmla="*/ 9 w 228"/>
                  <a:gd name="T45" fmla="*/ 109 h 113"/>
                  <a:gd name="T46" fmla="*/ 3 w 228"/>
                  <a:gd name="T47" fmla="*/ 112 h 113"/>
                  <a:gd name="T48" fmla="*/ 0 w 228"/>
                  <a:gd name="T49" fmla="*/ 113 h 113"/>
                  <a:gd name="T50" fmla="*/ 54 w 228"/>
                  <a:gd name="T51" fmla="*/ 113 h 113"/>
                  <a:gd name="T52" fmla="*/ 54 w 228"/>
                  <a:gd name="T53" fmla="*/ 113 h 113"/>
                  <a:gd name="T54" fmla="*/ 52 w 228"/>
                  <a:gd name="T55" fmla="*/ 112 h 113"/>
                  <a:gd name="T56" fmla="*/ 52 w 228"/>
                  <a:gd name="T57" fmla="*/ 111 h 113"/>
                  <a:gd name="T58" fmla="*/ 54 w 228"/>
                  <a:gd name="T59" fmla="*/ 106 h 113"/>
                  <a:gd name="T60" fmla="*/ 61 w 228"/>
                  <a:gd name="T61" fmla="*/ 102 h 113"/>
                  <a:gd name="T62" fmla="*/ 71 w 228"/>
                  <a:gd name="T63" fmla="*/ 95 h 113"/>
                  <a:gd name="T64" fmla="*/ 88 w 228"/>
                  <a:gd name="T65" fmla="*/ 86 h 113"/>
                  <a:gd name="T66" fmla="*/ 114 w 228"/>
                  <a:gd name="T67" fmla="*/ 74 h 113"/>
                  <a:gd name="T68" fmla="*/ 142 w 228"/>
                  <a:gd name="T69" fmla="*/ 62 h 113"/>
                  <a:gd name="T70" fmla="*/ 166 w 228"/>
                  <a:gd name="T71" fmla="*/ 49 h 113"/>
                  <a:gd name="T72" fmla="*/ 185 w 228"/>
                  <a:gd name="T73" fmla="*/ 37 h 113"/>
                  <a:gd name="T74" fmla="*/ 201 w 228"/>
                  <a:gd name="T75" fmla="*/ 27 h 113"/>
                  <a:gd name="T76" fmla="*/ 214 w 228"/>
                  <a:gd name="T77" fmla="*/ 18 h 113"/>
                  <a:gd name="T78" fmla="*/ 221 w 228"/>
                  <a:gd name="T79" fmla="*/ 11 h 113"/>
                  <a:gd name="T80" fmla="*/ 227 w 228"/>
                  <a:gd name="T81" fmla="*/ 7 h 113"/>
                  <a:gd name="T82" fmla="*/ 228 w 228"/>
                  <a:gd name="T83" fmla="*/ 5 h 113"/>
                  <a:gd name="T84" fmla="*/ 212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2" y="0"/>
                    </a:moveTo>
                    <a:lnTo>
                      <a:pt x="211" y="0"/>
                    </a:lnTo>
                    <a:lnTo>
                      <a:pt x="208" y="1"/>
                    </a:lnTo>
                    <a:lnTo>
                      <a:pt x="202" y="4"/>
                    </a:lnTo>
                    <a:lnTo>
                      <a:pt x="194" y="7"/>
                    </a:lnTo>
                    <a:lnTo>
                      <a:pt x="185" y="11"/>
                    </a:lnTo>
                    <a:lnTo>
                      <a:pt x="175" y="17"/>
                    </a:lnTo>
                    <a:lnTo>
                      <a:pt x="165" y="23"/>
                    </a:lnTo>
                    <a:lnTo>
                      <a:pt x="153" y="30"/>
                    </a:lnTo>
                    <a:lnTo>
                      <a:pt x="145" y="36"/>
                    </a:lnTo>
                    <a:lnTo>
                      <a:pt x="140" y="38"/>
                    </a:lnTo>
                    <a:lnTo>
                      <a:pt x="137" y="40"/>
                    </a:lnTo>
                    <a:lnTo>
                      <a:pt x="136" y="40"/>
                    </a:lnTo>
                    <a:lnTo>
                      <a:pt x="133" y="41"/>
                    </a:lnTo>
                    <a:lnTo>
                      <a:pt x="129" y="44"/>
                    </a:lnTo>
                    <a:lnTo>
                      <a:pt x="119" y="50"/>
                    </a:lnTo>
                    <a:lnTo>
                      <a:pt x="104" y="59"/>
                    </a:lnTo>
                    <a:lnTo>
                      <a:pt x="85" y="70"/>
                    </a:lnTo>
                    <a:lnTo>
                      <a:pt x="67" y="80"/>
                    </a:lnTo>
                    <a:lnTo>
                      <a:pt x="49" y="89"/>
                    </a:lnTo>
                    <a:lnTo>
                      <a:pt x="34" y="98"/>
                    </a:lnTo>
                    <a:lnTo>
                      <a:pt x="21" y="105"/>
                    </a:lnTo>
                    <a:lnTo>
                      <a:pt x="9" y="109"/>
                    </a:lnTo>
                    <a:lnTo>
                      <a:pt x="3" y="112"/>
                    </a:lnTo>
                    <a:lnTo>
                      <a:pt x="0" y="113"/>
                    </a:lnTo>
                    <a:lnTo>
                      <a:pt x="54" y="113"/>
                    </a:lnTo>
                    <a:lnTo>
                      <a:pt x="52" y="112"/>
                    </a:lnTo>
                    <a:lnTo>
                      <a:pt x="52" y="111"/>
                    </a:lnTo>
                    <a:lnTo>
                      <a:pt x="54" y="106"/>
                    </a:lnTo>
                    <a:lnTo>
                      <a:pt x="61" y="102"/>
                    </a:lnTo>
                    <a:lnTo>
                      <a:pt x="71" y="95"/>
                    </a:lnTo>
                    <a:lnTo>
                      <a:pt x="88" y="86"/>
                    </a:lnTo>
                    <a:lnTo>
                      <a:pt x="114" y="74"/>
                    </a:lnTo>
                    <a:lnTo>
                      <a:pt x="142" y="62"/>
                    </a:lnTo>
                    <a:lnTo>
                      <a:pt x="166" y="49"/>
                    </a:lnTo>
                    <a:lnTo>
                      <a:pt x="185" y="37"/>
                    </a:lnTo>
                    <a:lnTo>
                      <a:pt x="201" y="27"/>
                    </a:lnTo>
                    <a:lnTo>
                      <a:pt x="214" y="18"/>
                    </a:lnTo>
                    <a:lnTo>
                      <a:pt x="221" y="11"/>
                    </a:lnTo>
                    <a:lnTo>
                      <a:pt x="227" y="7"/>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7" name="Freeform 119"/>
              <p:cNvSpPr>
                <a:spLocks/>
              </p:cNvSpPr>
              <p:nvPr/>
            </p:nvSpPr>
            <p:spPr bwMode="auto">
              <a:xfrm>
                <a:off x="1000" y="1025"/>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4 w 228"/>
                  <a:gd name="T13" fmla="*/ 18 h 114"/>
                  <a:gd name="T14" fmla="*/ 164 w 228"/>
                  <a:gd name="T15" fmla="*/ 23 h 114"/>
                  <a:gd name="T16" fmla="*/ 153 w 228"/>
                  <a:gd name="T17" fmla="*/ 31 h 114"/>
                  <a:gd name="T18" fmla="*/ 144 w 228"/>
                  <a:gd name="T19" fmla="*/ 36 h 114"/>
                  <a:gd name="T20" fmla="*/ 140 w 228"/>
                  <a:gd name="T21" fmla="*/ 39 h 114"/>
                  <a:gd name="T22" fmla="*/ 137 w 228"/>
                  <a:gd name="T23" fmla="*/ 41 h 114"/>
                  <a:gd name="T24" fmla="*/ 135 w 228"/>
                  <a:gd name="T25" fmla="*/ 42 h 114"/>
                  <a:gd name="T26" fmla="*/ 133 w 228"/>
                  <a:gd name="T27" fmla="*/ 43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3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0 w 228"/>
                  <a:gd name="T75" fmla="*/ 28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7"/>
                    </a:lnTo>
                    <a:lnTo>
                      <a:pt x="186" y="12"/>
                    </a:lnTo>
                    <a:lnTo>
                      <a:pt x="174" y="18"/>
                    </a:lnTo>
                    <a:lnTo>
                      <a:pt x="164" y="23"/>
                    </a:lnTo>
                    <a:lnTo>
                      <a:pt x="153" y="31"/>
                    </a:lnTo>
                    <a:lnTo>
                      <a:pt x="144" y="36"/>
                    </a:lnTo>
                    <a:lnTo>
                      <a:pt x="140" y="39"/>
                    </a:lnTo>
                    <a:lnTo>
                      <a:pt x="137" y="41"/>
                    </a:lnTo>
                    <a:lnTo>
                      <a:pt x="135" y="42"/>
                    </a:lnTo>
                    <a:lnTo>
                      <a:pt x="133" y="43"/>
                    </a:lnTo>
                    <a:lnTo>
                      <a:pt x="128" y="45"/>
                    </a:lnTo>
                    <a:lnTo>
                      <a:pt x="118" y="51"/>
                    </a:lnTo>
                    <a:lnTo>
                      <a:pt x="104" y="59"/>
                    </a:lnTo>
                    <a:lnTo>
                      <a:pt x="85" y="71"/>
                    </a:lnTo>
                    <a:lnTo>
                      <a:pt x="66" y="81"/>
                    </a:lnTo>
                    <a:lnTo>
                      <a:pt x="49" y="90"/>
                    </a:lnTo>
                    <a:lnTo>
                      <a:pt x="33" y="98"/>
                    </a:lnTo>
                    <a:lnTo>
                      <a:pt x="20" y="105"/>
                    </a:lnTo>
                    <a:lnTo>
                      <a:pt x="9" y="110"/>
                    </a:lnTo>
                    <a:lnTo>
                      <a:pt x="3" y="113"/>
                    </a:lnTo>
                    <a:lnTo>
                      <a:pt x="0" y="114"/>
                    </a:lnTo>
                    <a:lnTo>
                      <a:pt x="55" y="114"/>
                    </a:lnTo>
                    <a:lnTo>
                      <a:pt x="53" y="113"/>
                    </a:lnTo>
                    <a:lnTo>
                      <a:pt x="52" y="111"/>
                    </a:lnTo>
                    <a:lnTo>
                      <a:pt x="55" y="107"/>
                    </a:lnTo>
                    <a:lnTo>
                      <a:pt x="60" y="103"/>
                    </a:lnTo>
                    <a:lnTo>
                      <a:pt x="71" y="95"/>
                    </a:lnTo>
                    <a:lnTo>
                      <a:pt x="88" y="87"/>
                    </a:lnTo>
                    <a:lnTo>
                      <a:pt x="114" y="75"/>
                    </a:lnTo>
                    <a:lnTo>
                      <a:pt x="141" y="62"/>
                    </a:lnTo>
                    <a:lnTo>
                      <a:pt x="166" y="49"/>
                    </a:lnTo>
                    <a:lnTo>
                      <a:pt x="185" y="38"/>
                    </a:lnTo>
                    <a:lnTo>
                      <a:pt x="200"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8" name="Freeform 120"/>
              <p:cNvSpPr>
                <a:spLocks/>
              </p:cNvSpPr>
              <p:nvPr/>
            </p:nvSpPr>
            <p:spPr bwMode="auto">
              <a:xfrm>
                <a:off x="1024" y="1057"/>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2 h 114"/>
                  <a:gd name="T26" fmla="*/ 135 w 228"/>
                  <a:gd name="T27" fmla="*/ 43 h 114"/>
                  <a:gd name="T28" fmla="*/ 129 w 228"/>
                  <a:gd name="T29" fmla="*/ 46 h 114"/>
                  <a:gd name="T30" fmla="*/ 120 w 228"/>
                  <a:gd name="T31" fmla="*/ 52 h 114"/>
                  <a:gd name="T32" fmla="*/ 104 w 228"/>
                  <a:gd name="T33" fmla="*/ 61 h 114"/>
                  <a:gd name="T34" fmla="*/ 85 w 228"/>
                  <a:gd name="T35" fmla="*/ 71 h 114"/>
                  <a:gd name="T36" fmla="*/ 67 w 228"/>
                  <a:gd name="T37" fmla="*/ 81 h 114"/>
                  <a:gd name="T38" fmla="*/ 49 w 228"/>
                  <a:gd name="T39" fmla="*/ 89 h 114"/>
                  <a:gd name="T40" fmla="*/ 34 w 228"/>
                  <a:gd name="T41" fmla="*/ 98 h 114"/>
                  <a:gd name="T42" fmla="*/ 21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5" y="30"/>
                    </a:lnTo>
                    <a:lnTo>
                      <a:pt x="146" y="36"/>
                    </a:lnTo>
                    <a:lnTo>
                      <a:pt x="142" y="39"/>
                    </a:lnTo>
                    <a:lnTo>
                      <a:pt x="139" y="40"/>
                    </a:lnTo>
                    <a:lnTo>
                      <a:pt x="137" y="42"/>
                    </a:lnTo>
                    <a:lnTo>
                      <a:pt x="135" y="43"/>
                    </a:lnTo>
                    <a:lnTo>
                      <a:pt x="129" y="46"/>
                    </a:lnTo>
                    <a:lnTo>
                      <a:pt x="120" y="52"/>
                    </a:lnTo>
                    <a:lnTo>
                      <a:pt x="104" y="61"/>
                    </a:lnTo>
                    <a:lnTo>
                      <a:pt x="85" y="71"/>
                    </a:lnTo>
                    <a:lnTo>
                      <a:pt x="67" y="81"/>
                    </a:lnTo>
                    <a:lnTo>
                      <a:pt x="49" y="89"/>
                    </a:lnTo>
                    <a:lnTo>
                      <a:pt x="34" y="98"/>
                    </a:lnTo>
                    <a:lnTo>
                      <a:pt x="21" y="105"/>
                    </a:lnTo>
                    <a:lnTo>
                      <a:pt x="9" y="110"/>
                    </a:lnTo>
                    <a:lnTo>
                      <a:pt x="3" y="112"/>
                    </a:lnTo>
                    <a:lnTo>
                      <a:pt x="0" y="114"/>
                    </a:lnTo>
                    <a:lnTo>
                      <a:pt x="55" y="114"/>
                    </a:lnTo>
                    <a:lnTo>
                      <a:pt x="54" y="112"/>
                    </a:lnTo>
                    <a:lnTo>
                      <a:pt x="52" y="111"/>
                    </a:lnTo>
                    <a:lnTo>
                      <a:pt x="55" y="107"/>
                    </a:lnTo>
                    <a:lnTo>
                      <a:pt x="61" y="102"/>
                    </a:lnTo>
                    <a:lnTo>
                      <a:pt x="71" y="95"/>
                    </a:lnTo>
                    <a:lnTo>
                      <a:pt x="88" y="86"/>
                    </a:lnTo>
                    <a:lnTo>
                      <a:pt x="114" y="75"/>
                    </a:lnTo>
                    <a:lnTo>
                      <a:pt x="142"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9" name="Freeform 121"/>
              <p:cNvSpPr>
                <a:spLocks/>
              </p:cNvSpPr>
              <p:nvPr/>
            </p:nvSpPr>
            <p:spPr bwMode="auto">
              <a:xfrm>
                <a:off x="1050" y="1089"/>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1 h 114"/>
                  <a:gd name="T26" fmla="*/ 133 w 228"/>
                  <a:gd name="T27" fmla="*/ 43 h 114"/>
                  <a:gd name="T28" fmla="*/ 129 w 228"/>
                  <a:gd name="T29" fmla="*/ 46 h 114"/>
                  <a:gd name="T30" fmla="*/ 119 w 228"/>
                  <a:gd name="T31" fmla="*/ 52 h 114"/>
                  <a:gd name="T32" fmla="*/ 104 w 228"/>
                  <a:gd name="T33" fmla="*/ 60 h 114"/>
                  <a:gd name="T34" fmla="*/ 85 w 228"/>
                  <a:gd name="T35" fmla="*/ 70 h 114"/>
                  <a:gd name="T36" fmla="*/ 67 w 228"/>
                  <a:gd name="T37" fmla="*/ 80 h 114"/>
                  <a:gd name="T38" fmla="*/ 49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7"/>
                    </a:lnTo>
                    <a:lnTo>
                      <a:pt x="165" y="23"/>
                    </a:lnTo>
                    <a:lnTo>
                      <a:pt x="153" y="30"/>
                    </a:lnTo>
                    <a:lnTo>
                      <a:pt x="145" y="36"/>
                    </a:lnTo>
                    <a:lnTo>
                      <a:pt x="140" y="39"/>
                    </a:lnTo>
                    <a:lnTo>
                      <a:pt x="137" y="40"/>
                    </a:lnTo>
                    <a:lnTo>
                      <a:pt x="136" y="41"/>
                    </a:lnTo>
                    <a:lnTo>
                      <a:pt x="133" y="43"/>
                    </a:lnTo>
                    <a:lnTo>
                      <a:pt x="129" y="46"/>
                    </a:lnTo>
                    <a:lnTo>
                      <a:pt x="119" y="52"/>
                    </a:lnTo>
                    <a:lnTo>
                      <a:pt x="104" y="60"/>
                    </a:lnTo>
                    <a:lnTo>
                      <a:pt x="85" y="70"/>
                    </a:lnTo>
                    <a:lnTo>
                      <a:pt x="67" y="80"/>
                    </a:lnTo>
                    <a:lnTo>
                      <a:pt x="49" y="89"/>
                    </a:lnTo>
                    <a:lnTo>
                      <a:pt x="34" y="98"/>
                    </a:lnTo>
                    <a:lnTo>
                      <a:pt x="21"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0" name="Freeform 122"/>
              <p:cNvSpPr>
                <a:spLocks/>
              </p:cNvSpPr>
              <p:nvPr/>
            </p:nvSpPr>
            <p:spPr bwMode="auto">
              <a:xfrm>
                <a:off x="1075" y="1120"/>
                <a:ext cx="228" cy="116"/>
              </a:xfrm>
              <a:custGeom>
                <a:avLst/>
                <a:gdLst>
                  <a:gd name="T0" fmla="*/ 213 w 228"/>
                  <a:gd name="T1" fmla="*/ 0 h 116"/>
                  <a:gd name="T2" fmla="*/ 212 w 228"/>
                  <a:gd name="T3" fmla="*/ 0 h 116"/>
                  <a:gd name="T4" fmla="*/ 208 w 228"/>
                  <a:gd name="T5" fmla="*/ 2 h 116"/>
                  <a:gd name="T6" fmla="*/ 202 w 228"/>
                  <a:gd name="T7" fmla="*/ 5 h 116"/>
                  <a:gd name="T8" fmla="*/ 195 w 228"/>
                  <a:gd name="T9" fmla="*/ 8 h 116"/>
                  <a:gd name="T10" fmla="*/ 186 w 228"/>
                  <a:gd name="T11" fmla="*/ 12 h 116"/>
                  <a:gd name="T12" fmla="*/ 176 w 228"/>
                  <a:gd name="T13" fmla="*/ 18 h 116"/>
                  <a:gd name="T14" fmla="*/ 166 w 228"/>
                  <a:gd name="T15" fmla="*/ 23 h 116"/>
                  <a:gd name="T16" fmla="*/ 154 w 228"/>
                  <a:gd name="T17" fmla="*/ 31 h 116"/>
                  <a:gd name="T18" fmla="*/ 146 w 228"/>
                  <a:gd name="T19" fmla="*/ 36 h 116"/>
                  <a:gd name="T20" fmla="*/ 141 w 228"/>
                  <a:gd name="T21" fmla="*/ 39 h 116"/>
                  <a:gd name="T22" fmla="*/ 138 w 228"/>
                  <a:gd name="T23" fmla="*/ 41 h 116"/>
                  <a:gd name="T24" fmla="*/ 137 w 228"/>
                  <a:gd name="T25" fmla="*/ 42 h 116"/>
                  <a:gd name="T26" fmla="*/ 134 w 228"/>
                  <a:gd name="T27" fmla="*/ 44 h 116"/>
                  <a:gd name="T28" fmla="*/ 128 w 228"/>
                  <a:gd name="T29" fmla="*/ 47 h 116"/>
                  <a:gd name="T30" fmla="*/ 120 w 228"/>
                  <a:gd name="T31" fmla="*/ 52 h 116"/>
                  <a:gd name="T32" fmla="*/ 104 w 228"/>
                  <a:gd name="T33" fmla="*/ 61 h 116"/>
                  <a:gd name="T34" fmla="*/ 85 w 228"/>
                  <a:gd name="T35" fmla="*/ 71 h 116"/>
                  <a:gd name="T36" fmla="*/ 66 w 228"/>
                  <a:gd name="T37" fmla="*/ 81 h 116"/>
                  <a:gd name="T38" fmla="*/ 49 w 228"/>
                  <a:gd name="T39" fmla="*/ 91 h 116"/>
                  <a:gd name="T40" fmla="*/ 33 w 228"/>
                  <a:gd name="T41" fmla="*/ 98 h 116"/>
                  <a:gd name="T42" fmla="*/ 20 w 228"/>
                  <a:gd name="T43" fmla="*/ 106 h 116"/>
                  <a:gd name="T44" fmla="*/ 9 w 228"/>
                  <a:gd name="T45" fmla="*/ 111 h 116"/>
                  <a:gd name="T46" fmla="*/ 3 w 228"/>
                  <a:gd name="T47" fmla="*/ 114 h 116"/>
                  <a:gd name="T48" fmla="*/ 0 w 228"/>
                  <a:gd name="T49" fmla="*/ 116 h 116"/>
                  <a:gd name="T50" fmla="*/ 55 w 228"/>
                  <a:gd name="T51" fmla="*/ 116 h 116"/>
                  <a:gd name="T52" fmla="*/ 55 w 228"/>
                  <a:gd name="T53" fmla="*/ 116 h 116"/>
                  <a:gd name="T54" fmla="*/ 53 w 228"/>
                  <a:gd name="T55" fmla="*/ 114 h 116"/>
                  <a:gd name="T56" fmla="*/ 52 w 228"/>
                  <a:gd name="T57" fmla="*/ 111 h 116"/>
                  <a:gd name="T58" fmla="*/ 55 w 228"/>
                  <a:gd name="T59" fmla="*/ 109 h 116"/>
                  <a:gd name="T60" fmla="*/ 60 w 228"/>
                  <a:gd name="T61" fmla="*/ 103 h 116"/>
                  <a:gd name="T62" fmla="*/ 71 w 228"/>
                  <a:gd name="T63" fmla="*/ 96 h 116"/>
                  <a:gd name="T64" fmla="*/ 88 w 228"/>
                  <a:gd name="T65" fmla="*/ 87 h 116"/>
                  <a:gd name="T66" fmla="*/ 114 w 228"/>
                  <a:gd name="T67" fmla="*/ 75 h 116"/>
                  <a:gd name="T68" fmla="*/ 141 w 228"/>
                  <a:gd name="T69" fmla="*/ 62 h 116"/>
                  <a:gd name="T70" fmla="*/ 166 w 228"/>
                  <a:gd name="T71" fmla="*/ 49 h 116"/>
                  <a:gd name="T72" fmla="*/ 185 w 228"/>
                  <a:gd name="T73" fmla="*/ 38 h 116"/>
                  <a:gd name="T74" fmla="*/ 200 w 228"/>
                  <a:gd name="T75" fmla="*/ 28 h 116"/>
                  <a:gd name="T76" fmla="*/ 213 w 228"/>
                  <a:gd name="T77" fmla="*/ 19 h 116"/>
                  <a:gd name="T78" fmla="*/ 221 w 228"/>
                  <a:gd name="T79" fmla="*/ 12 h 116"/>
                  <a:gd name="T80" fmla="*/ 226 w 228"/>
                  <a:gd name="T81" fmla="*/ 8 h 116"/>
                  <a:gd name="T82" fmla="*/ 228 w 228"/>
                  <a:gd name="T83" fmla="*/ 6 h 116"/>
                  <a:gd name="T84" fmla="*/ 213 w 228"/>
                  <a:gd name="T85" fmla="*/ 0 h 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6"/>
                  <a:gd name="T131" fmla="*/ 228 w 228"/>
                  <a:gd name="T132" fmla="*/ 116 h 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6">
                    <a:moveTo>
                      <a:pt x="213" y="0"/>
                    </a:moveTo>
                    <a:lnTo>
                      <a:pt x="212" y="0"/>
                    </a:lnTo>
                    <a:lnTo>
                      <a:pt x="208" y="2"/>
                    </a:lnTo>
                    <a:lnTo>
                      <a:pt x="202" y="5"/>
                    </a:lnTo>
                    <a:lnTo>
                      <a:pt x="195" y="8"/>
                    </a:lnTo>
                    <a:lnTo>
                      <a:pt x="186" y="12"/>
                    </a:lnTo>
                    <a:lnTo>
                      <a:pt x="176" y="18"/>
                    </a:lnTo>
                    <a:lnTo>
                      <a:pt x="166" y="23"/>
                    </a:lnTo>
                    <a:lnTo>
                      <a:pt x="154" y="31"/>
                    </a:lnTo>
                    <a:lnTo>
                      <a:pt x="146" y="36"/>
                    </a:lnTo>
                    <a:lnTo>
                      <a:pt x="141" y="39"/>
                    </a:lnTo>
                    <a:lnTo>
                      <a:pt x="138" y="41"/>
                    </a:lnTo>
                    <a:lnTo>
                      <a:pt x="137" y="42"/>
                    </a:lnTo>
                    <a:lnTo>
                      <a:pt x="134" y="44"/>
                    </a:lnTo>
                    <a:lnTo>
                      <a:pt x="128" y="47"/>
                    </a:lnTo>
                    <a:lnTo>
                      <a:pt x="120" y="52"/>
                    </a:lnTo>
                    <a:lnTo>
                      <a:pt x="104" y="61"/>
                    </a:lnTo>
                    <a:lnTo>
                      <a:pt x="85" y="71"/>
                    </a:lnTo>
                    <a:lnTo>
                      <a:pt x="66" y="81"/>
                    </a:lnTo>
                    <a:lnTo>
                      <a:pt x="49" y="91"/>
                    </a:lnTo>
                    <a:lnTo>
                      <a:pt x="33" y="98"/>
                    </a:lnTo>
                    <a:lnTo>
                      <a:pt x="20" y="106"/>
                    </a:lnTo>
                    <a:lnTo>
                      <a:pt x="9" y="111"/>
                    </a:lnTo>
                    <a:lnTo>
                      <a:pt x="3" y="114"/>
                    </a:lnTo>
                    <a:lnTo>
                      <a:pt x="0" y="116"/>
                    </a:lnTo>
                    <a:lnTo>
                      <a:pt x="55" y="116"/>
                    </a:lnTo>
                    <a:lnTo>
                      <a:pt x="53" y="114"/>
                    </a:lnTo>
                    <a:lnTo>
                      <a:pt x="52" y="111"/>
                    </a:lnTo>
                    <a:lnTo>
                      <a:pt x="55" y="109"/>
                    </a:lnTo>
                    <a:lnTo>
                      <a:pt x="60" y="103"/>
                    </a:lnTo>
                    <a:lnTo>
                      <a:pt x="71" y="96"/>
                    </a:lnTo>
                    <a:lnTo>
                      <a:pt x="88" y="87"/>
                    </a:lnTo>
                    <a:lnTo>
                      <a:pt x="114" y="75"/>
                    </a:lnTo>
                    <a:lnTo>
                      <a:pt x="141" y="62"/>
                    </a:lnTo>
                    <a:lnTo>
                      <a:pt x="166" y="49"/>
                    </a:lnTo>
                    <a:lnTo>
                      <a:pt x="185" y="38"/>
                    </a:lnTo>
                    <a:lnTo>
                      <a:pt x="200" y="28"/>
                    </a:lnTo>
                    <a:lnTo>
                      <a:pt x="213" y="19"/>
                    </a:lnTo>
                    <a:lnTo>
                      <a:pt x="221" y="12"/>
                    </a:lnTo>
                    <a:lnTo>
                      <a:pt x="226" y="8"/>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1" name="Freeform 123"/>
              <p:cNvSpPr>
                <a:spLocks/>
              </p:cNvSpPr>
              <p:nvPr/>
            </p:nvSpPr>
            <p:spPr bwMode="auto">
              <a:xfrm>
                <a:off x="1101" y="1154"/>
                <a:ext cx="228" cy="113"/>
              </a:xfrm>
              <a:custGeom>
                <a:avLst/>
                <a:gdLst>
                  <a:gd name="T0" fmla="*/ 212 w 228"/>
                  <a:gd name="T1" fmla="*/ 0 h 113"/>
                  <a:gd name="T2" fmla="*/ 210 w 228"/>
                  <a:gd name="T3" fmla="*/ 0 h 113"/>
                  <a:gd name="T4" fmla="*/ 208 w 228"/>
                  <a:gd name="T5" fmla="*/ 1 h 113"/>
                  <a:gd name="T6" fmla="*/ 202 w 228"/>
                  <a:gd name="T7" fmla="*/ 4 h 113"/>
                  <a:gd name="T8" fmla="*/ 193 w 228"/>
                  <a:gd name="T9" fmla="*/ 7 h 113"/>
                  <a:gd name="T10" fmla="*/ 185 w 228"/>
                  <a:gd name="T11" fmla="*/ 11 h 113"/>
                  <a:gd name="T12" fmla="*/ 174 w 228"/>
                  <a:gd name="T13" fmla="*/ 15 h 113"/>
                  <a:gd name="T14" fmla="*/ 164 w 228"/>
                  <a:gd name="T15" fmla="*/ 21 h 113"/>
                  <a:gd name="T16" fmla="*/ 153 w 228"/>
                  <a:gd name="T17" fmla="*/ 28 h 113"/>
                  <a:gd name="T18" fmla="*/ 144 w 228"/>
                  <a:gd name="T19" fmla="*/ 34 h 113"/>
                  <a:gd name="T20" fmla="*/ 140 w 228"/>
                  <a:gd name="T21" fmla="*/ 37 h 113"/>
                  <a:gd name="T22" fmla="*/ 137 w 228"/>
                  <a:gd name="T23" fmla="*/ 38 h 113"/>
                  <a:gd name="T24" fmla="*/ 135 w 228"/>
                  <a:gd name="T25" fmla="*/ 40 h 113"/>
                  <a:gd name="T26" fmla="*/ 133 w 228"/>
                  <a:gd name="T27" fmla="*/ 41 h 113"/>
                  <a:gd name="T28" fmla="*/ 128 w 228"/>
                  <a:gd name="T29" fmla="*/ 44 h 113"/>
                  <a:gd name="T30" fmla="*/ 118 w 228"/>
                  <a:gd name="T31" fmla="*/ 50 h 113"/>
                  <a:gd name="T32" fmla="*/ 104 w 228"/>
                  <a:gd name="T33" fmla="*/ 59 h 113"/>
                  <a:gd name="T34" fmla="*/ 85 w 228"/>
                  <a:gd name="T35" fmla="*/ 69 h 113"/>
                  <a:gd name="T36" fmla="*/ 66 w 228"/>
                  <a:gd name="T37" fmla="*/ 79 h 113"/>
                  <a:gd name="T38" fmla="*/ 49 w 228"/>
                  <a:gd name="T39" fmla="*/ 89 h 113"/>
                  <a:gd name="T40" fmla="*/ 33 w 228"/>
                  <a:gd name="T41" fmla="*/ 96 h 113"/>
                  <a:gd name="T42" fmla="*/ 20 w 228"/>
                  <a:gd name="T43" fmla="*/ 103 h 113"/>
                  <a:gd name="T44" fmla="*/ 8 w 228"/>
                  <a:gd name="T45" fmla="*/ 109 h 113"/>
                  <a:gd name="T46" fmla="*/ 3 w 228"/>
                  <a:gd name="T47" fmla="*/ 112 h 113"/>
                  <a:gd name="T48" fmla="*/ 0 w 228"/>
                  <a:gd name="T49" fmla="*/ 113 h 113"/>
                  <a:gd name="T50" fmla="*/ 53 w 228"/>
                  <a:gd name="T51" fmla="*/ 113 h 113"/>
                  <a:gd name="T52" fmla="*/ 53 w 228"/>
                  <a:gd name="T53" fmla="*/ 113 h 113"/>
                  <a:gd name="T54" fmla="*/ 52 w 228"/>
                  <a:gd name="T55" fmla="*/ 112 h 113"/>
                  <a:gd name="T56" fmla="*/ 52 w 228"/>
                  <a:gd name="T57" fmla="*/ 109 h 113"/>
                  <a:gd name="T58" fmla="*/ 53 w 228"/>
                  <a:gd name="T59" fmla="*/ 106 h 113"/>
                  <a:gd name="T60" fmla="*/ 60 w 228"/>
                  <a:gd name="T61" fmla="*/ 101 h 113"/>
                  <a:gd name="T62" fmla="*/ 71 w 228"/>
                  <a:gd name="T63" fmla="*/ 93 h 113"/>
                  <a:gd name="T64" fmla="*/ 88 w 228"/>
                  <a:gd name="T65" fmla="*/ 85 h 113"/>
                  <a:gd name="T66" fmla="*/ 114 w 228"/>
                  <a:gd name="T67" fmla="*/ 73 h 113"/>
                  <a:gd name="T68" fmla="*/ 141 w 228"/>
                  <a:gd name="T69" fmla="*/ 60 h 113"/>
                  <a:gd name="T70" fmla="*/ 166 w 228"/>
                  <a:gd name="T71" fmla="*/ 47 h 113"/>
                  <a:gd name="T72" fmla="*/ 185 w 228"/>
                  <a:gd name="T73" fmla="*/ 36 h 113"/>
                  <a:gd name="T74" fmla="*/ 200 w 228"/>
                  <a:gd name="T75" fmla="*/ 26 h 113"/>
                  <a:gd name="T76" fmla="*/ 213 w 228"/>
                  <a:gd name="T77" fmla="*/ 17 h 113"/>
                  <a:gd name="T78" fmla="*/ 221 w 228"/>
                  <a:gd name="T79" fmla="*/ 10 h 113"/>
                  <a:gd name="T80" fmla="*/ 226 w 228"/>
                  <a:gd name="T81" fmla="*/ 5 h 113"/>
                  <a:gd name="T82" fmla="*/ 228 w 228"/>
                  <a:gd name="T83" fmla="*/ 4 h 113"/>
                  <a:gd name="T84" fmla="*/ 212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2" y="0"/>
                    </a:moveTo>
                    <a:lnTo>
                      <a:pt x="210" y="0"/>
                    </a:lnTo>
                    <a:lnTo>
                      <a:pt x="208" y="1"/>
                    </a:lnTo>
                    <a:lnTo>
                      <a:pt x="202" y="4"/>
                    </a:lnTo>
                    <a:lnTo>
                      <a:pt x="193" y="7"/>
                    </a:lnTo>
                    <a:lnTo>
                      <a:pt x="185" y="11"/>
                    </a:lnTo>
                    <a:lnTo>
                      <a:pt x="174" y="15"/>
                    </a:lnTo>
                    <a:lnTo>
                      <a:pt x="164" y="21"/>
                    </a:lnTo>
                    <a:lnTo>
                      <a:pt x="153" y="28"/>
                    </a:lnTo>
                    <a:lnTo>
                      <a:pt x="144" y="34"/>
                    </a:lnTo>
                    <a:lnTo>
                      <a:pt x="140" y="37"/>
                    </a:lnTo>
                    <a:lnTo>
                      <a:pt x="137" y="38"/>
                    </a:lnTo>
                    <a:lnTo>
                      <a:pt x="135" y="40"/>
                    </a:lnTo>
                    <a:lnTo>
                      <a:pt x="133" y="41"/>
                    </a:lnTo>
                    <a:lnTo>
                      <a:pt x="128" y="44"/>
                    </a:lnTo>
                    <a:lnTo>
                      <a:pt x="118" y="50"/>
                    </a:lnTo>
                    <a:lnTo>
                      <a:pt x="104" y="59"/>
                    </a:lnTo>
                    <a:lnTo>
                      <a:pt x="85" y="69"/>
                    </a:lnTo>
                    <a:lnTo>
                      <a:pt x="66" y="79"/>
                    </a:lnTo>
                    <a:lnTo>
                      <a:pt x="49" y="89"/>
                    </a:lnTo>
                    <a:lnTo>
                      <a:pt x="33" y="96"/>
                    </a:lnTo>
                    <a:lnTo>
                      <a:pt x="20" y="103"/>
                    </a:lnTo>
                    <a:lnTo>
                      <a:pt x="8" y="109"/>
                    </a:lnTo>
                    <a:lnTo>
                      <a:pt x="3" y="112"/>
                    </a:lnTo>
                    <a:lnTo>
                      <a:pt x="0" y="113"/>
                    </a:lnTo>
                    <a:lnTo>
                      <a:pt x="53" y="113"/>
                    </a:lnTo>
                    <a:lnTo>
                      <a:pt x="52" y="112"/>
                    </a:lnTo>
                    <a:lnTo>
                      <a:pt x="52" y="109"/>
                    </a:lnTo>
                    <a:lnTo>
                      <a:pt x="53" y="106"/>
                    </a:lnTo>
                    <a:lnTo>
                      <a:pt x="60" y="101"/>
                    </a:lnTo>
                    <a:lnTo>
                      <a:pt x="71" y="93"/>
                    </a:lnTo>
                    <a:lnTo>
                      <a:pt x="88" y="85"/>
                    </a:lnTo>
                    <a:lnTo>
                      <a:pt x="114" y="73"/>
                    </a:lnTo>
                    <a:lnTo>
                      <a:pt x="141" y="60"/>
                    </a:lnTo>
                    <a:lnTo>
                      <a:pt x="166" y="47"/>
                    </a:lnTo>
                    <a:lnTo>
                      <a:pt x="185" y="36"/>
                    </a:lnTo>
                    <a:lnTo>
                      <a:pt x="200" y="26"/>
                    </a:lnTo>
                    <a:lnTo>
                      <a:pt x="213" y="17"/>
                    </a:lnTo>
                    <a:lnTo>
                      <a:pt x="221" y="10"/>
                    </a:lnTo>
                    <a:lnTo>
                      <a:pt x="226" y="5"/>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2" name="Freeform 124"/>
              <p:cNvSpPr>
                <a:spLocks/>
              </p:cNvSpPr>
              <p:nvPr/>
            </p:nvSpPr>
            <p:spPr bwMode="auto">
              <a:xfrm>
                <a:off x="1125" y="1185"/>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7 w 228"/>
                  <a:gd name="T23" fmla="*/ 39 h 114"/>
                  <a:gd name="T24" fmla="*/ 136 w 228"/>
                  <a:gd name="T25" fmla="*/ 41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6"/>
                    </a:lnTo>
                    <a:lnTo>
                      <a:pt x="165" y="22"/>
                    </a:lnTo>
                    <a:lnTo>
                      <a:pt x="153" y="29"/>
                    </a:lnTo>
                    <a:lnTo>
                      <a:pt x="145" y="35"/>
                    </a:lnTo>
                    <a:lnTo>
                      <a:pt x="140" y="38"/>
                    </a:lnTo>
                    <a:lnTo>
                      <a:pt x="137" y="39"/>
                    </a:lnTo>
                    <a:lnTo>
                      <a:pt x="136" y="41"/>
                    </a:lnTo>
                    <a:lnTo>
                      <a:pt x="133" y="42"/>
                    </a:lnTo>
                    <a:lnTo>
                      <a:pt x="129" y="45"/>
                    </a:lnTo>
                    <a:lnTo>
                      <a:pt x="119" y="51"/>
                    </a:lnTo>
                    <a:lnTo>
                      <a:pt x="104" y="59"/>
                    </a:lnTo>
                    <a:lnTo>
                      <a:pt x="85" y="71"/>
                    </a:lnTo>
                    <a:lnTo>
                      <a:pt x="67" y="81"/>
                    </a:lnTo>
                    <a:lnTo>
                      <a:pt x="49" y="90"/>
                    </a:lnTo>
                    <a:lnTo>
                      <a:pt x="34" y="98"/>
                    </a:lnTo>
                    <a:lnTo>
                      <a:pt x="21" y="106"/>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8"/>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3" name="Freeform 125"/>
              <p:cNvSpPr>
                <a:spLocks/>
              </p:cNvSpPr>
              <p:nvPr/>
            </p:nvSpPr>
            <p:spPr bwMode="auto">
              <a:xfrm>
                <a:off x="1150" y="1217"/>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8 h 114"/>
                  <a:gd name="T22" fmla="*/ 138 w 228"/>
                  <a:gd name="T23" fmla="*/ 39 h 114"/>
                  <a:gd name="T24" fmla="*/ 137 w 228"/>
                  <a:gd name="T25" fmla="*/ 40 h 114"/>
                  <a:gd name="T26" fmla="*/ 134 w 228"/>
                  <a:gd name="T27" fmla="*/ 42 h 114"/>
                  <a:gd name="T28" fmla="*/ 128 w 228"/>
                  <a:gd name="T29" fmla="*/ 45 h 114"/>
                  <a:gd name="T30" fmla="*/ 120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0 h 114"/>
                  <a:gd name="T58" fmla="*/ 55 w 228"/>
                  <a:gd name="T59" fmla="*/ 107 h 114"/>
                  <a:gd name="T60" fmla="*/ 60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2"/>
                    </a:lnTo>
                    <a:lnTo>
                      <a:pt x="176" y="16"/>
                    </a:lnTo>
                    <a:lnTo>
                      <a:pt x="166" y="22"/>
                    </a:lnTo>
                    <a:lnTo>
                      <a:pt x="154" y="29"/>
                    </a:lnTo>
                    <a:lnTo>
                      <a:pt x="146" y="35"/>
                    </a:lnTo>
                    <a:lnTo>
                      <a:pt x="141" y="38"/>
                    </a:lnTo>
                    <a:lnTo>
                      <a:pt x="138" y="39"/>
                    </a:lnTo>
                    <a:lnTo>
                      <a:pt x="137" y="40"/>
                    </a:lnTo>
                    <a:lnTo>
                      <a:pt x="134" y="42"/>
                    </a:lnTo>
                    <a:lnTo>
                      <a:pt x="128" y="45"/>
                    </a:lnTo>
                    <a:lnTo>
                      <a:pt x="120" y="50"/>
                    </a:lnTo>
                    <a:lnTo>
                      <a:pt x="104" y="59"/>
                    </a:lnTo>
                    <a:lnTo>
                      <a:pt x="85" y="71"/>
                    </a:lnTo>
                    <a:lnTo>
                      <a:pt x="66" y="81"/>
                    </a:lnTo>
                    <a:lnTo>
                      <a:pt x="49" y="89"/>
                    </a:lnTo>
                    <a:lnTo>
                      <a:pt x="33" y="98"/>
                    </a:lnTo>
                    <a:lnTo>
                      <a:pt x="20" y="105"/>
                    </a:lnTo>
                    <a:lnTo>
                      <a:pt x="9" y="110"/>
                    </a:lnTo>
                    <a:lnTo>
                      <a:pt x="3" y="112"/>
                    </a:lnTo>
                    <a:lnTo>
                      <a:pt x="0" y="114"/>
                    </a:lnTo>
                    <a:lnTo>
                      <a:pt x="55" y="114"/>
                    </a:lnTo>
                    <a:lnTo>
                      <a:pt x="53" y="112"/>
                    </a:lnTo>
                    <a:lnTo>
                      <a:pt x="52" y="110"/>
                    </a:lnTo>
                    <a:lnTo>
                      <a:pt x="55" y="107"/>
                    </a:lnTo>
                    <a:lnTo>
                      <a:pt x="60" y="101"/>
                    </a:lnTo>
                    <a:lnTo>
                      <a:pt x="71" y="94"/>
                    </a:lnTo>
                    <a:lnTo>
                      <a:pt x="88" y="85"/>
                    </a:lnTo>
                    <a:lnTo>
                      <a:pt x="114" y="74"/>
                    </a:lnTo>
                    <a:lnTo>
                      <a:pt x="141" y="61"/>
                    </a:lnTo>
                    <a:lnTo>
                      <a:pt x="166" y="48"/>
                    </a:lnTo>
                    <a:lnTo>
                      <a:pt x="185" y="36"/>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4" name="Freeform 126"/>
              <p:cNvSpPr>
                <a:spLocks/>
              </p:cNvSpPr>
              <p:nvPr/>
            </p:nvSpPr>
            <p:spPr bwMode="auto">
              <a:xfrm>
                <a:off x="1176" y="1249"/>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0 h 114"/>
                  <a:gd name="T26" fmla="*/ 133 w 228"/>
                  <a:gd name="T27" fmla="*/ 42 h 114"/>
                  <a:gd name="T28" fmla="*/ 128 w 228"/>
                  <a:gd name="T29" fmla="*/ 44 h 114"/>
                  <a:gd name="T30" fmla="*/ 118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0 w 228"/>
                  <a:gd name="T61" fmla="*/ 102 h 114"/>
                  <a:gd name="T62" fmla="*/ 71 w 228"/>
                  <a:gd name="T63" fmla="*/ 95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1"/>
                    </a:lnTo>
                    <a:lnTo>
                      <a:pt x="174" y="17"/>
                    </a:lnTo>
                    <a:lnTo>
                      <a:pt x="164" y="23"/>
                    </a:lnTo>
                    <a:lnTo>
                      <a:pt x="153" y="30"/>
                    </a:lnTo>
                    <a:lnTo>
                      <a:pt x="144" y="36"/>
                    </a:lnTo>
                    <a:lnTo>
                      <a:pt x="140" y="39"/>
                    </a:lnTo>
                    <a:lnTo>
                      <a:pt x="137" y="40"/>
                    </a:lnTo>
                    <a:lnTo>
                      <a:pt x="135" y="40"/>
                    </a:lnTo>
                    <a:lnTo>
                      <a:pt x="133" y="42"/>
                    </a:lnTo>
                    <a:lnTo>
                      <a:pt x="128" y="44"/>
                    </a:lnTo>
                    <a:lnTo>
                      <a:pt x="118" y="50"/>
                    </a:lnTo>
                    <a:lnTo>
                      <a:pt x="104" y="59"/>
                    </a:lnTo>
                    <a:lnTo>
                      <a:pt x="85" y="70"/>
                    </a:lnTo>
                    <a:lnTo>
                      <a:pt x="66" y="80"/>
                    </a:lnTo>
                    <a:lnTo>
                      <a:pt x="49" y="89"/>
                    </a:lnTo>
                    <a:lnTo>
                      <a:pt x="33" y="98"/>
                    </a:lnTo>
                    <a:lnTo>
                      <a:pt x="20" y="105"/>
                    </a:lnTo>
                    <a:lnTo>
                      <a:pt x="9" y="109"/>
                    </a:lnTo>
                    <a:lnTo>
                      <a:pt x="3" y="112"/>
                    </a:lnTo>
                    <a:lnTo>
                      <a:pt x="0" y="114"/>
                    </a:lnTo>
                    <a:lnTo>
                      <a:pt x="55" y="114"/>
                    </a:lnTo>
                    <a:lnTo>
                      <a:pt x="53" y="112"/>
                    </a:lnTo>
                    <a:lnTo>
                      <a:pt x="52" y="111"/>
                    </a:lnTo>
                    <a:lnTo>
                      <a:pt x="55" y="106"/>
                    </a:lnTo>
                    <a:lnTo>
                      <a:pt x="60" y="102"/>
                    </a:lnTo>
                    <a:lnTo>
                      <a:pt x="71" y="95"/>
                    </a:lnTo>
                    <a:lnTo>
                      <a:pt x="88" y="85"/>
                    </a:lnTo>
                    <a:lnTo>
                      <a:pt x="114" y="73"/>
                    </a:lnTo>
                    <a:lnTo>
                      <a:pt x="141" y="60"/>
                    </a:lnTo>
                    <a:lnTo>
                      <a:pt x="166" y="47"/>
                    </a:lnTo>
                    <a:lnTo>
                      <a:pt x="185" y="36"/>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5" name="Freeform 127"/>
              <p:cNvSpPr>
                <a:spLocks/>
              </p:cNvSpPr>
              <p:nvPr/>
            </p:nvSpPr>
            <p:spPr bwMode="auto">
              <a:xfrm>
                <a:off x="1226" y="1312"/>
                <a:ext cx="227" cy="114"/>
              </a:xfrm>
              <a:custGeom>
                <a:avLst/>
                <a:gdLst>
                  <a:gd name="T0" fmla="*/ 211 w 227"/>
                  <a:gd name="T1" fmla="*/ 0 h 114"/>
                  <a:gd name="T2" fmla="*/ 210 w 227"/>
                  <a:gd name="T3" fmla="*/ 0 h 114"/>
                  <a:gd name="T4" fmla="*/ 207 w 227"/>
                  <a:gd name="T5" fmla="*/ 2 h 114"/>
                  <a:gd name="T6" fmla="*/ 201 w 227"/>
                  <a:gd name="T7" fmla="*/ 5 h 114"/>
                  <a:gd name="T8" fmla="*/ 194 w 227"/>
                  <a:gd name="T9" fmla="*/ 7 h 114"/>
                  <a:gd name="T10" fmla="*/ 185 w 227"/>
                  <a:gd name="T11" fmla="*/ 12 h 114"/>
                  <a:gd name="T12" fmla="*/ 175 w 227"/>
                  <a:gd name="T13" fmla="*/ 17 h 114"/>
                  <a:gd name="T14" fmla="*/ 165 w 227"/>
                  <a:gd name="T15" fmla="*/ 23 h 114"/>
                  <a:gd name="T16" fmla="*/ 153 w 227"/>
                  <a:gd name="T17" fmla="*/ 30 h 114"/>
                  <a:gd name="T18" fmla="*/ 145 w 227"/>
                  <a:gd name="T19" fmla="*/ 36 h 114"/>
                  <a:gd name="T20" fmla="*/ 140 w 227"/>
                  <a:gd name="T21" fmla="*/ 39 h 114"/>
                  <a:gd name="T22" fmla="*/ 137 w 227"/>
                  <a:gd name="T23" fmla="*/ 41 h 114"/>
                  <a:gd name="T24" fmla="*/ 136 w 227"/>
                  <a:gd name="T25" fmla="*/ 41 h 114"/>
                  <a:gd name="T26" fmla="*/ 133 w 227"/>
                  <a:gd name="T27" fmla="*/ 42 h 114"/>
                  <a:gd name="T28" fmla="*/ 129 w 227"/>
                  <a:gd name="T29" fmla="*/ 45 h 114"/>
                  <a:gd name="T30" fmla="*/ 119 w 227"/>
                  <a:gd name="T31" fmla="*/ 51 h 114"/>
                  <a:gd name="T32" fmla="*/ 104 w 227"/>
                  <a:gd name="T33" fmla="*/ 59 h 114"/>
                  <a:gd name="T34" fmla="*/ 85 w 227"/>
                  <a:gd name="T35" fmla="*/ 71 h 114"/>
                  <a:gd name="T36" fmla="*/ 67 w 227"/>
                  <a:gd name="T37" fmla="*/ 81 h 114"/>
                  <a:gd name="T38" fmla="*/ 49 w 227"/>
                  <a:gd name="T39" fmla="*/ 90 h 114"/>
                  <a:gd name="T40" fmla="*/ 34 w 227"/>
                  <a:gd name="T41" fmla="*/ 98 h 114"/>
                  <a:gd name="T42" fmla="*/ 21 w 227"/>
                  <a:gd name="T43" fmla="*/ 105 h 114"/>
                  <a:gd name="T44" fmla="*/ 9 w 227"/>
                  <a:gd name="T45" fmla="*/ 110 h 114"/>
                  <a:gd name="T46" fmla="*/ 3 w 227"/>
                  <a:gd name="T47" fmla="*/ 113 h 114"/>
                  <a:gd name="T48" fmla="*/ 0 w 227"/>
                  <a:gd name="T49" fmla="*/ 114 h 114"/>
                  <a:gd name="T50" fmla="*/ 54 w 227"/>
                  <a:gd name="T51" fmla="*/ 114 h 114"/>
                  <a:gd name="T52" fmla="*/ 54 w 227"/>
                  <a:gd name="T53" fmla="*/ 114 h 114"/>
                  <a:gd name="T54" fmla="*/ 52 w 227"/>
                  <a:gd name="T55" fmla="*/ 113 h 114"/>
                  <a:gd name="T56" fmla="*/ 52 w 227"/>
                  <a:gd name="T57" fmla="*/ 111 h 114"/>
                  <a:gd name="T58" fmla="*/ 54 w 227"/>
                  <a:gd name="T59" fmla="*/ 107 h 114"/>
                  <a:gd name="T60" fmla="*/ 61 w 227"/>
                  <a:gd name="T61" fmla="*/ 103 h 114"/>
                  <a:gd name="T62" fmla="*/ 71 w 227"/>
                  <a:gd name="T63" fmla="*/ 95 h 114"/>
                  <a:gd name="T64" fmla="*/ 88 w 227"/>
                  <a:gd name="T65" fmla="*/ 87 h 114"/>
                  <a:gd name="T66" fmla="*/ 114 w 227"/>
                  <a:gd name="T67" fmla="*/ 75 h 114"/>
                  <a:gd name="T68" fmla="*/ 142 w 227"/>
                  <a:gd name="T69" fmla="*/ 62 h 114"/>
                  <a:gd name="T70" fmla="*/ 165 w 227"/>
                  <a:gd name="T71" fmla="*/ 49 h 114"/>
                  <a:gd name="T72" fmla="*/ 185 w 227"/>
                  <a:gd name="T73" fmla="*/ 38 h 114"/>
                  <a:gd name="T74" fmla="*/ 201 w 227"/>
                  <a:gd name="T75" fmla="*/ 28 h 114"/>
                  <a:gd name="T76" fmla="*/ 212 w 227"/>
                  <a:gd name="T77" fmla="*/ 19 h 114"/>
                  <a:gd name="T78" fmla="*/ 221 w 227"/>
                  <a:gd name="T79" fmla="*/ 12 h 114"/>
                  <a:gd name="T80" fmla="*/ 225 w 227"/>
                  <a:gd name="T81" fmla="*/ 7 h 114"/>
                  <a:gd name="T82" fmla="*/ 227 w 227"/>
                  <a:gd name="T83" fmla="*/ 6 h 114"/>
                  <a:gd name="T84" fmla="*/ 211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1" y="0"/>
                    </a:moveTo>
                    <a:lnTo>
                      <a:pt x="210" y="0"/>
                    </a:lnTo>
                    <a:lnTo>
                      <a:pt x="207" y="2"/>
                    </a:lnTo>
                    <a:lnTo>
                      <a:pt x="201" y="5"/>
                    </a:lnTo>
                    <a:lnTo>
                      <a:pt x="194" y="7"/>
                    </a:lnTo>
                    <a:lnTo>
                      <a:pt x="185" y="12"/>
                    </a:lnTo>
                    <a:lnTo>
                      <a:pt x="175" y="17"/>
                    </a:lnTo>
                    <a:lnTo>
                      <a:pt x="165" y="23"/>
                    </a:lnTo>
                    <a:lnTo>
                      <a:pt x="153" y="30"/>
                    </a:lnTo>
                    <a:lnTo>
                      <a:pt x="145" y="36"/>
                    </a:lnTo>
                    <a:lnTo>
                      <a:pt x="140" y="39"/>
                    </a:lnTo>
                    <a:lnTo>
                      <a:pt x="137" y="41"/>
                    </a:lnTo>
                    <a:lnTo>
                      <a:pt x="136" y="41"/>
                    </a:lnTo>
                    <a:lnTo>
                      <a:pt x="133" y="42"/>
                    </a:lnTo>
                    <a:lnTo>
                      <a:pt x="129" y="45"/>
                    </a:lnTo>
                    <a:lnTo>
                      <a:pt x="119" y="51"/>
                    </a:lnTo>
                    <a:lnTo>
                      <a:pt x="104" y="59"/>
                    </a:lnTo>
                    <a:lnTo>
                      <a:pt x="85" y="71"/>
                    </a:lnTo>
                    <a:lnTo>
                      <a:pt x="67" y="81"/>
                    </a:lnTo>
                    <a:lnTo>
                      <a:pt x="49" y="90"/>
                    </a:lnTo>
                    <a:lnTo>
                      <a:pt x="34" y="98"/>
                    </a:lnTo>
                    <a:lnTo>
                      <a:pt x="21" y="105"/>
                    </a:lnTo>
                    <a:lnTo>
                      <a:pt x="9" y="110"/>
                    </a:lnTo>
                    <a:lnTo>
                      <a:pt x="3" y="113"/>
                    </a:lnTo>
                    <a:lnTo>
                      <a:pt x="0" y="114"/>
                    </a:lnTo>
                    <a:lnTo>
                      <a:pt x="54" y="114"/>
                    </a:lnTo>
                    <a:lnTo>
                      <a:pt x="52" y="113"/>
                    </a:lnTo>
                    <a:lnTo>
                      <a:pt x="52" y="111"/>
                    </a:lnTo>
                    <a:lnTo>
                      <a:pt x="54" y="107"/>
                    </a:lnTo>
                    <a:lnTo>
                      <a:pt x="61" y="103"/>
                    </a:lnTo>
                    <a:lnTo>
                      <a:pt x="71" y="95"/>
                    </a:lnTo>
                    <a:lnTo>
                      <a:pt x="88" y="87"/>
                    </a:lnTo>
                    <a:lnTo>
                      <a:pt x="114" y="75"/>
                    </a:lnTo>
                    <a:lnTo>
                      <a:pt x="142" y="62"/>
                    </a:lnTo>
                    <a:lnTo>
                      <a:pt x="165" y="49"/>
                    </a:lnTo>
                    <a:lnTo>
                      <a:pt x="185" y="38"/>
                    </a:lnTo>
                    <a:lnTo>
                      <a:pt x="201" y="28"/>
                    </a:lnTo>
                    <a:lnTo>
                      <a:pt x="212" y="19"/>
                    </a:lnTo>
                    <a:lnTo>
                      <a:pt x="221" y="12"/>
                    </a:lnTo>
                    <a:lnTo>
                      <a:pt x="225" y="7"/>
                    </a:lnTo>
                    <a:lnTo>
                      <a:pt x="227" y="6"/>
                    </a:lnTo>
                    <a:lnTo>
                      <a:pt x="2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6" name="Freeform 128"/>
              <p:cNvSpPr>
                <a:spLocks/>
              </p:cNvSpPr>
              <p:nvPr/>
            </p:nvSpPr>
            <p:spPr bwMode="auto">
              <a:xfrm>
                <a:off x="1251" y="1344"/>
                <a:ext cx="226" cy="112"/>
              </a:xfrm>
              <a:custGeom>
                <a:avLst/>
                <a:gdLst>
                  <a:gd name="T0" fmla="*/ 212 w 226"/>
                  <a:gd name="T1" fmla="*/ 0 h 112"/>
                  <a:gd name="T2" fmla="*/ 211 w 226"/>
                  <a:gd name="T3" fmla="*/ 0 h 112"/>
                  <a:gd name="T4" fmla="*/ 206 w 226"/>
                  <a:gd name="T5" fmla="*/ 1 h 112"/>
                  <a:gd name="T6" fmla="*/ 200 w 226"/>
                  <a:gd name="T7" fmla="*/ 4 h 112"/>
                  <a:gd name="T8" fmla="*/ 193 w 226"/>
                  <a:gd name="T9" fmla="*/ 7 h 112"/>
                  <a:gd name="T10" fmla="*/ 185 w 226"/>
                  <a:gd name="T11" fmla="*/ 11 h 112"/>
                  <a:gd name="T12" fmla="*/ 174 w 226"/>
                  <a:gd name="T13" fmla="*/ 17 h 112"/>
                  <a:gd name="T14" fmla="*/ 164 w 226"/>
                  <a:gd name="T15" fmla="*/ 23 h 112"/>
                  <a:gd name="T16" fmla="*/ 153 w 226"/>
                  <a:gd name="T17" fmla="*/ 30 h 112"/>
                  <a:gd name="T18" fmla="*/ 144 w 226"/>
                  <a:gd name="T19" fmla="*/ 36 h 112"/>
                  <a:gd name="T20" fmla="*/ 140 w 226"/>
                  <a:gd name="T21" fmla="*/ 39 h 112"/>
                  <a:gd name="T22" fmla="*/ 137 w 226"/>
                  <a:gd name="T23" fmla="*/ 40 h 112"/>
                  <a:gd name="T24" fmla="*/ 136 w 226"/>
                  <a:gd name="T25" fmla="*/ 42 h 112"/>
                  <a:gd name="T26" fmla="*/ 133 w 226"/>
                  <a:gd name="T27" fmla="*/ 43 h 112"/>
                  <a:gd name="T28" fmla="*/ 128 w 226"/>
                  <a:gd name="T29" fmla="*/ 45 h 112"/>
                  <a:gd name="T30" fmla="*/ 118 w 226"/>
                  <a:gd name="T31" fmla="*/ 50 h 112"/>
                  <a:gd name="T32" fmla="*/ 104 w 226"/>
                  <a:gd name="T33" fmla="*/ 59 h 112"/>
                  <a:gd name="T34" fmla="*/ 85 w 226"/>
                  <a:gd name="T35" fmla="*/ 71 h 112"/>
                  <a:gd name="T36" fmla="*/ 66 w 226"/>
                  <a:gd name="T37" fmla="*/ 81 h 112"/>
                  <a:gd name="T38" fmla="*/ 49 w 226"/>
                  <a:gd name="T39" fmla="*/ 89 h 112"/>
                  <a:gd name="T40" fmla="*/ 33 w 226"/>
                  <a:gd name="T41" fmla="*/ 97 h 112"/>
                  <a:gd name="T42" fmla="*/ 20 w 226"/>
                  <a:gd name="T43" fmla="*/ 104 h 112"/>
                  <a:gd name="T44" fmla="*/ 9 w 226"/>
                  <a:gd name="T45" fmla="*/ 108 h 112"/>
                  <a:gd name="T46" fmla="*/ 3 w 226"/>
                  <a:gd name="T47" fmla="*/ 111 h 112"/>
                  <a:gd name="T48" fmla="*/ 0 w 226"/>
                  <a:gd name="T49" fmla="*/ 112 h 112"/>
                  <a:gd name="T50" fmla="*/ 55 w 226"/>
                  <a:gd name="T51" fmla="*/ 112 h 112"/>
                  <a:gd name="T52" fmla="*/ 55 w 226"/>
                  <a:gd name="T53" fmla="*/ 112 h 112"/>
                  <a:gd name="T54" fmla="*/ 53 w 226"/>
                  <a:gd name="T55" fmla="*/ 111 h 112"/>
                  <a:gd name="T56" fmla="*/ 52 w 226"/>
                  <a:gd name="T57" fmla="*/ 109 h 112"/>
                  <a:gd name="T58" fmla="*/ 55 w 226"/>
                  <a:gd name="T59" fmla="*/ 107 h 112"/>
                  <a:gd name="T60" fmla="*/ 60 w 226"/>
                  <a:gd name="T61" fmla="*/ 101 h 112"/>
                  <a:gd name="T62" fmla="*/ 71 w 226"/>
                  <a:gd name="T63" fmla="*/ 95 h 112"/>
                  <a:gd name="T64" fmla="*/ 88 w 226"/>
                  <a:gd name="T65" fmla="*/ 86 h 112"/>
                  <a:gd name="T66" fmla="*/ 114 w 226"/>
                  <a:gd name="T67" fmla="*/ 75 h 112"/>
                  <a:gd name="T68" fmla="*/ 141 w 226"/>
                  <a:gd name="T69" fmla="*/ 62 h 112"/>
                  <a:gd name="T70" fmla="*/ 164 w 226"/>
                  <a:gd name="T71" fmla="*/ 49 h 112"/>
                  <a:gd name="T72" fmla="*/ 183 w 226"/>
                  <a:gd name="T73" fmla="*/ 37 h 112"/>
                  <a:gd name="T74" fmla="*/ 199 w 226"/>
                  <a:gd name="T75" fmla="*/ 27 h 112"/>
                  <a:gd name="T76" fmla="*/ 212 w 226"/>
                  <a:gd name="T77" fmla="*/ 19 h 112"/>
                  <a:gd name="T78" fmla="*/ 219 w 226"/>
                  <a:gd name="T79" fmla="*/ 11 h 112"/>
                  <a:gd name="T80" fmla="*/ 225 w 226"/>
                  <a:gd name="T81" fmla="*/ 7 h 112"/>
                  <a:gd name="T82" fmla="*/ 226 w 226"/>
                  <a:gd name="T83" fmla="*/ 6 h 112"/>
                  <a:gd name="T84" fmla="*/ 212 w 226"/>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2"/>
                  <a:gd name="T131" fmla="*/ 226 w 226"/>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2">
                    <a:moveTo>
                      <a:pt x="212" y="0"/>
                    </a:moveTo>
                    <a:lnTo>
                      <a:pt x="211" y="0"/>
                    </a:lnTo>
                    <a:lnTo>
                      <a:pt x="206" y="1"/>
                    </a:lnTo>
                    <a:lnTo>
                      <a:pt x="200" y="4"/>
                    </a:lnTo>
                    <a:lnTo>
                      <a:pt x="193" y="7"/>
                    </a:lnTo>
                    <a:lnTo>
                      <a:pt x="185" y="11"/>
                    </a:lnTo>
                    <a:lnTo>
                      <a:pt x="174" y="17"/>
                    </a:lnTo>
                    <a:lnTo>
                      <a:pt x="164" y="23"/>
                    </a:lnTo>
                    <a:lnTo>
                      <a:pt x="153" y="30"/>
                    </a:lnTo>
                    <a:lnTo>
                      <a:pt x="144" y="36"/>
                    </a:lnTo>
                    <a:lnTo>
                      <a:pt x="140" y="39"/>
                    </a:lnTo>
                    <a:lnTo>
                      <a:pt x="137" y="40"/>
                    </a:lnTo>
                    <a:lnTo>
                      <a:pt x="136" y="42"/>
                    </a:lnTo>
                    <a:lnTo>
                      <a:pt x="133" y="43"/>
                    </a:lnTo>
                    <a:lnTo>
                      <a:pt x="128" y="45"/>
                    </a:lnTo>
                    <a:lnTo>
                      <a:pt x="118" y="50"/>
                    </a:lnTo>
                    <a:lnTo>
                      <a:pt x="104" y="59"/>
                    </a:lnTo>
                    <a:lnTo>
                      <a:pt x="85" y="71"/>
                    </a:lnTo>
                    <a:lnTo>
                      <a:pt x="66" y="81"/>
                    </a:lnTo>
                    <a:lnTo>
                      <a:pt x="49" y="89"/>
                    </a:lnTo>
                    <a:lnTo>
                      <a:pt x="33" y="97"/>
                    </a:lnTo>
                    <a:lnTo>
                      <a:pt x="20" y="104"/>
                    </a:lnTo>
                    <a:lnTo>
                      <a:pt x="9" y="108"/>
                    </a:lnTo>
                    <a:lnTo>
                      <a:pt x="3" y="111"/>
                    </a:lnTo>
                    <a:lnTo>
                      <a:pt x="0" y="112"/>
                    </a:lnTo>
                    <a:lnTo>
                      <a:pt x="55" y="112"/>
                    </a:lnTo>
                    <a:lnTo>
                      <a:pt x="53" y="111"/>
                    </a:lnTo>
                    <a:lnTo>
                      <a:pt x="52" y="109"/>
                    </a:lnTo>
                    <a:lnTo>
                      <a:pt x="55" y="107"/>
                    </a:lnTo>
                    <a:lnTo>
                      <a:pt x="60" y="101"/>
                    </a:lnTo>
                    <a:lnTo>
                      <a:pt x="71" y="95"/>
                    </a:lnTo>
                    <a:lnTo>
                      <a:pt x="88" y="86"/>
                    </a:lnTo>
                    <a:lnTo>
                      <a:pt x="114" y="75"/>
                    </a:lnTo>
                    <a:lnTo>
                      <a:pt x="141" y="62"/>
                    </a:lnTo>
                    <a:lnTo>
                      <a:pt x="164" y="49"/>
                    </a:lnTo>
                    <a:lnTo>
                      <a:pt x="183" y="37"/>
                    </a:lnTo>
                    <a:lnTo>
                      <a:pt x="199" y="27"/>
                    </a:lnTo>
                    <a:lnTo>
                      <a:pt x="212" y="19"/>
                    </a:lnTo>
                    <a:lnTo>
                      <a:pt x="219" y="11"/>
                    </a:lnTo>
                    <a:lnTo>
                      <a:pt x="225" y="7"/>
                    </a:lnTo>
                    <a:lnTo>
                      <a:pt x="226"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7" name="Freeform 129"/>
              <p:cNvSpPr>
                <a:spLocks/>
              </p:cNvSpPr>
              <p:nvPr/>
            </p:nvSpPr>
            <p:spPr bwMode="auto">
              <a:xfrm>
                <a:off x="1275" y="1376"/>
                <a:ext cx="227" cy="112"/>
              </a:xfrm>
              <a:custGeom>
                <a:avLst/>
                <a:gdLst>
                  <a:gd name="T0" fmla="*/ 213 w 227"/>
                  <a:gd name="T1" fmla="*/ 0 h 112"/>
                  <a:gd name="T2" fmla="*/ 211 w 227"/>
                  <a:gd name="T3" fmla="*/ 0 h 112"/>
                  <a:gd name="T4" fmla="*/ 207 w 227"/>
                  <a:gd name="T5" fmla="*/ 1 h 112"/>
                  <a:gd name="T6" fmla="*/ 201 w 227"/>
                  <a:gd name="T7" fmla="*/ 4 h 112"/>
                  <a:gd name="T8" fmla="*/ 194 w 227"/>
                  <a:gd name="T9" fmla="*/ 7 h 112"/>
                  <a:gd name="T10" fmla="*/ 185 w 227"/>
                  <a:gd name="T11" fmla="*/ 11 h 112"/>
                  <a:gd name="T12" fmla="*/ 175 w 227"/>
                  <a:gd name="T13" fmla="*/ 17 h 112"/>
                  <a:gd name="T14" fmla="*/ 165 w 227"/>
                  <a:gd name="T15" fmla="*/ 23 h 112"/>
                  <a:gd name="T16" fmla="*/ 153 w 227"/>
                  <a:gd name="T17" fmla="*/ 30 h 112"/>
                  <a:gd name="T18" fmla="*/ 145 w 227"/>
                  <a:gd name="T19" fmla="*/ 36 h 112"/>
                  <a:gd name="T20" fmla="*/ 140 w 227"/>
                  <a:gd name="T21" fmla="*/ 39 h 112"/>
                  <a:gd name="T22" fmla="*/ 137 w 227"/>
                  <a:gd name="T23" fmla="*/ 40 h 112"/>
                  <a:gd name="T24" fmla="*/ 136 w 227"/>
                  <a:gd name="T25" fmla="*/ 41 h 112"/>
                  <a:gd name="T26" fmla="*/ 135 w 227"/>
                  <a:gd name="T27" fmla="*/ 43 h 112"/>
                  <a:gd name="T28" fmla="*/ 129 w 227"/>
                  <a:gd name="T29" fmla="*/ 46 h 112"/>
                  <a:gd name="T30" fmla="*/ 120 w 227"/>
                  <a:gd name="T31" fmla="*/ 52 h 112"/>
                  <a:gd name="T32" fmla="*/ 106 w 227"/>
                  <a:gd name="T33" fmla="*/ 60 h 112"/>
                  <a:gd name="T34" fmla="*/ 87 w 227"/>
                  <a:gd name="T35" fmla="*/ 70 h 112"/>
                  <a:gd name="T36" fmla="*/ 68 w 227"/>
                  <a:gd name="T37" fmla="*/ 80 h 112"/>
                  <a:gd name="T38" fmla="*/ 51 w 227"/>
                  <a:gd name="T39" fmla="*/ 89 h 112"/>
                  <a:gd name="T40" fmla="*/ 34 w 227"/>
                  <a:gd name="T41" fmla="*/ 96 h 112"/>
                  <a:gd name="T42" fmla="*/ 21 w 227"/>
                  <a:gd name="T43" fmla="*/ 103 h 112"/>
                  <a:gd name="T44" fmla="*/ 9 w 227"/>
                  <a:gd name="T45" fmla="*/ 108 h 112"/>
                  <a:gd name="T46" fmla="*/ 3 w 227"/>
                  <a:gd name="T47" fmla="*/ 111 h 112"/>
                  <a:gd name="T48" fmla="*/ 0 w 227"/>
                  <a:gd name="T49" fmla="*/ 112 h 112"/>
                  <a:gd name="T50" fmla="*/ 55 w 227"/>
                  <a:gd name="T51" fmla="*/ 112 h 112"/>
                  <a:gd name="T52" fmla="*/ 55 w 227"/>
                  <a:gd name="T53" fmla="*/ 112 h 112"/>
                  <a:gd name="T54" fmla="*/ 54 w 227"/>
                  <a:gd name="T55" fmla="*/ 111 h 112"/>
                  <a:gd name="T56" fmla="*/ 52 w 227"/>
                  <a:gd name="T57" fmla="*/ 109 h 112"/>
                  <a:gd name="T58" fmla="*/ 55 w 227"/>
                  <a:gd name="T59" fmla="*/ 105 h 112"/>
                  <a:gd name="T60" fmla="*/ 61 w 227"/>
                  <a:gd name="T61" fmla="*/ 101 h 112"/>
                  <a:gd name="T62" fmla="*/ 71 w 227"/>
                  <a:gd name="T63" fmla="*/ 93 h 112"/>
                  <a:gd name="T64" fmla="*/ 88 w 227"/>
                  <a:gd name="T65" fmla="*/ 85 h 112"/>
                  <a:gd name="T66" fmla="*/ 114 w 227"/>
                  <a:gd name="T67" fmla="*/ 73 h 112"/>
                  <a:gd name="T68" fmla="*/ 142 w 227"/>
                  <a:gd name="T69" fmla="*/ 60 h 112"/>
                  <a:gd name="T70" fmla="*/ 165 w 227"/>
                  <a:gd name="T71" fmla="*/ 49 h 112"/>
                  <a:gd name="T72" fmla="*/ 184 w 227"/>
                  <a:gd name="T73" fmla="*/ 37 h 112"/>
                  <a:gd name="T74" fmla="*/ 200 w 227"/>
                  <a:gd name="T75" fmla="*/ 27 h 112"/>
                  <a:gd name="T76" fmla="*/ 213 w 227"/>
                  <a:gd name="T77" fmla="*/ 18 h 112"/>
                  <a:gd name="T78" fmla="*/ 220 w 227"/>
                  <a:gd name="T79" fmla="*/ 11 h 112"/>
                  <a:gd name="T80" fmla="*/ 225 w 227"/>
                  <a:gd name="T81" fmla="*/ 7 h 112"/>
                  <a:gd name="T82" fmla="*/ 227 w 227"/>
                  <a:gd name="T83" fmla="*/ 5 h 112"/>
                  <a:gd name="T84" fmla="*/ 213 w 227"/>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2"/>
                  <a:gd name="T131" fmla="*/ 227 w 227"/>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2">
                    <a:moveTo>
                      <a:pt x="213" y="0"/>
                    </a:moveTo>
                    <a:lnTo>
                      <a:pt x="211" y="0"/>
                    </a:lnTo>
                    <a:lnTo>
                      <a:pt x="207" y="1"/>
                    </a:lnTo>
                    <a:lnTo>
                      <a:pt x="201" y="4"/>
                    </a:lnTo>
                    <a:lnTo>
                      <a:pt x="194" y="7"/>
                    </a:lnTo>
                    <a:lnTo>
                      <a:pt x="185" y="11"/>
                    </a:lnTo>
                    <a:lnTo>
                      <a:pt x="175" y="17"/>
                    </a:lnTo>
                    <a:lnTo>
                      <a:pt x="165" y="23"/>
                    </a:lnTo>
                    <a:lnTo>
                      <a:pt x="153" y="30"/>
                    </a:lnTo>
                    <a:lnTo>
                      <a:pt x="145" y="36"/>
                    </a:lnTo>
                    <a:lnTo>
                      <a:pt x="140" y="39"/>
                    </a:lnTo>
                    <a:lnTo>
                      <a:pt x="137" y="40"/>
                    </a:lnTo>
                    <a:lnTo>
                      <a:pt x="136" y="41"/>
                    </a:lnTo>
                    <a:lnTo>
                      <a:pt x="135" y="43"/>
                    </a:lnTo>
                    <a:lnTo>
                      <a:pt x="129" y="46"/>
                    </a:lnTo>
                    <a:lnTo>
                      <a:pt x="120" y="52"/>
                    </a:lnTo>
                    <a:lnTo>
                      <a:pt x="106" y="60"/>
                    </a:lnTo>
                    <a:lnTo>
                      <a:pt x="87" y="70"/>
                    </a:lnTo>
                    <a:lnTo>
                      <a:pt x="68" y="80"/>
                    </a:lnTo>
                    <a:lnTo>
                      <a:pt x="51" y="89"/>
                    </a:lnTo>
                    <a:lnTo>
                      <a:pt x="34" y="96"/>
                    </a:lnTo>
                    <a:lnTo>
                      <a:pt x="21" y="103"/>
                    </a:lnTo>
                    <a:lnTo>
                      <a:pt x="9" y="108"/>
                    </a:lnTo>
                    <a:lnTo>
                      <a:pt x="3" y="111"/>
                    </a:lnTo>
                    <a:lnTo>
                      <a:pt x="0" y="112"/>
                    </a:lnTo>
                    <a:lnTo>
                      <a:pt x="55" y="112"/>
                    </a:lnTo>
                    <a:lnTo>
                      <a:pt x="54" y="111"/>
                    </a:lnTo>
                    <a:lnTo>
                      <a:pt x="52" y="109"/>
                    </a:lnTo>
                    <a:lnTo>
                      <a:pt x="55" y="105"/>
                    </a:lnTo>
                    <a:lnTo>
                      <a:pt x="61" y="101"/>
                    </a:lnTo>
                    <a:lnTo>
                      <a:pt x="71" y="93"/>
                    </a:lnTo>
                    <a:lnTo>
                      <a:pt x="88" y="85"/>
                    </a:lnTo>
                    <a:lnTo>
                      <a:pt x="114" y="73"/>
                    </a:lnTo>
                    <a:lnTo>
                      <a:pt x="142" y="60"/>
                    </a:lnTo>
                    <a:lnTo>
                      <a:pt x="165" y="49"/>
                    </a:lnTo>
                    <a:lnTo>
                      <a:pt x="184" y="37"/>
                    </a:lnTo>
                    <a:lnTo>
                      <a:pt x="200" y="27"/>
                    </a:lnTo>
                    <a:lnTo>
                      <a:pt x="213" y="18"/>
                    </a:lnTo>
                    <a:lnTo>
                      <a:pt x="220" y="11"/>
                    </a:lnTo>
                    <a:lnTo>
                      <a:pt x="225" y="7"/>
                    </a:lnTo>
                    <a:lnTo>
                      <a:pt x="227"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8" name="Freeform 130"/>
              <p:cNvSpPr>
                <a:spLocks/>
              </p:cNvSpPr>
              <p:nvPr/>
            </p:nvSpPr>
            <p:spPr bwMode="auto">
              <a:xfrm>
                <a:off x="1301" y="1407"/>
                <a:ext cx="227" cy="113"/>
              </a:xfrm>
              <a:custGeom>
                <a:avLst/>
                <a:gdLst>
                  <a:gd name="T0" fmla="*/ 212 w 227"/>
                  <a:gd name="T1" fmla="*/ 0 h 113"/>
                  <a:gd name="T2" fmla="*/ 211 w 227"/>
                  <a:gd name="T3" fmla="*/ 0 h 113"/>
                  <a:gd name="T4" fmla="*/ 207 w 227"/>
                  <a:gd name="T5" fmla="*/ 2 h 113"/>
                  <a:gd name="T6" fmla="*/ 201 w 227"/>
                  <a:gd name="T7" fmla="*/ 5 h 113"/>
                  <a:gd name="T8" fmla="*/ 194 w 227"/>
                  <a:gd name="T9" fmla="*/ 8 h 113"/>
                  <a:gd name="T10" fmla="*/ 185 w 227"/>
                  <a:gd name="T11" fmla="*/ 12 h 113"/>
                  <a:gd name="T12" fmla="*/ 174 w 227"/>
                  <a:gd name="T13" fmla="*/ 18 h 113"/>
                  <a:gd name="T14" fmla="*/ 163 w 227"/>
                  <a:gd name="T15" fmla="*/ 23 h 113"/>
                  <a:gd name="T16" fmla="*/ 152 w 227"/>
                  <a:gd name="T17" fmla="*/ 31 h 113"/>
                  <a:gd name="T18" fmla="*/ 143 w 227"/>
                  <a:gd name="T19" fmla="*/ 36 h 113"/>
                  <a:gd name="T20" fmla="*/ 139 w 227"/>
                  <a:gd name="T21" fmla="*/ 39 h 113"/>
                  <a:gd name="T22" fmla="*/ 136 w 227"/>
                  <a:gd name="T23" fmla="*/ 41 h 113"/>
                  <a:gd name="T24" fmla="*/ 135 w 227"/>
                  <a:gd name="T25" fmla="*/ 41 h 113"/>
                  <a:gd name="T26" fmla="*/ 133 w 227"/>
                  <a:gd name="T27" fmla="*/ 42 h 113"/>
                  <a:gd name="T28" fmla="*/ 127 w 227"/>
                  <a:gd name="T29" fmla="*/ 45 h 113"/>
                  <a:gd name="T30" fmla="*/ 119 w 227"/>
                  <a:gd name="T31" fmla="*/ 51 h 113"/>
                  <a:gd name="T32" fmla="*/ 104 w 227"/>
                  <a:gd name="T33" fmla="*/ 59 h 113"/>
                  <a:gd name="T34" fmla="*/ 86 w 227"/>
                  <a:gd name="T35" fmla="*/ 70 h 113"/>
                  <a:gd name="T36" fmla="*/ 67 w 227"/>
                  <a:gd name="T37" fmla="*/ 80 h 113"/>
                  <a:gd name="T38" fmla="*/ 49 w 227"/>
                  <a:gd name="T39" fmla="*/ 88 h 113"/>
                  <a:gd name="T40" fmla="*/ 34 w 227"/>
                  <a:gd name="T41" fmla="*/ 97 h 113"/>
                  <a:gd name="T42" fmla="*/ 21 w 227"/>
                  <a:gd name="T43" fmla="*/ 104 h 113"/>
                  <a:gd name="T44" fmla="*/ 9 w 227"/>
                  <a:gd name="T45" fmla="*/ 108 h 113"/>
                  <a:gd name="T46" fmla="*/ 3 w 227"/>
                  <a:gd name="T47" fmla="*/ 111 h 113"/>
                  <a:gd name="T48" fmla="*/ 0 w 227"/>
                  <a:gd name="T49" fmla="*/ 113 h 113"/>
                  <a:gd name="T50" fmla="*/ 55 w 227"/>
                  <a:gd name="T51" fmla="*/ 113 h 113"/>
                  <a:gd name="T52" fmla="*/ 55 w 227"/>
                  <a:gd name="T53" fmla="*/ 113 h 113"/>
                  <a:gd name="T54" fmla="*/ 54 w 227"/>
                  <a:gd name="T55" fmla="*/ 111 h 113"/>
                  <a:gd name="T56" fmla="*/ 52 w 227"/>
                  <a:gd name="T57" fmla="*/ 110 h 113"/>
                  <a:gd name="T58" fmla="*/ 55 w 227"/>
                  <a:gd name="T59" fmla="*/ 106 h 113"/>
                  <a:gd name="T60" fmla="*/ 61 w 227"/>
                  <a:gd name="T61" fmla="*/ 101 h 113"/>
                  <a:gd name="T62" fmla="*/ 71 w 227"/>
                  <a:gd name="T63" fmla="*/ 94 h 113"/>
                  <a:gd name="T64" fmla="*/ 88 w 227"/>
                  <a:gd name="T65" fmla="*/ 85 h 113"/>
                  <a:gd name="T66" fmla="*/ 114 w 227"/>
                  <a:gd name="T67" fmla="*/ 74 h 113"/>
                  <a:gd name="T68" fmla="*/ 142 w 227"/>
                  <a:gd name="T69" fmla="*/ 61 h 113"/>
                  <a:gd name="T70" fmla="*/ 165 w 227"/>
                  <a:gd name="T71" fmla="*/ 49 h 113"/>
                  <a:gd name="T72" fmla="*/ 184 w 227"/>
                  <a:gd name="T73" fmla="*/ 38 h 113"/>
                  <a:gd name="T74" fmla="*/ 199 w 227"/>
                  <a:gd name="T75" fmla="*/ 26 h 113"/>
                  <a:gd name="T76" fmla="*/ 212 w 227"/>
                  <a:gd name="T77" fmla="*/ 19 h 113"/>
                  <a:gd name="T78" fmla="*/ 220 w 227"/>
                  <a:gd name="T79" fmla="*/ 12 h 113"/>
                  <a:gd name="T80" fmla="*/ 225 w 227"/>
                  <a:gd name="T81" fmla="*/ 8 h 113"/>
                  <a:gd name="T82" fmla="*/ 227 w 227"/>
                  <a:gd name="T83" fmla="*/ 6 h 113"/>
                  <a:gd name="T84" fmla="*/ 212 w 227"/>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3"/>
                  <a:gd name="T131" fmla="*/ 227 w 227"/>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3">
                    <a:moveTo>
                      <a:pt x="212" y="0"/>
                    </a:moveTo>
                    <a:lnTo>
                      <a:pt x="211" y="0"/>
                    </a:lnTo>
                    <a:lnTo>
                      <a:pt x="207" y="2"/>
                    </a:lnTo>
                    <a:lnTo>
                      <a:pt x="201" y="5"/>
                    </a:lnTo>
                    <a:lnTo>
                      <a:pt x="194" y="8"/>
                    </a:lnTo>
                    <a:lnTo>
                      <a:pt x="185" y="12"/>
                    </a:lnTo>
                    <a:lnTo>
                      <a:pt x="174" y="18"/>
                    </a:lnTo>
                    <a:lnTo>
                      <a:pt x="163" y="23"/>
                    </a:lnTo>
                    <a:lnTo>
                      <a:pt x="152" y="31"/>
                    </a:lnTo>
                    <a:lnTo>
                      <a:pt x="143" y="36"/>
                    </a:lnTo>
                    <a:lnTo>
                      <a:pt x="139" y="39"/>
                    </a:lnTo>
                    <a:lnTo>
                      <a:pt x="136" y="41"/>
                    </a:lnTo>
                    <a:lnTo>
                      <a:pt x="135" y="41"/>
                    </a:lnTo>
                    <a:lnTo>
                      <a:pt x="133" y="42"/>
                    </a:lnTo>
                    <a:lnTo>
                      <a:pt x="127" y="45"/>
                    </a:lnTo>
                    <a:lnTo>
                      <a:pt x="119" y="51"/>
                    </a:lnTo>
                    <a:lnTo>
                      <a:pt x="104" y="59"/>
                    </a:lnTo>
                    <a:lnTo>
                      <a:pt x="86" y="70"/>
                    </a:lnTo>
                    <a:lnTo>
                      <a:pt x="67" y="80"/>
                    </a:lnTo>
                    <a:lnTo>
                      <a:pt x="49" y="88"/>
                    </a:lnTo>
                    <a:lnTo>
                      <a:pt x="34" y="97"/>
                    </a:lnTo>
                    <a:lnTo>
                      <a:pt x="21" y="104"/>
                    </a:lnTo>
                    <a:lnTo>
                      <a:pt x="9" y="108"/>
                    </a:lnTo>
                    <a:lnTo>
                      <a:pt x="3" y="111"/>
                    </a:lnTo>
                    <a:lnTo>
                      <a:pt x="0" y="113"/>
                    </a:lnTo>
                    <a:lnTo>
                      <a:pt x="55" y="113"/>
                    </a:lnTo>
                    <a:lnTo>
                      <a:pt x="54" y="111"/>
                    </a:lnTo>
                    <a:lnTo>
                      <a:pt x="52" y="110"/>
                    </a:lnTo>
                    <a:lnTo>
                      <a:pt x="55" y="106"/>
                    </a:lnTo>
                    <a:lnTo>
                      <a:pt x="61" y="101"/>
                    </a:lnTo>
                    <a:lnTo>
                      <a:pt x="71" y="94"/>
                    </a:lnTo>
                    <a:lnTo>
                      <a:pt x="88" y="85"/>
                    </a:lnTo>
                    <a:lnTo>
                      <a:pt x="114" y="74"/>
                    </a:lnTo>
                    <a:lnTo>
                      <a:pt x="142" y="61"/>
                    </a:lnTo>
                    <a:lnTo>
                      <a:pt x="165" y="49"/>
                    </a:lnTo>
                    <a:lnTo>
                      <a:pt x="184" y="38"/>
                    </a:lnTo>
                    <a:lnTo>
                      <a:pt x="199" y="26"/>
                    </a:lnTo>
                    <a:lnTo>
                      <a:pt x="212" y="19"/>
                    </a:lnTo>
                    <a:lnTo>
                      <a:pt x="220" y="12"/>
                    </a:lnTo>
                    <a:lnTo>
                      <a:pt x="225" y="8"/>
                    </a:lnTo>
                    <a:lnTo>
                      <a:pt x="227"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9" name="Freeform 131"/>
              <p:cNvSpPr>
                <a:spLocks/>
              </p:cNvSpPr>
              <p:nvPr/>
            </p:nvSpPr>
            <p:spPr bwMode="auto">
              <a:xfrm>
                <a:off x="1326" y="1439"/>
                <a:ext cx="226" cy="114"/>
              </a:xfrm>
              <a:custGeom>
                <a:avLst/>
                <a:gdLst>
                  <a:gd name="T0" fmla="*/ 212 w 226"/>
                  <a:gd name="T1" fmla="*/ 0 h 114"/>
                  <a:gd name="T2" fmla="*/ 211 w 226"/>
                  <a:gd name="T3" fmla="*/ 0 h 114"/>
                  <a:gd name="T4" fmla="*/ 206 w 226"/>
                  <a:gd name="T5" fmla="*/ 2 h 114"/>
                  <a:gd name="T6" fmla="*/ 200 w 226"/>
                  <a:gd name="T7" fmla="*/ 4 h 114"/>
                  <a:gd name="T8" fmla="*/ 193 w 226"/>
                  <a:gd name="T9" fmla="*/ 7 h 114"/>
                  <a:gd name="T10" fmla="*/ 185 w 226"/>
                  <a:gd name="T11" fmla="*/ 12 h 114"/>
                  <a:gd name="T12" fmla="*/ 174 w 226"/>
                  <a:gd name="T13" fmla="*/ 16 h 114"/>
                  <a:gd name="T14" fmla="*/ 164 w 226"/>
                  <a:gd name="T15" fmla="*/ 22 h 114"/>
                  <a:gd name="T16" fmla="*/ 153 w 226"/>
                  <a:gd name="T17" fmla="*/ 29 h 114"/>
                  <a:gd name="T18" fmla="*/ 144 w 226"/>
                  <a:gd name="T19" fmla="*/ 35 h 114"/>
                  <a:gd name="T20" fmla="*/ 140 w 226"/>
                  <a:gd name="T21" fmla="*/ 38 h 114"/>
                  <a:gd name="T22" fmla="*/ 137 w 226"/>
                  <a:gd name="T23" fmla="*/ 39 h 114"/>
                  <a:gd name="T24" fmla="*/ 136 w 226"/>
                  <a:gd name="T25" fmla="*/ 40 h 114"/>
                  <a:gd name="T26" fmla="*/ 133 w 226"/>
                  <a:gd name="T27" fmla="*/ 42 h 114"/>
                  <a:gd name="T28" fmla="*/ 127 w 226"/>
                  <a:gd name="T29" fmla="*/ 45 h 114"/>
                  <a:gd name="T30" fmla="*/ 118 w 226"/>
                  <a:gd name="T31" fmla="*/ 51 h 114"/>
                  <a:gd name="T32" fmla="*/ 102 w 226"/>
                  <a:gd name="T33" fmla="*/ 59 h 114"/>
                  <a:gd name="T34" fmla="*/ 84 w 226"/>
                  <a:gd name="T35" fmla="*/ 69 h 114"/>
                  <a:gd name="T36" fmla="*/ 66 w 226"/>
                  <a:gd name="T37" fmla="*/ 79 h 114"/>
                  <a:gd name="T38" fmla="*/ 49 w 226"/>
                  <a:gd name="T39" fmla="*/ 89 h 114"/>
                  <a:gd name="T40" fmla="*/ 33 w 226"/>
                  <a:gd name="T41" fmla="*/ 97 h 114"/>
                  <a:gd name="T42" fmla="*/ 20 w 226"/>
                  <a:gd name="T43" fmla="*/ 104 h 114"/>
                  <a:gd name="T44" fmla="*/ 9 w 226"/>
                  <a:gd name="T45" fmla="*/ 110 h 114"/>
                  <a:gd name="T46" fmla="*/ 3 w 226"/>
                  <a:gd name="T47" fmla="*/ 113 h 114"/>
                  <a:gd name="T48" fmla="*/ 0 w 226"/>
                  <a:gd name="T49" fmla="*/ 114 h 114"/>
                  <a:gd name="T50" fmla="*/ 55 w 226"/>
                  <a:gd name="T51" fmla="*/ 114 h 114"/>
                  <a:gd name="T52" fmla="*/ 55 w 226"/>
                  <a:gd name="T53" fmla="*/ 114 h 114"/>
                  <a:gd name="T54" fmla="*/ 53 w 226"/>
                  <a:gd name="T55" fmla="*/ 113 h 114"/>
                  <a:gd name="T56" fmla="*/ 52 w 226"/>
                  <a:gd name="T57" fmla="*/ 110 h 114"/>
                  <a:gd name="T58" fmla="*/ 55 w 226"/>
                  <a:gd name="T59" fmla="*/ 107 h 114"/>
                  <a:gd name="T60" fmla="*/ 61 w 226"/>
                  <a:gd name="T61" fmla="*/ 101 h 114"/>
                  <a:gd name="T62" fmla="*/ 71 w 226"/>
                  <a:gd name="T63" fmla="*/ 94 h 114"/>
                  <a:gd name="T64" fmla="*/ 88 w 226"/>
                  <a:gd name="T65" fmla="*/ 85 h 114"/>
                  <a:gd name="T66" fmla="*/ 112 w 226"/>
                  <a:gd name="T67" fmla="*/ 74 h 114"/>
                  <a:gd name="T68" fmla="*/ 140 w 226"/>
                  <a:gd name="T69" fmla="*/ 61 h 114"/>
                  <a:gd name="T70" fmla="*/ 164 w 226"/>
                  <a:gd name="T71" fmla="*/ 48 h 114"/>
                  <a:gd name="T72" fmla="*/ 183 w 226"/>
                  <a:gd name="T73" fmla="*/ 36 h 114"/>
                  <a:gd name="T74" fmla="*/ 199 w 226"/>
                  <a:gd name="T75" fmla="*/ 26 h 114"/>
                  <a:gd name="T76" fmla="*/ 212 w 226"/>
                  <a:gd name="T77" fmla="*/ 17 h 114"/>
                  <a:gd name="T78" fmla="*/ 219 w 226"/>
                  <a:gd name="T79" fmla="*/ 10 h 114"/>
                  <a:gd name="T80" fmla="*/ 225 w 226"/>
                  <a:gd name="T81" fmla="*/ 6 h 114"/>
                  <a:gd name="T82" fmla="*/ 226 w 226"/>
                  <a:gd name="T83" fmla="*/ 4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1" y="0"/>
                    </a:lnTo>
                    <a:lnTo>
                      <a:pt x="206" y="2"/>
                    </a:lnTo>
                    <a:lnTo>
                      <a:pt x="200" y="4"/>
                    </a:lnTo>
                    <a:lnTo>
                      <a:pt x="193" y="7"/>
                    </a:lnTo>
                    <a:lnTo>
                      <a:pt x="185" y="12"/>
                    </a:lnTo>
                    <a:lnTo>
                      <a:pt x="174" y="16"/>
                    </a:lnTo>
                    <a:lnTo>
                      <a:pt x="164" y="22"/>
                    </a:lnTo>
                    <a:lnTo>
                      <a:pt x="153" y="29"/>
                    </a:lnTo>
                    <a:lnTo>
                      <a:pt x="144" y="35"/>
                    </a:lnTo>
                    <a:lnTo>
                      <a:pt x="140" y="38"/>
                    </a:lnTo>
                    <a:lnTo>
                      <a:pt x="137" y="39"/>
                    </a:lnTo>
                    <a:lnTo>
                      <a:pt x="136" y="40"/>
                    </a:lnTo>
                    <a:lnTo>
                      <a:pt x="133" y="42"/>
                    </a:lnTo>
                    <a:lnTo>
                      <a:pt x="127" y="45"/>
                    </a:lnTo>
                    <a:lnTo>
                      <a:pt x="118" y="51"/>
                    </a:lnTo>
                    <a:lnTo>
                      <a:pt x="102" y="59"/>
                    </a:lnTo>
                    <a:lnTo>
                      <a:pt x="84" y="69"/>
                    </a:lnTo>
                    <a:lnTo>
                      <a:pt x="66" y="79"/>
                    </a:lnTo>
                    <a:lnTo>
                      <a:pt x="49" y="89"/>
                    </a:lnTo>
                    <a:lnTo>
                      <a:pt x="33" y="97"/>
                    </a:lnTo>
                    <a:lnTo>
                      <a:pt x="20" y="104"/>
                    </a:lnTo>
                    <a:lnTo>
                      <a:pt x="9" y="110"/>
                    </a:lnTo>
                    <a:lnTo>
                      <a:pt x="3" y="113"/>
                    </a:lnTo>
                    <a:lnTo>
                      <a:pt x="0" y="114"/>
                    </a:lnTo>
                    <a:lnTo>
                      <a:pt x="55" y="114"/>
                    </a:lnTo>
                    <a:lnTo>
                      <a:pt x="53" y="113"/>
                    </a:lnTo>
                    <a:lnTo>
                      <a:pt x="52" y="110"/>
                    </a:lnTo>
                    <a:lnTo>
                      <a:pt x="55" y="107"/>
                    </a:lnTo>
                    <a:lnTo>
                      <a:pt x="61" y="101"/>
                    </a:lnTo>
                    <a:lnTo>
                      <a:pt x="71" y="94"/>
                    </a:lnTo>
                    <a:lnTo>
                      <a:pt x="88" y="85"/>
                    </a:lnTo>
                    <a:lnTo>
                      <a:pt x="112" y="74"/>
                    </a:lnTo>
                    <a:lnTo>
                      <a:pt x="140" y="61"/>
                    </a:lnTo>
                    <a:lnTo>
                      <a:pt x="164" y="48"/>
                    </a:lnTo>
                    <a:lnTo>
                      <a:pt x="183" y="36"/>
                    </a:lnTo>
                    <a:lnTo>
                      <a:pt x="199" y="26"/>
                    </a:lnTo>
                    <a:lnTo>
                      <a:pt x="212" y="17"/>
                    </a:lnTo>
                    <a:lnTo>
                      <a:pt x="219" y="10"/>
                    </a:lnTo>
                    <a:lnTo>
                      <a:pt x="225" y="6"/>
                    </a:lnTo>
                    <a:lnTo>
                      <a:pt x="226"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0" name="Freeform 132"/>
              <p:cNvSpPr>
                <a:spLocks/>
              </p:cNvSpPr>
              <p:nvPr/>
            </p:nvSpPr>
            <p:spPr bwMode="auto">
              <a:xfrm>
                <a:off x="1352" y="1471"/>
                <a:ext cx="226" cy="114"/>
              </a:xfrm>
              <a:custGeom>
                <a:avLst/>
                <a:gdLst>
                  <a:gd name="T0" fmla="*/ 211 w 226"/>
                  <a:gd name="T1" fmla="*/ 0 h 114"/>
                  <a:gd name="T2" fmla="*/ 209 w 226"/>
                  <a:gd name="T3" fmla="*/ 0 h 114"/>
                  <a:gd name="T4" fmla="*/ 206 w 226"/>
                  <a:gd name="T5" fmla="*/ 1 h 114"/>
                  <a:gd name="T6" fmla="*/ 200 w 226"/>
                  <a:gd name="T7" fmla="*/ 4 h 114"/>
                  <a:gd name="T8" fmla="*/ 192 w 226"/>
                  <a:gd name="T9" fmla="*/ 7 h 114"/>
                  <a:gd name="T10" fmla="*/ 183 w 226"/>
                  <a:gd name="T11" fmla="*/ 11 h 114"/>
                  <a:gd name="T12" fmla="*/ 173 w 226"/>
                  <a:gd name="T13" fmla="*/ 16 h 114"/>
                  <a:gd name="T14" fmla="*/ 163 w 226"/>
                  <a:gd name="T15" fmla="*/ 21 h 114"/>
                  <a:gd name="T16" fmla="*/ 151 w 226"/>
                  <a:gd name="T17" fmla="*/ 29 h 114"/>
                  <a:gd name="T18" fmla="*/ 143 w 226"/>
                  <a:gd name="T19" fmla="*/ 34 h 114"/>
                  <a:gd name="T20" fmla="*/ 138 w 226"/>
                  <a:gd name="T21" fmla="*/ 37 h 114"/>
                  <a:gd name="T22" fmla="*/ 136 w 226"/>
                  <a:gd name="T23" fmla="*/ 39 h 114"/>
                  <a:gd name="T24" fmla="*/ 134 w 226"/>
                  <a:gd name="T25" fmla="*/ 40 h 114"/>
                  <a:gd name="T26" fmla="*/ 131 w 226"/>
                  <a:gd name="T27" fmla="*/ 42 h 114"/>
                  <a:gd name="T28" fmla="*/ 127 w 226"/>
                  <a:gd name="T29" fmla="*/ 44 h 114"/>
                  <a:gd name="T30" fmla="*/ 117 w 226"/>
                  <a:gd name="T31" fmla="*/ 50 h 114"/>
                  <a:gd name="T32" fmla="*/ 102 w 226"/>
                  <a:gd name="T33" fmla="*/ 59 h 114"/>
                  <a:gd name="T34" fmla="*/ 84 w 226"/>
                  <a:gd name="T35" fmla="*/ 69 h 114"/>
                  <a:gd name="T36" fmla="*/ 66 w 226"/>
                  <a:gd name="T37" fmla="*/ 79 h 114"/>
                  <a:gd name="T38" fmla="*/ 49 w 226"/>
                  <a:gd name="T39" fmla="*/ 89 h 114"/>
                  <a:gd name="T40" fmla="*/ 33 w 226"/>
                  <a:gd name="T41" fmla="*/ 96 h 114"/>
                  <a:gd name="T42" fmla="*/ 20 w 226"/>
                  <a:gd name="T43" fmla="*/ 104 h 114"/>
                  <a:gd name="T44" fmla="*/ 9 w 226"/>
                  <a:gd name="T45" fmla="*/ 109 h 114"/>
                  <a:gd name="T46" fmla="*/ 3 w 226"/>
                  <a:gd name="T47" fmla="*/ 112 h 114"/>
                  <a:gd name="T48" fmla="*/ 0 w 226"/>
                  <a:gd name="T49" fmla="*/ 114 h 114"/>
                  <a:gd name="T50" fmla="*/ 53 w 226"/>
                  <a:gd name="T51" fmla="*/ 114 h 114"/>
                  <a:gd name="T52" fmla="*/ 53 w 226"/>
                  <a:gd name="T53" fmla="*/ 114 h 114"/>
                  <a:gd name="T54" fmla="*/ 52 w 226"/>
                  <a:gd name="T55" fmla="*/ 112 h 114"/>
                  <a:gd name="T56" fmla="*/ 52 w 226"/>
                  <a:gd name="T57" fmla="*/ 109 h 114"/>
                  <a:gd name="T58" fmla="*/ 53 w 226"/>
                  <a:gd name="T59" fmla="*/ 106 h 114"/>
                  <a:gd name="T60" fmla="*/ 59 w 226"/>
                  <a:gd name="T61" fmla="*/ 101 h 114"/>
                  <a:gd name="T62" fmla="*/ 71 w 226"/>
                  <a:gd name="T63" fmla="*/ 94 h 114"/>
                  <a:gd name="T64" fmla="*/ 88 w 226"/>
                  <a:gd name="T65" fmla="*/ 85 h 114"/>
                  <a:gd name="T66" fmla="*/ 112 w 226"/>
                  <a:gd name="T67" fmla="*/ 73 h 114"/>
                  <a:gd name="T68" fmla="*/ 140 w 226"/>
                  <a:gd name="T69" fmla="*/ 60 h 114"/>
                  <a:gd name="T70" fmla="*/ 164 w 226"/>
                  <a:gd name="T71" fmla="*/ 47 h 114"/>
                  <a:gd name="T72" fmla="*/ 183 w 226"/>
                  <a:gd name="T73" fmla="*/ 36 h 114"/>
                  <a:gd name="T74" fmla="*/ 199 w 226"/>
                  <a:gd name="T75" fmla="*/ 26 h 114"/>
                  <a:gd name="T76" fmla="*/ 212 w 226"/>
                  <a:gd name="T77" fmla="*/ 17 h 114"/>
                  <a:gd name="T78" fmla="*/ 219 w 226"/>
                  <a:gd name="T79" fmla="*/ 10 h 114"/>
                  <a:gd name="T80" fmla="*/ 225 w 226"/>
                  <a:gd name="T81" fmla="*/ 6 h 114"/>
                  <a:gd name="T82" fmla="*/ 226 w 226"/>
                  <a:gd name="T83" fmla="*/ 4 h 114"/>
                  <a:gd name="T84" fmla="*/ 211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1" y="0"/>
                    </a:moveTo>
                    <a:lnTo>
                      <a:pt x="209" y="0"/>
                    </a:lnTo>
                    <a:lnTo>
                      <a:pt x="206" y="1"/>
                    </a:lnTo>
                    <a:lnTo>
                      <a:pt x="200" y="4"/>
                    </a:lnTo>
                    <a:lnTo>
                      <a:pt x="192" y="7"/>
                    </a:lnTo>
                    <a:lnTo>
                      <a:pt x="183" y="11"/>
                    </a:lnTo>
                    <a:lnTo>
                      <a:pt x="173" y="16"/>
                    </a:lnTo>
                    <a:lnTo>
                      <a:pt x="163" y="21"/>
                    </a:lnTo>
                    <a:lnTo>
                      <a:pt x="151" y="29"/>
                    </a:lnTo>
                    <a:lnTo>
                      <a:pt x="143" y="34"/>
                    </a:lnTo>
                    <a:lnTo>
                      <a:pt x="138" y="37"/>
                    </a:lnTo>
                    <a:lnTo>
                      <a:pt x="136" y="39"/>
                    </a:lnTo>
                    <a:lnTo>
                      <a:pt x="134" y="40"/>
                    </a:lnTo>
                    <a:lnTo>
                      <a:pt x="131" y="42"/>
                    </a:lnTo>
                    <a:lnTo>
                      <a:pt x="127" y="44"/>
                    </a:lnTo>
                    <a:lnTo>
                      <a:pt x="117" y="50"/>
                    </a:lnTo>
                    <a:lnTo>
                      <a:pt x="102" y="59"/>
                    </a:lnTo>
                    <a:lnTo>
                      <a:pt x="84" y="69"/>
                    </a:lnTo>
                    <a:lnTo>
                      <a:pt x="66" y="79"/>
                    </a:lnTo>
                    <a:lnTo>
                      <a:pt x="49" y="89"/>
                    </a:lnTo>
                    <a:lnTo>
                      <a:pt x="33" y="96"/>
                    </a:lnTo>
                    <a:lnTo>
                      <a:pt x="20" y="104"/>
                    </a:lnTo>
                    <a:lnTo>
                      <a:pt x="9" y="109"/>
                    </a:lnTo>
                    <a:lnTo>
                      <a:pt x="3" y="112"/>
                    </a:lnTo>
                    <a:lnTo>
                      <a:pt x="0" y="114"/>
                    </a:lnTo>
                    <a:lnTo>
                      <a:pt x="53" y="114"/>
                    </a:lnTo>
                    <a:lnTo>
                      <a:pt x="52" y="112"/>
                    </a:lnTo>
                    <a:lnTo>
                      <a:pt x="52" y="109"/>
                    </a:lnTo>
                    <a:lnTo>
                      <a:pt x="53" y="106"/>
                    </a:lnTo>
                    <a:lnTo>
                      <a:pt x="59" y="101"/>
                    </a:lnTo>
                    <a:lnTo>
                      <a:pt x="71" y="94"/>
                    </a:lnTo>
                    <a:lnTo>
                      <a:pt x="88" y="85"/>
                    </a:lnTo>
                    <a:lnTo>
                      <a:pt x="112" y="73"/>
                    </a:lnTo>
                    <a:lnTo>
                      <a:pt x="140" y="60"/>
                    </a:lnTo>
                    <a:lnTo>
                      <a:pt x="164" y="47"/>
                    </a:lnTo>
                    <a:lnTo>
                      <a:pt x="183" y="36"/>
                    </a:lnTo>
                    <a:lnTo>
                      <a:pt x="199" y="26"/>
                    </a:lnTo>
                    <a:lnTo>
                      <a:pt x="212" y="17"/>
                    </a:lnTo>
                    <a:lnTo>
                      <a:pt x="219" y="10"/>
                    </a:lnTo>
                    <a:lnTo>
                      <a:pt x="225" y="6"/>
                    </a:lnTo>
                    <a:lnTo>
                      <a:pt x="226" y="4"/>
                    </a:lnTo>
                    <a:lnTo>
                      <a:pt x="2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1" name="Freeform 133"/>
              <p:cNvSpPr>
                <a:spLocks/>
              </p:cNvSpPr>
              <p:nvPr/>
            </p:nvSpPr>
            <p:spPr bwMode="auto">
              <a:xfrm>
                <a:off x="1376" y="1503"/>
                <a:ext cx="227" cy="113"/>
              </a:xfrm>
              <a:custGeom>
                <a:avLst/>
                <a:gdLst>
                  <a:gd name="T0" fmla="*/ 213 w 227"/>
                  <a:gd name="T1" fmla="*/ 0 h 113"/>
                  <a:gd name="T2" fmla="*/ 211 w 227"/>
                  <a:gd name="T3" fmla="*/ 0 h 113"/>
                  <a:gd name="T4" fmla="*/ 207 w 227"/>
                  <a:gd name="T5" fmla="*/ 1 h 113"/>
                  <a:gd name="T6" fmla="*/ 201 w 227"/>
                  <a:gd name="T7" fmla="*/ 4 h 113"/>
                  <a:gd name="T8" fmla="*/ 194 w 227"/>
                  <a:gd name="T9" fmla="*/ 7 h 113"/>
                  <a:gd name="T10" fmla="*/ 185 w 227"/>
                  <a:gd name="T11" fmla="*/ 11 h 113"/>
                  <a:gd name="T12" fmla="*/ 174 w 227"/>
                  <a:gd name="T13" fmla="*/ 15 h 113"/>
                  <a:gd name="T14" fmla="*/ 163 w 227"/>
                  <a:gd name="T15" fmla="*/ 21 h 113"/>
                  <a:gd name="T16" fmla="*/ 152 w 227"/>
                  <a:gd name="T17" fmla="*/ 28 h 113"/>
                  <a:gd name="T18" fmla="*/ 143 w 227"/>
                  <a:gd name="T19" fmla="*/ 34 h 113"/>
                  <a:gd name="T20" fmla="*/ 139 w 227"/>
                  <a:gd name="T21" fmla="*/ 37 h 113"/>
                  <a:gd name="T22" fmla="*/ 136 w 227"/>
                  <a:gd name="T23" fmla="*/ 38 h 113"/>
                  <a:gd name="T24" fmla="*/ 135 w 227"/>
                  <a:gd name="T25" fmla="*/ 40 h 113"/>
                  <a:gd name="T26" fmla="*/ 132 w 227"/>
                  <a:gd name="T27" fmla="*/ 41 h 113"/>
                  <a:gd name="T28" fmla="*/ 127 w 227"/>
                  <a:gd name="T29" fmla="*/ 44 h 113"/>
                  <a:gd name="T30" fmla="*/ 117 w 227"/>
                  <a:gd name="T31" fmla="*/ 50 h 113"/>
                  <a:gd name="T32" fmla="*/ 103 w 227"/>
                  <a:gd name="T33" fmla="*/ 59 h 113"/>
                  <a:gd name="T34" fmla="*/ 84 w 227"/>
                  <a:gd name="T35" fmla="*/ 70 h 113"/>
                  <a:gd name="T36" fmla="*/ 67 w 227"/>
                  <a:gd name="T37" fmla="*/ 80 h 113"/>
                  <a:gd name="T38" fmla="*/ 49 w 227"/>
                  <a:gd name="T39" fmla="*/ 89 h 113"/>
                  <a:gd name="T40" fmla="*/ 34 w 227"/>
                  <a:gd name="T41" fmla="*/ 98 h 113"/>
                  <a:gd name="T42" fmla="*/ 21 w 227"/>
                  <a:gd name="T43" fmla="*/ 105 h 113"/>
                  <a:gd name="T44" fmla="*/ 9 w 227"/>
                  <a:gd name="T45" fmla="*/ 109 h 113"/>
                  <a:gd name="T46" fmla="*/ 3 w 227"/>
                  <a:gd name="T47" fmla="*/ 112 h 113"/>
                  <a:gd name="T48" fmla="*/ 0 w 227"/>
                  <a:gd name="T49" fmla="*/ 113 h 113"/>
                  <a:gd name="T50" fmla="*/ 54 w 227"/>
                  <a:gd name="T51" fmla="*/ 113 h 113"/>
                  <a:gd name="T52" fmla="*/ 54 w 227"/>
                  <a:gd name="T53" fmla="*/ 113 h 113"/>
                  <a:gd name="T54" fmla="*/ 52 w 227"/>
                  <a:gd name="T55" fmla="*/ 112 h 113"/>
                  <a:gd name="T56" fmla="*/ 52 w 227"/>
                  <a:gd name="T57" fmla="*/ 109 h 113"/>
                  <a:gd name="T58" fmla="*/ 54 w 227"/>
                  <a:gd name="T59" fmla="*/ 106 h 113"/>
                  <a:gd name="T60" fmla="*/ 60 w 227"/>
                  <a:gd name="T61" fmla="*/ 100 h 113"/>
                  <a:gd name="T62" fmla="*/ 71 w 227"/>
                  <a:gd name="T63" fmla="*/ 93 h 113"/>
                  <a:gd name="T64" fmla="*/ 88 w 227"/>
                  <a:gd name="T65" fmla="*/ 85 h 113"/>
                  <a:gd name="T66" fmla="*/ 113 w 227"/>
                  <a:gd name="T67" fmla="*/ 73 h 113"/>
                  <a:gd name="T68" fmla="*/ 140 w 227"/>
                  <a:gd name="T69" fmla="*/ 60 h 113"/>
                  <a:gd name="T70" fmla="*/ 165 w 227"/>
                  <a:gd name="T71" fmla="*/ 47 h 113"/>
                  <a:gd name="T72" fmla="*/ 184 w 227"/>
                  <a:gd name="T73" fmla="*/ 36 h 113"/>
                  <a:gd name="T74" fmla="*/ 200 w 227"/>
                  <a:gd name="T75" fmla="*/ 25 h 113"/>
                  <a:gd name="T76" fmla="*/ 213 w 227"/>
                  <a:gd name="T77" fmla="*/ 17 h 113"/>
                  <a:gd name="T78" fmla="*/ 220 w 227"/>
                  <a:gd name="T79" fmla="*/ 10 h 113"/>
                  <a:gd name="T80" fmla="*/ 225 w 227"/>
                  <a:gd name="T81" fmla="*/ 5 h 113"/>
                  <a:gd name="T82" fmla="*/ 227 w 227"/>
                  <a:gd name="T83" fmla="*/ 4 h 113"/>
                  <a:gd name="T84" fmla="*/ 213 w 227"/>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3"/>
                  <a:gd name="T131" fmla="*/ 227 w 227"/>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3">
                    <a:moveTo>
                      <a:pt x="213" y="0"/>
                    </a:moveTo>
                    <a:lnTo>
                      <a:pt x="211" y="0"/>
                    </a:lnTo>
                    <a:lnTo>
                      <a:pt x="207" y="1"/>
                    </a:lnTo>
                    <a:lnTo>
                      <a:pt x="201" y="4"/>
                    </a:lnTo>
                    <a:lnTo>
                      <a:pt x="194" y="7"/>
                    </a:lnTo>
                    <a:lnTo>
                      <a:pt x="185" y="11"/>
                    </a:lnTo>
                    <a:lnTo>
                      <a:pt x="174" y="15"/>
                    </a:lnTo>
                    <a:lnTo>
                      <a:pt x="163" y="21"/>
                    </a:lnTo>
                    <a:lnTo>
                      <a:pt x="152" y="28"/>
                    </a:lnTo>
                    <a:lnTo>
                      <a:pt x="143" y="34"/>
                    </a:lnTo>
                    <a:lnTo>
                      <a:pt x="139" y="37"/>
                    </a:lnTo>
                    <a:lnTo>
                      <a:pt x="136" y="38"/>
                    </a:lnTo>
                    <a:lnTo>
                      <a:pt x="135" y="40"/>
                    </a:lnTo>
                    <a:lnTo>
                      <a:pt x="132" y="41"/>
                    </a:lnTo>
                    <a:lnTo>
                      <a:pt x="127" y="44"/>
                    </a:lnTo>
                    <a:lnTo>
                      <a:pt x="117" y="50"/>
                    </a:lnTo>
                    <a:lnTo>
                      <a:pt x="103" y="59"/>
                    </a:lnTo>
                    <a:lnTo>
                      <a:pt x="84" y="70"/>
                    </a:lnTo>
                    <a:lnTo>
                      <a:pt x="67" y="80"/>
                    </a:lnTo>
                    <a:lnTo>
                      <a:pt x="49" y="89"/>
                    </a:lnTo>
                    <a:lnTo>
                      <a:pt x="34" y="98"/>
                    </a:lnTo>
                    <a:lnTo>
                      <a:pt x="21" y="105"/>
                    </a:lnTo>
                    <a:lnTo>
                      <a:pt x="9" y="109"/>
                    </a:lnTo>
                    <a:lnTo>
                      <a:pt x="3" y="112"/>
                    </a:lnTo>
                    <a:lnTo>
                      <a:pt x="0" y="113"/>
                    </a:lnTo>
                    <a:lnTo>
                      <a:pt x="54" y="113"/>
                    </a:lnTo>
                    <a:lnTo>
                      <a:pt x="52" y="112"/>
                    </a:lnTo>
                    <a:lnTo>
                      <a:pt x="52" y="109"/>
                    </a:lnTo>
                    <a:lnTo>
                      <a:pt x="54" y="106"/>
                    </a:lnTo>
                    <a:lnTo>
                      <a:pt x="60" y="100"/>
                    </a:lnTo>
                    <a:lnTo>
                      <a:pt x="71" y="93"/>
                    </a:lnTo>
                    <a:lnTo>
                      <a:pt x="88" y="85"/>
                    </a:lnTo>
                    <a:lnTo>
                      <a:pt x="113" y="73"/>
                    </a:lnTo>
                    <a:lnTo>
                      <a:pt x="140" y="60"/>
                    </a:lnTo>
                    <a:lnTo>
                      <a:pt x="165" y="47"/>
                    </a:lnTo>
                    <a:lnTo>
                      <a:pt x="184" y="36"/>
                    </a:lnTo>
                    <a:lnTo>
                      <a:pt x="200" y="25"/>
                    </a:lnTo>
                    <a:lnTo>
                      <a:pt x="213" y="17"/>
                    </a:lnTo>
                    <a:lnTo>
                      <a:pt x="220" y="10"/>
                    </a:lnTo>
                    <a:lnTo>
                      <a:pt x="225" y="5"/>
                    </a:lnTo>
                    <a:lnTo>
                      <a:pt x="227"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2" name="Freeform 134"/>
              <p:cNvSpPr>
                <a:spLocks/>
              </p:cNvSpPr>
              <p:nvPr/>
            </p:nvSpPr>
            <p:spPr bwMode="auto">
              <a:xfrm>
                <a:off x="1401" y="1534"/>
                <a:ext cx="226" cy="114"/>
              </a:xfrm>
              <a:custGeom>
                <a:avLst/>
                <a:gdLst>
                  <a:gd name="T0" fmla="*/ 212 w 226"/>
                  <a:gd name="T1" fmla="*/ 0 h 114"/>
                  <a:gd name="T2" fmla="*/ 211 w 226"/>
                  <a:gd name="T3" fmla="*/ 0 h 114"/>
                  <a:gd name="T4" fmla="*/ 206 w 226"/>
                  <a:gd name="T5" fmla="*/ 2 h 114"/>
                  <a:gd name="T6" fmla="*/ 200 w 226"/>
                  <a:gd name="T7" fmla="*/ 5 h 114"/>
                  <a:gd name="T8" fmla="*/ 193 w 226"/>
                  <a:gd name="T9" fmla="*/ 7 h 114"/>
                  <a:gd name="T10" fmla="*/ 185 w 226"/>
                  <a:gd name="T11" fmla="*/ 12 h 114"/>
                  <a:gd name="T12" fmla="*/ 175 w 226"/>
                  <a:gd name="T13" fmla="*/ 16 h 114"/>
                  <a:gd name="T14" fmla="*/ 164 w 226"/>
                  <a:gd name="T15" fmla="*/ 22 h 114"/>
                  <a:gd name="T16" fmla="*/ 153 w 226"/>
                  <a:gd name="T17" fmla="*/ 29 h 114"/>
                  <a:gd name="T18" fmla="*/ 144 w 226"/>
                  <a:gd name="T19" fmla="*/ 35 h 114"/>
                  <a:gd name="T20" fmla="*/ 140 w 226"/>
                  <a:gd name="T21" fmla="*/ 38 h 114"/>
                  <a:gd name="T22" fmla="*/ 137 w 226"/>
                  <a:gd name="T23" fmla="*/ 39 h 114"/>
                  <a:gd name="T24" fmla="*/ 136 w 226"/>
                  <a:gd name="T25" fmla="*/ 41 h 114"/>
                  <a:gd name="T26" fmla="*/ 133 w 226"/>
                  <a:gd name="T27" fmla="*/ 42 h 114"/>
                  <a:gd name="T28" fmla="*/ 128 w 226"/>
                  <a:gd name="T29" fmla="*/ 45 h 114"/>
                  <a:gd name="T30" fmla="*/ 118 w 226"/>
                  <a:gd name="T31" fmla="*/ 51 h 114"/>
                  <a:gd name="T32" fmla="*/ 104 w 226"/>
                  <a:gd name="T33" fmla="*/ 59 h 114"/>
                  <a:gd name="T34" fmla="*/ 85 w 226"/>
                  <a:gd name="T35" fmla="*/ 71 h 114"/>
                  <a:gd name="T36" fmla="*/ 66 w 226"/>
                  <a:gd name="T37" fmla="*/ 81 h 114"/>
                  <a:gd name="T38" fmla="*/ 49 w 226"/>
                  <a:gd name="T39" fmla="*/ 90 h 114"/>
                  <a:gd name="T40" fmla="*/ 33 w 226"/>
                  <a:gd name="T41" fmla="*/ 98 h 114"/>
                  <a:gd name="T42" fmla="*/ 20 w 226"/>
                  <a:gd name="T43" fmla="*/ 106 h 114"/>
                  <a:gd name="T44" fmla="*/ 9 w 226"/>
                  <a:gd name="T45" fmla="*/ 110 h 114"/>
                  <a:gd name="T46" fmla="*/ 3 w 226"/>
                  <a:gd name="T47" fmla="*/ 113 h 114"/>
                  <a:gd name="T48" fmla="*/ 0 w 226"/>
                  <a:gd name="T49" fmla="*/ 114 h 114"/>
                  <a:gd name="T50" fmla="*/ 53 w 226"/>
                  <a:gd name="T51" fmla="*/ 114 h 114"/>
                  <a:gd name="T52" fmla="*/ 53 w 226"/>
                  <a:gd name="T53" fmla="*/ 114 h 114"/>
                  <a:gd name="T54" fmla="*/ 52 w 226"/>
                  <a:gd name="T55" fmla="*/ 113 h 114"/>
                  <a:gd name="T56" fmla="*/ 50 w 226"/>
                  <a:gd name="T57" fmla="*/ 110 h 114"/>
                  <a:gd name="T58" fmla="*/ 53 w 226"/>
                  <a:gd name="T59" fmla="*/ 107 h 114"/>
                  <a:gd name="T60" fmla="*/ 59 w 226"/>
                  <a:gd name="T61" fmla="*/ 101 h 114"/>
                  <a:gd name="T62" fmla="*/ 69 w 226"/>
                  <a:gd name="T63" fmla="*/ 94 h 114"/>
                  <a:gd name="T64" fmla="*/ 87 w 226"/>
                  <a:gd name="T65" fmla="*/ 85 h 114"/>
                  <a:gd name="T66" fmla="*/ 112 w 226"/>
                  <a:gd name="T67" fmla="*/ 74 h 114"/>
                  <a:gd name="T68" fmla="*/ 140 w 226"/>
                  <a:gd name="T69" fmla="*/ 61 h 114"/>
                  <a:gd name="T70" fmla="*/ 164 w 226"/>
                  <a:gd name="T71" fmla="*/ 48 h 114"/>
                  <a:gd name="T72" fmla="*/ 183 w 226"/>
                  <a:gd name="T73" fmla="*/ 36 h 114"/>
                  <a:gd name="T74" fmla="*/ 199 w 226"/>
                  <a:gd name="T75" fmla="*/ 26 h 114"/>
                  <a:gd name="T76" fmla="*/ 212 w 226"/>
                  <a:gd name="T77" fmla="*/ 18 h 114"/>
                  <a:gd name="T78" fmla="*/ 219 w 226"/>
                  <a:gd name="T79" fmla="*/ 10 h 114"/>
                  <a:gd name="T80" fmla="*/ 225 w 226"/>
                  <a:gd name="T81" fmla="*/ 6 h 114"/>
                  <a:gd name="T82" fmla="*/ 226 w 226"/>
                  <a:gd name="T83" fmla="*/ 5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1" y="0"/>
                    </a:lnTo>
                    <a:lnTo>
                      <a:pt x="206" y="2"/>
                    </a:lnTo>
                    <a:lnTo>
                      <a:pt x="200" y="5"/>
                    </a:lnTo>
                    <a:lnTo>
                      <a:pt x="193" y="7"/>
                    </a:lnTo>
                    <a:lnTo>
                      <a:pt x="185" y="12"/>
                    </a:lnTo>
                    <a:lnTo>
                      <a:pt x="175" y="16"/>
                    </a:lnTo>
                    <a:lnTo>
                      <a:pt x="164" y="22"/>
                    </a:lnTo>
                    <a:lnTo>
                      <a:pt x="153" y="29"/>
                    </a:lnTo>
                    <a:lnTo>
                      <a:pt x="144" y="35"/>
                    </a:lnTo>
                    <a:lnTo>
                      <a:pt x="140" y="38"/>
                    </a:lnTo>
                    <a:lnTo>
                      <a:pt x="137" y="39"/>
                    </a:lnTo>
                    <a:lnTo>
                      <a:pt x="136" y="41"/>
                    </a:lnTo>
                    <a:lnTo>
                      <a:pt x="133" y="42"/>
                    </a:lnTo>
                    <a:lnTo>
                      <a:pt x="128" y="45"/>
                    </a:lnTo>
                    <a:lnTo>
                      <a:pt x="118" y="51"/>
                    </a:lnTo>
                    <a:lnTo>
                      <a:pt x="104" y="59"/>
                    </a:lnTo>
                    <a:lnTo>
                      <a:pt x="85" y="71"/>
                    </a:lnTo>
                    <a:lnTo>
                      <a:pt x="66" y="81"/>
                    </a:lnTo>
                    <a:lnTo>
                      <a:pt x="49" y="90"/>
                    </a:lnTo>
                    <a:lnTo>
                      <a:pt x="33" y="98"/>
                    </a:lnTo>
                    <a:lnTo>
                      <a:pt x="20" y="106"/>
                    </a:lnTo>
                    <a:lnTo>
                      <a:pt x="9" y="110"/>
                    </a:lnTo>
                    <a:lnTo>
                      <a:pt x="3" y="113"/>
                    </a:lnTo>
                    <a:lnTo>
                      <a:pt x="0" y="114"/>
                    </a:lnTo>
                    <a:lnTo>
                      <a:pt x="53" y="114"/>
                    </a:lnTo>
                    <a:lnTo>
                      <a:pt x="52" y="113"/>
                    </a:lnTo>
                    <a:lnTo>
                      <a:pt x="50" y="110"/>
                    </a:lnTo>
                    <a:lnTo>
                      <a:pt x="53" y="107"/>
                    </a:lnTo>
                    <a:lnTo>
                      <a:pt x="59" y="101"/>
                    </a:lnTo>
                    <a:lnTo>
                      <a:pt x="69" y="94"/>
                    </a:lnTo>
                    <a:lnTo>
                      <a:pt x="87" y="85"/>
                    </a:lnTo>
                    <a:lnTo>
                      <a:pt x="112" y="74"/>
                    </a:lnTo>
                    <a:lnTo>
                      <a:pt x="140" y="61"/>
                    </a:lnTo>
                    <a:lnTo>
                      <a:pt x="164" y="48"/>
                    </a:lnTo>
                    <a:lnTo>
                      <a:pt x="183" y="36"/>
                    </a:lnTo>
                    <a:lnTo>
                      <a:pt x="199" y="26"/>
                    </a:lnTo>
                    <a:lnTo>
                      <a:pt x="212" y="18"/>
                    </a:lnTo>
                    <a:lnTo>
                      <a:pt x="219" y="10"/>
                    </a:lnTo>
                    <a:lnTo>
                      <a:pt x="225" y="6"/>
                    </a:lnTo>
                    <a:lnTo>
                      <a:pt x="226"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3" name="Freeform 135"/>
              <p:cNvSpPr>
                <a:spLocks/>
              </p:cNvSpPr>
              <p:nvPr/>
            </p:nvSpPr>
            <p:spPr bwMode="auto">
              <a:xfrm>
                <a:off x="1425" y="1566"/>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1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8 w 228"/>
                  <a:gd name="T23" fmla="*/ 40 h 114"/>
                  <a:gd name="T24" fmla="*/ 136 w 228"/>
                  <a:gd name="T25" fmla="*/ 40 h 114"/>
                  <a:gd name="T26" fmla="*/ 133 w 228"/>
                  <a:gd name="T27" fmla="*/ 42 h 114"/>
                  <a:gd name="T28" fmla="*/ 129 w 228"/>
                  <a:gd name="T29" fmla="*/ 45 h 114"/>
                  <a:gd name="T30" fmla="*/ 119 w 228"/>
                  <a:gd name="T31" fmla="*/ 50 h 114"/>
                  <a:gd name="T32" fmla="*/ 104 w 228"/>
                  <a:gd name="T33" fmla="*/ 59 h 114"/>
                  <a:gd name="T34" fmla="*/ 86 w 228"/>
                  <a:gd name="T35" fmla="*/ 71 h 114"/>
                  <a:gd name="T36" fmla="*/ 67 w 228"/>
                  <a:gd name="T37" fmla="*/ 81 h 114"/>
                  <a:gd name="T38" fmla="*/ 50 w 228"/>
                  <a:gd name="T39" fmla="*/ 89 h 114"/>
                  <a:gd name="T40" fmla="*/ 34 w 228"/>
                  <a:gd name="T41" fmla="*/ 98 h 114"/>
                  <a:gd name="T42" fmla="*/ 21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1"/>
                    </a:lnTo>
                    <a:lnTo>
                      <a:pt x="175" y="17"/>
                    </a:lnTo>
                    <a:lnTo>
                      <a:pt x="165" y="23"/>
                    </a:lnTo>
                    <a:lnTo>
                      <a:pt x="153" y="30"/>
                    </a:lnTo>
                    <a:lnTo>
                      <a:pt x="145" y="36"/>
                    </a:lnTo>
                    <a:lnTo>
                      <a:pt x="140" y="39"/>
                    </a:lnTo>
                    <a:lnTo>
                      <a:pt x="138" y="40"/>
                    </a:lnTo>
                    <a:lnTo>
                      <a:pt x="136" y="40"/>
                    </a:lnTo>
                    <a:lnTo>
                      <a:pt x="133" y="42"/>
                    </a:lnTo>
                    <a:lnTo>
                      <a:pt x="129" y="45"/>
                    </a:lnTo>
                    <a:lnTo>
                      <a:pt x="119" y="50"/>
                    </a:lnTo>
                    <a:lnTo>
                      <a:pt x="104" y="59"/>
                    </a:lnTo>
                    <a:lnTo>
                      <a:pt x="86" y="71"/>
                    </a:lnTo>
                    <a:lnTo>
                      <a:pt x="67" y="81"/>
                    </a:lnTo>
                    <a:lnTo>
                      <a:pt x="50" y="89"/>
                    </a:lnTo>
                    <a:lnTo>
                      <a:pt x="34" y="98"/>
                    </a:lnTo>
                    <a:lnTo>
                      <a:pt x="21" y="105"/>
                    </a:lnTo>
                    <a:lnTo>
                      <a:pt x="9" y="110"/>
                    </a:lnTo>
                    <a:lnTo>
                      <a:pt x="3" y="112"/>
                    </a:lnTo>
                    <a:lnTo>
                      <a:pt x="0" y="114"/>
                    </a:lnTo>
                    <a:lnTo>
                      <a:pt x="55" y="114"/>
                    </a:lnTo>
                    <a:lnTo>
                      <a:pt x="54" y="112"/>
                    </a:lnTo>
                    <a:lnTo>
                      <a:pt x="52" y="111"/>
                    </a:lnTo>
                    <a:lnTo>
                      <a:pt x="55" y="107"/>
                    </a:lnTo>
                    <a:lnTo>
                      <a:pt x="61" y="102"/>
                    </a:lnTo>
                    <a:lnTo>
                      <a:pt x="71" y="95"/>
                    </a:lnTo>
                    <a:lnTo>
                      <a:pt x="88" y="85"/>
                    </a:lnTo>
                    <a:lnTo>
                      <a:pt x="114" y="74"/>
                    </a:lnTo>
                    <a:lnTo>
                      <a:pt x="142" y="61"/>
                    </a:lnTo>
                    <a:lnTo>
                      <a:pt x="166" y="48"/>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4" name="Freeform 136"/>
              <p:cNvSpPr>
                <a:spLocks/>
              </p:cNvSpPr>
              <p:nvPr/>
            </p:nvSpPr>
            <p:spPr bwMode="auto">
              <a:xfrm>
                <a:off x="1450" y="1598"/>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9 w 228"/>
                  <a:gd name="T23" fmla="*/ 40 h 114"/>
                  <a:gd name="T24" fmla="*/ 137 w 228"/>
                  <a:gd name="T25" fmla="*/ 40 h 114"/>
                  <a:gd name="T26" fmla="*/ 134 w 228"/>
                  <a:gd name="T27" fmla="*/ 42 h 114"/>
                  <a:gd name="T28" fmla="*/ 128 w 228"/>
                  <a:gd name="T29" fmla="*/ 44 h 114"/>
                  <a:gd name="T30" fmla="*/ 120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7"/>
                    </a:lnTo>
                    <a:lnTo>
                      <a:pt x="166" y="23"/>
                    </a:lnTo>
                    <a:lnTo>
                      <a:pt x="154" y="30"/>
                    </a:lnTo>
                    <a:lnTo>
                      <a:pt x="146" y="36"/>
                    </a:lnTo>
                    <a:lnTo>
                      <a:pt x="141" y="39"/>
                    </a:lnTo>
                    <a:lnTo>
                      <a:pt x="139" y="40"/>
                    </a:lnTo>
                    <a:lnTo>
                      <a:pt x="137" y="40"/>
                    </a:lnTo>
                    <a:lnTo>
                      <a:pt x="134" y="42"/>
                    </a:lnTo>
                    <a:lnTo>
                      <a:pt x="128" y="44"/>
                    </a:lnTo>
                    <a:lnTo>
                      <a:pt x="120" y="50"/>
                    </a:lnTo>
                    <a:lnTo>
                      <a:pt x="104" y="59"/>
                    </a:lnTo>
                    <a:lnTo>
                      <a:pt x="85" y="70"/>
                    </a:lnTo>
                    <a:lnTo>
                      <a:pt x="66" y="80"/>
                    </a:lnTo>
                    <a:lnTo>
                      <a:pt x="49" y="89"/>
                    </a:lnTo>
                    <a:lnTo>
                      <a:pt x="33" y="98"/>
                    </a:lnTo>
                    <a:lnTo>
                      <a:pt x="20" y="105"/>
                    </a:lnTo>
                    <a:lnTo>
                      <a:pt x="9" y="109"/>
                    </a:lnTo>
                    <a:lnTo>
                      <a:pt x="3" y="112"/>
                    </a:lnTo>
                    <a:lnTo>
                      <a:pt x="0" y="114"/>
                    </a:lnTo>
                    <a:lnTo>
                      <a:pt x="55" y="114"/>
                    </a:lnTo>
                    <a:lnTo>
                      <a:pt x="53" y="112"/>
                    </a:lnTo>
                    <a:lnTo>
                      <a:pt x="52" y="111"/>
                    </a:lnTo>
                    <a:lnTo>
                      <a:pt x="55" y="106"/>
                    </a:lnTo>
                    <a:lnTo>
                      <a:pt x="61" y="102"/>
                    </a:lnTo>
                    <a:lnTo>
                      <a:pt x="71" y="95"/>
                    </a:lnTo>
                    <a:lnTo>
                      <a:pt x="88" y="86"/>
                    </a:lnTo>
                    <a:lnTo>
                      <a:pt x="114" y="75"/>
                    </a:lnTo>
                    <a:lnTo>
                      <a:pt x="141" y="62"/>
                    </a:lnTo>
                    <a:lnTo>
                      <a:pt x="166" y="49"/>
                    </a:lnTo>
                    <a:lnTo>
                      <a:pt x="185" y="37"/>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5" name="Freeform 137"/>
              <p:cNvSpPr>
                <a:spLocks/>
              </p:cNvSpPr>
              <p:nvPr/>
            </p:nvSpPr>
            <p:spPr bwMode="auto">
              <a:xfrm>
                <a:off x="1476" y="1629"/>
                <a:ext cx="228" cy="114"/>
              </a:xfrm>
              <a:custGeom>
                <a:avLst/>
                <a:gdLst>
                  <a:gd name="T0" fmla="*/ 212 w 228"/>
                  <a:gd name="T1" fmla="*/ 0 h 114"/>
                  <a:gd name="T2" fmla="*/ 211 w 228"/>
                  <a:gd name="T3" fmla="*/ 0 h 114"/>
                  <a:gd name="T4" fmla="*/ 208 w 228"/>
                  <a:gd name="T5" fmla="*/ 2 h 114"/>
                  <a:gd name="T6" fmla="*/ 202 w 228"/>
                  <a:gd name="T7" fmla="*/ 5 h 114"/>
                  <a:gd name="T8" fmla="*/ 193 w 228"/>
                  <a:gd name="T9" fmla="*/ 8 h 114"/>
                  <a:gd name="T10" fmla="*/ 185 w 228"/>
                  <a:gd name="T11" fmla="*/ 12 h 114"/>
                  <a:gd name="T12" fmla="*/ 175 w 228"/>
                  <a:gd name="T13" fmla="*/ 18 h 114"/>
                  <a:gd name="T14" fmla="*/ 164 w 228"/>
                  <a:gd name="T15" fmla="*/ 23 h 114"/>
                  <a:gd name="T16" fmla="*/ 153 w 228"/>
                  <a:gd name="T17" fmla="*/ 31 h 114"/>
                  <a:gd name="T18" fmla="*/ 144 w 228"/>
                  <a:gd name="T19" fmla="*/ 36 h 114"/>
                  <a:gd name="T20" fmla="*/ 140 w 228"/>
                  <a:gd name="T21" fmla="*/ 39 h 114"/>
                  <a:gd name="T22" fmla="*/ 137 w 228"/>
                  <a:gd name="T23" fmla="*/ 41 h 114"/>
                  <a:gd name="T24" fmla="*/ 136 w 228"/>
                  <a:gd name="T25" fmla="*/ 41 h 114"/>
                  <a:gd name="T26" fmla="*/ 133 w 228"/>
                  <a:gd name="T27" fmla="*/ 42 h 114"/>
                  <a:gd name="T28" fmla="*/ 128 w 228"/>
                  <a:gd name="T29" fmla="*/ 45 h 114"/>
                  <a:gd name="T30" fmla="*/ 118 w 228"/>
                  <a:gd name="T31" fmla="*/ 51 h 114"/>
                  <a:gd name="T32" fmla="*/ 104 w 228"/>
                  <a:gd name="T33" fmla="*/ 60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1 w 228"/>
                  <a:gd name="T61" fmla="*/ 103 h 114"/>
                  <a:gd name="T62" fmla="*/ 71 w 228"/>
                  <a:gd name="T63" fmla="*/ 96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1 w 228"/>
                  <a:gd name="T75" fmla="*/ 28 h 114"/>
                  <a:gd name="T76" fmla="*/ 213 w 228"/>
                  <a:gd name="T77" fmla="*/ 19 h 114"/>
                  <a:gd name="T78" fmla="*/ 221 w 228"/>
                  <a:gd name="T79" fmla="*/ 12 h 114"/>
                  <a:gd name="T80" fmla="*/ 226 w 228"/>
                  <a:gd name="T81" fmla="*/ 8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5"/>
                    </a:lnTo>
                    <a:lnTo>
                      <a:pt x="193" y="8"/>
                    </a:lnTo>
                    <a:lnTo>
                      <a:pt x="185" y="12"/>
                    </a:lnTo>
                    <a:lnTo>
                      <a:pt x="175" y="18"/>
                    </a:lnTo>
                    <a:lnTo>
                      <a:pt x="164" y="23"/>
                    </a:lnTo>
                    <a:lnTo>
                      <a:pt x="153" y="31"/>
                    </a:lnTo>
                    <a:lnTo>
                      <a:pt x="144" y="36"/>
                    </a:lnTo>
                    <a:lnTo>
                      <a:pt x="140" y="39"/>
                    </a:lnTo>
                    <a:lnTo>
                      <a:pt x="137" y="41"/>
                    </a:lnTo>
                    <a:lnTo>
                      <a:pt x="136" y="41"/>
                    </a:lnTo>
                    <a:lnTo>
                      <a:pt x="133" y="42"/>
                    </a:lnTo>
                    <a:lnTo>
                      <a:pt x="128" y="45"/>
                    </a:lnTo>
                    <a:lnTo>
                      <a:pt x="118" y="51"/>
                    </a:lnTo>
                    <a:lnTo>
                      <a:pt x="104" y="60"/>
                    </a:lnTo>
                    <a:lnTo>
                      <a:pt x="85" y="71"/>
                    </a:lnTo>
                    <a:lnTo>
                      <a:pt x="66" y="81"/>
                    </a:lnTo>
                    <a:lnTo>
                      <a:pt x="49" y="90"/>
                    </a:lnTo>
                    <a:lnTo>
                      <a:pt x="33" y="98"/>
                    </a:lnTo>
                    <a:lnTo>
                      <a:pt x="20" y="106"/>
                    </a:lnTo>
                    <a:lnTo>
                      <a:pt x="9" y="110"/>
                    </a:lnTo>
                    <a:lnTo>
                      <a:pt x="3" y="113"/>
                    </a:lnTo>
                    <a:lnTo>
                      <a:pt x="0" y="114"/>
                    </a:lnTo>
                    <a:lnTo>
                      <a:pt x="53" y="114"/>
                    </a:lnTo>
                    <a:lnTo>
                      <a:pt x="52" y="113"/>
                    </a:lnTo>
                    <a:lnTo>
                      <a:pt x="52" y="111"/>
                    </a:lnTo>
                    <a:lnTo>
                      <a:pt x="53" y="107"/>
                    </a:lnTo>
                    <a:lnTo>
                      <a:pt x="61" y="103"/>
                    </a:lnTo>
                    <a:lnTo>
                      <a:pt x="71" y="96"/>
                    </a:lnTo>
                    <a:lnTo>
                      <a:pt x="88" y="87"/>
                    </a:lnTo>
                    <a:lnTo>
                      <a:pt x="114" y="75"/>
                    </a:lnTo>
                    <a:lnTo>
                      <a:pt x="141" y="62"/>
                    </a:lnTo>
                    <a:lnTo>
                      <a:pt x="166" y="49"/>
                    </a:lnTo>
                    <a:lnTo>
                      <a:pt x="185" y="38"/>
                    </a:lnTo>
                    <a:lnTo>
                      <a:pt x="201" y="28"/>
                    </a:lnTo>
                    <a:lnTo>
                      <a:pt x="213" y="19"/>
                    </a:lnTo>
                    <a:lnTo>
                      <a:pt x="221" y="12"/>
                    </a:lnTo>
                    <a:lnTo>
                      <a:pt x="226" y="8"/>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6" name="Freeform 138"/>
              <p:cNvSpPr>
                <a:spLocks/>
              </p:cNvSpPr>
              <p:nvPr/>
            </p:nvSpPr>
            <p:spPr bwMode="auto">
              <a:xfrm>
                <a:off x="1500" y="1661"/>
                <a:ext cx="228" cy="114"/>
              </a:xfrm>
              <a:custGeom>
                <a:avLst/>
                <a:gdLst>
                  <a:gd name="T0" fmla="*/ 214 w 228"/>
                  <a:gd name="T1" fmla="*/ 0 h 114"/>
                  <a:gd name="T2" fmla="*/ 213 w 228"/>
                  <a:gd name="T3" fmla="*/ 0 h 114"/>
                  <a:gd name="T4" fmla="*/ 208 w 228"/>
                  <a:gd name="T5" fmla="*/ 2 h 114"/>
                  <a:gd name="T6" fmla="*/ 202 w 228"/>
                  <a:gd name="T7" fmla="*/ 4 h 114"/>
                  <a:gd name="T8" fmla="*/ 195 w 228"/>
                  <a:gd name="T9" fmla="*/ 7 h 114"/>
                  <a:gd name="T10" fmla="*/ 187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8 w 228"/>
                  <a:gd name="T23" fmla="*/ 41 h 114"/>
                  <a:gd name="T24" fmla="*/ 136 w 228"/>
                  <a:gd name="T25" fmla="*/ 42 h 114"/>
                  <a:gd name="T26" fmla="*/ 133 w 228"/>
                  <a:gd name="T27" fmla="*/ 43 h 114"/>
                  <a:gd name="T28" fmla="*/ 129 w 228"/>
                  <a:gd name="T29" fmla="*/ 45 h 114"/>
                  <a:gd name="T30" fmla="*/ 119 w 228"/>
                  <a:gd name="T31" fmla="*/ 51 h 114"/>
                  <a:gd name="T32" fmla="*/ 104 w 228"/>
                  <a:gd name="T33" fmla="*/ 59 h 114"/>
                  <a:gd name="T34" fmla="*/ 86 w 228"/>
                  <a:gd name="T35" fmla="*/ 71 h 114"/>
                  <a:gd name="T36" fmla="*/ 67 w 228"/>
                  <a:gd name="T37" fmla="*/ 81 h 114"/>
                  <a:gd name="T38" fmla="*/ 50 w 228"/>
                  <a:gd name="T39" fmla="*/ 90 h 114"/>
                  <a:gd name="T40" fmla="*/ 34 w 228"/>
                  <a:gd name="T41" fmla="*/ 98 h 114"/>
                  <a:gd name="T42" fmla="*/ 21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9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2"/>
                    </a:lnTo>
                    <a:lnTo>
                      <a:pt x="202" y="4"/>
                    </a:lnTo>
                    <a:lnTo>
                      <a:pt x="195" y="7"/>
                    </a:lnTo>
                    <a:lnTo>
                      <a:pt x="187" y="12"/>
                    </a:lnTo>
                    <a:lnTo>
                      <a:pt x="175" y="17"/>
                    </a:lnTo>
                    <a:lnTo>
                      <a:pt x="165" y="23"/>
                    </a:lnTo>
                    <a:lnTo>
                      <a:pt x="153" y="30"/>
                    </a:lnTo>
                    <a:lnTo>
                      <a:pt x="145" y="36"/>
                    </a:lnTo>
                    <a:lnTo>
                      <a:pt x="140" y="39"/>
                    </a:lnTo>
                    <a:lnTo>
                      <a:pt x="138" y="41"/>
                    </a:lnTo>
                    <a:lnTo>
                      <a:pt x="136" y="42"/>
                    </a:lnTo>
                    <a:lnTo>
                      <a:pt x="133" y="43"/>
                    </a:lnTo>
                    <a:lnTo>
                      <a:pt x="129" y="45"/>
                    </a:lnTo>
                    <a:lnTo>
                      <a:pt x="119" y="51"/>
                    </a:lnTo>
                    <a:lnTo>
                      <a:pt x="104" y="59"/>
                    </a:lnTo>
                    <a:lnTo>
                      <a:pt x="86" y="71"/>
                    </a:lnTo>
                    <a:lnTo>
                      <a:pt x="67" y="81"/>
                    </a:lnTo>
                    <a:lnTo>
                      <a:pt x="50" y="90"/>
                    </a:lnTo>
                    <a:lnTo>
                      <a:pt x="34" y="98"/>
                    </a:lnTo>
                    <a:lnTo>
                      <a:pt x="21" y="105"/>
                    </a:lnTo>
                    <a:lnTo>
                      <a:pt x="9" y="110"/>
                    </a:lnTo>
                    <a:lnTo>
                      <a:pt x="3" y="113"/>
                    </a:lnTo>
                    <a:lnTo>
                      <a:pt x="0" y="114"/>
                    </a:lnTo>
                    <a:lnTo>
                      <a:pt x="55" y="114"/>
                    </a:lnTo>
                    <a:lnTo>
                      <a:pt x="54" y="113"/>
                    </a:lnTo>
                    <a:lnTo>
                      <a:pt x="52" y="111"/>
                    </a:lnTo>
                    <a:lnTo>
                      <a:pt x="55" y="107"/>
                    </a:lnTo>
                    <a:lnTo>
                      <a:pt x="61" y="103"/>
                    </a:lnTo>
                    <a:lnTo>
                      <a:pt x="71" y="95"/>
                    </a:lnTo>
                    <a:lnTo>
                      <a:pt x="89" y="87"/>
                    </a:lnTo>
                    <a:lnTo>
                      <a:pt x="114" y="75"/>
                    </a:lnTo>
                    <a:lnTo>
                      <a:pt x="142" y="62"/>
                    </a:lnTo>
                    <a:lnTo>
                      <a:pt x="166" y="49"/>
                    </a:lnTo>
                    <a:lnTo>
                      <a:pt x="185" y="38"/>
                    </a:lnTo>
                    <a:lnTo>
                      <a:pt x="201" y="28"/>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7" name="Freeform 139"/>
              <p:cNvSpPr>
                <a:spLocks/>
              </p:cNvSpPr>
              <p:nvPr/>
            </p:nvSpPr>
            <p:spPr bwMode="auto">
              <a:xfrm>
                <a:off x="1525" y="1693"/>
                <a:ext cx="228" cy="114"/>
              </a:xfrm>
              <a:custGeom>
                <a:avLst/>
                <a:gdLst>
                  <a:gd name="T0" fmla="*/ 214 w 228"/>
                  <a:gd name="T1" fmla="*/ 0 h 114"/>
                  <a:gd name="T2" fmla="*/ 212 w 228"/>
                  <a:gd name="T3" fmla="*/ 0 h 114"/>
                  <a:gd name="T4" fmla="*/ 209 w 228"/>
                  <a:gd name="T5" fmla="*/ 1 h 114"/>
                  <a:gd name="T6" fmla="*/ 203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9 w 228"/>
                  <a:gd name="T23" fmla="*/ 40 h 114"/>
                  <a:gd name="T24" fmla="*/ 137 w 228"/>
                  <a:gd name="T25" fmla="*/ 42 h 114"/>
                  <a:gd name="T26" fmla="*/ 134 w 228"/>
                  <a:gd name="T27" fmla="*/ 43 h 114"/>
                  <a:gd name="T28" fmla="*/ 130 w 228"/>
                  <a:gd name="T29" fmla="*/ 46 h 114"/>
                  <a:gd name="T30" fmla="*/ 120 w 228"/>
                  <a:gd name="T31" fmla="*/ 52 h 114"/>
                  <a:gd name="T32" fmla="*/ 105 w 228"/>
                  <a:gd name="T33" fmla="*/ 60 h 114"/>
                  <a:gd name="T34" fmla="*/ 87 w 228"/>
                  <a:gd name="T35" fmla="*/ 71 h 114"/>
                  <a:gd name="T36" fmla="*/ 68 w 228"/>
                  <a:gd name="T37" fmla="*/ 81 h 114"/>
                  <a:gd name="T38" fmla="*/ 51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9" y="1"/>
                    </a:lnTo>
                    <a:lnTo>
                      <a:pt x="203" y="4"/>
                    </a:lnTo>
                    <a:lnTo>
                      <a:pt x="195" y="7"/>
                    </a:lnTo>
                    <a:lnTo>
                      <a:pt x="186" y="11"/>
                    </a:lnTo>
                    <a:lnTo>
                      <a:pt x="176" y="17"/>
                    </a:lnTo>
                    <a:lnTo>
                      <a:pt x="166" y="23"/>
                    </a:lnTo>
                    <a:lnTo>
                      <a:pt x="154" y="30"/>
                    </a:lnTo>
                    <a:lnTo>
                      <a:pt x="146" y="36"/>
                    </a:lnTo>
                    <a:lnTo>
                      <a:pt x="141" y="39"/>
                    </a:lnTo>
                    <a:lnTo>
                      <a:pt x="139" y="40"/>
                    </a:lnTo>
                    <a:lnTo>
                      <a:pt x="137" y="42"/>
                    </a:lnTo>
                    <a:lnTo>
                      <a:pt x="134" y="43"/>
                    </a:lnTo>
                    <a:lnTo>
                      <a:pt x="130" y="46"/>
                    </a:lnTo>
                    <a:lnTo>
                      <a:pt x="120" y="52"/>
                    </a:lnTo>
                    <a:lnTo>
                      <a:pt x="105" y="60"/>
                    </a:lnTo>
                    <a:lnTo>
                      <a:pt x="87" y="71"/>
                    </a:lnTo>
                    <a:lnTo>
                      <a:pt x="68" y="81"/>
                    </a:lnTo>
                    <a:lnTo>
                      <a:pt x="51" y="89"/>
                    </a:lnTo>
                    <a:lnTo>
                      <a:pt x="33" y="98"/>
                    </a:lnTo>
                    <a:lnTo>
                      <a:pt x="20" y="105"/>
                    </a:lnTo>
                    <a:lnTo>
                      <a:pt x="9" y="109"/>
                    </a:lnTo>
                    <a:lnTo>
                      <a:pt x="3" y="112"/>
                    </a:lnTo>
                    <a:lnTo>
                      <a:pt x="0" y="114"/>
                    </a:lnTo>
                    <a:lnTo>
                      <a:pt x="55" y="114"/>
                    </a:lnTo>
                    <a:lnTo>
                      <a:pt x="53" y="112"/>
                    </a:lnTo>
                    <a:lnTo>
                      <a:pt x="52" y="111"/>
                    </a:lnTo>
                    <a:lnTo>
                      <a:pt x="55" y="107"/>
                    </a:lnTo>
                    <a:lnTo>
                      <a:pt x="61" y="102"/>
                    </a:lnTo>
                    <a:lnTo>
                      <a:pt x="71" y="95"/>
                    </a:lnTo>
                    <a:lnTo>
                      <a:pt x="88" y="86"/>
                    </a:lnTo>
                    <a:lnTo>
                      <a:pt x="114" y="75"/>
                    </a:lnTo>
                    <a:lnTo>
                      <a:pt x="141"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8" name="Freeform 140"/>
              <p:cNvSpPr>
                <a:spLocks/>
              </p:cNvSpPr>
              <p:nvPr/>
            </p:nvSpPr>
            <p:spPr bwMode="auto">
              <a:xfrm>
                <a:off x="1551" y="1725"/>
                <a:ext cx="228" cy="113"/>
              </a:xfrm>
              <a:custGeom>
                <a:avLst/>
                <a:gdLst>
                  <a:gd name="T0" fmla="*/ 214 w 228"/>
                  <a:gd name="T1" fmla="*/ 0 h 113"/>
                  <a:gd name="T2" fmla="*/ 212 w 228"/>
                  <a:gd name="T3" fmla="*/ 0 h 113"/>
                  <a:gd name="T4" fmla="*/ 208 w 228"/>
                  <a:gd name="T5" fmla="*/ 1 h 113"/>
                  <a:gd name="T6" fmla="*/ 202 w 228"/>
                  <a:gd name="T7" fmla="*/ 4 h 113"/>
                  <a:gd name="T8" fmla="*/ 195 w 228"/>
                  <a:gd name="T9" fmla="*/ 7 h 113"/>
                  <a:gd name="T10" fmla="*/ 186 w 228"/>
                  <a:gd name="T11" fmla="*/ 11 h 113"/>
                  <a:gd name="T12" fmla="*/ 175 w 228"/>
                  <a:gd name="T13" fmla="*/ 17 h 113"/>
                  <a:gd name="T14" fmla="*/ 164 w 228"/>
                  <a:gd name="T15" fmla="*/ 23 h 113"/>
                  <a:gd name="T16" fmla="*/ 153 w 228"/>
                  <a:gd name="T17" fmla="*/ 30 h 113"/>
                  <a:gd name="T18" fmla="*/ 144 w 228"/>
                  <a:gd name="T19" fmla="*/ 36 h 113"/>
                  <a:gd name="T20" fmla="*/ 140 w 228"/>
                  <a:gd name="T21" fmla="*/ 39 h 113"/>
                  <a:gd name="T22" fmla="*/ 137 w 228"/>
                  <a:gd name="T23" fmla="*/ 40 h 113"/>
                  <a:gd name="T24" fmla="*/ 136 w 228"/>
                  <a:gd name="T25" fmla="*/ 41 h 113"/>
                  <a:gd name="T26" fmla="*/ 133 w 228"/>
                  <a:gd name="T27" fmla="*/ 43 h 113"/>
                  <a:gd name="T28" fmla="*/ 128 w 228"/>
                  <a:gd name="T29" fmla="*/ 46 h 113"/>
                  <a:gd name="T30" fmla="*/ 118 w 228"/>
                  <a:gd name="T31" fmla="*/ 51 h 113"/>
                  <a:gd name="T32" fmla="*/ 104 w 228"/>
                  <a:gd name="T33" fmla="*/ 60 h 113"/>
                  <a:gd name="T34" fmla="*/ 85 w 228"/>
                  <a:gd name="T35" fmla="*/ 70 h 113"/>
                  <a:gd name="T36" fmla="*/ 66 w 228"/>
                  <a:gd name="T37" fmla="*/ 80 h 113"/>
                  <a:gd name="T38" fmla="*/ 49 w 228"/>
                  <a:gd name="T39" fmla="*/ 89 h 113"/>
                  <a:gd name="T40" fmla="*/ 33 w 228"/>
                  <a:gd name="T41" fmla="*/ 98 h 113"/>
                  <a:gd name="T42" fmla="*/ 20 w 228"/>
                  <a:gd name="T43" fmla="*/ 105 h 113"/>
                  <a:gd name="T44" fmla="*/ 9 w 228"/>
                  <a:gd name="T45" fmla="*/ 109 h 113"/>
                  <a:gd name="T46" fmla="*/ 3 w 228"/>
                  <a:gd name="T47" fmla="*/ 112 h 113"/>
                  <a:gd name="T48" fmla="*/ 0 w 228"/>
                  <a:gd name="T49" fmla="*/ 113 h 113"/>
                  <a:gd name="T50" fmla="*/ 55 w 228"/>
                  <a:gd name="T51" fmla="*/ 113 h 113"/>
                  <a:gd name="T52" fmla="*/ 55 w 228"/>
                  <a:gd name="T53" fmla="*/ 113 h 113"/>
                  <a:gd name="T54" fmla="*/ 53 w 228"/>
                  <a:gd name="T55" fmla="*/ 112 h 113"/>
                  <a:gd name="T56" fmla="*/ 52 w 228"/>
                  <a:gd name="T57" fmla="*/ 111 h 113"/>
                  <a:gd name="T58" fmla="*/ 55 w 228"/>
                  <a:gd name="T59" fmla="*/ 106 h 113"/>
                  <a:gd name="T60" fmla="*/ 61 w 228"/>
                  <a:gd name="T61" fmla="*/ 102 h 113"/>
                  <a:gd name="T62" fmla="*/ 71 w 228"/>
                  <a:gd name="T63" fmla="*/ 95 h 113"/>
                  <a:gd name="T64" fmla="*/ 88 w 228"/>
                  <a:gd name="T65" fmla="*/ 86 h 113"/>
                  <a:gd name="T66" fmla="*/ 114 w 228"/>
                  <a:gd name="T67" fmla="*/ 75 h 113"/>
                  <a:gd name="T68" fmla="*/ 141 w 228"/>
                  <a:gd name="T69" fmla="*/ 62 h 113"/>
                  <a:gd name="T70" fmla="*/ 166 w 228"/>
                  <a:gd name="T71" fmla="*/ 49 h 113"/>
                  <a:gd name="T72" fmla="*/ 185 w 228"/>
                  <a:gd name="T73" fmla="*/ 37 h 113"/>
                  <a:gd name="T74" fmla="*/ 201 w 228"/>
                  <a:gd name="T75" fmla="*/ 27 h 113"/>
                  <a:gd name="T76" fmla="*/ 214 w 228"/>
                  <a:gd name="T77" fmla="*/ 18 h 113"/>
                  <a:gd name="T78" fmla="*/ 221 w 228"/>
                  <a:gd name="T79" fmla="*/ 11 h 113"/>
                  <a:gd name="T80" fmla="*/ 227 w 228"/>
                  <a:gd name="T81" fmla="*/ 7 h 113"/>
                  <a:gd name="T82" fmla="*/ 228 w 228"/>
                  <a:gd name="T83" fmla="*/ 5 h 113"/>
                  <a:gd name="T84" fmla="*/ 214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4" y="0"/>
                    </a:moveTo>
                    <a:lnTo>
                      <a:pt x="212" y="0"/>
                    </a:lnTo>
                    <a:lnTo>
                      <a:pt x="208" y="1"/>
                    </a:lnTo>
                    <a:lnTo>
                      <a:pt x="202" y="4"/>
                    </a:lnTo>
                    <a:lnTo>
                      <a:pt x="195" y="7"/>
                    </a:lnTo>
                    <a:lnTo>
                      <a:pt x="186" y="11"/>
                    </a:lnTo>
                    <a:lnTo>
                      <a:pt x="175" y="17"/>
                    </a:lnTo>
                    <a:lnTo>
                      <a:pt x="164" y="23"/>
                    </a:lnTo>
                    <a:lnTo>
                      <a:pt x="153" y="30"/>
                    </a:lnTo>
                    <a:lnTo>
                      <a:pt x="144" y="36"/>
                    </a:lnTo>
                    <a:lnTo>
                      <a:pt x="140" y="39"/>
                    </a:lnTo>
                    <a:lnTo>
                      <a:pt x="137" y="40"/>
                    </a:lnTo>
                    <a:lnTo>
                      <a:pt x="136" y="41"/>
                    </a:lnTo>
                    <a:lnTo>
                      <a:pt x="133" y="43"/>
                    </a:lnTo>
                    <a:lnTo>
                      <a:pt x="128" y="46"/>
                    </a:lnTo>
                    <a:lnTo>
                      <a:pt x="118" y="51"/>
                    </a:lnTo>
                    <a:lnTo>
                      <a:pt x="104" y="60"/>
                    </a:lnTo>
                    <a:lnTo>
                      <a:pt x="85" y="70"/>
                    </a:lnTo>
                    <a:lnTo>
                      <a:pt x="66" y="80"/>
                    </a:lnTo>
                    <a:lnTo>
                      <a:pt x="49" y="89"/>
                    </a:lnTo>
                    <a:lnTo>
                      <a:pt x="33" y="98"/>
                    </a:lnTo>
                    <a:lnTo>
                      <a:pt x="20" y="105"/>
                    </a:lnTo>
                    <a:lnTo>
                      <a:pt x="9" y="109"/>
                    </a:lnTo>
                    <a:lnTo>
                      <a:pt x="3" y="112"/>
                    </a:lnTo>
                    <a:lnTo>
                      <a:pt x="0" y="113"/>
                    </a:lnTo>
                    <a:lnTo>
                      <a:pt x="55" y="113"/>
                    </a:lnTo>
                    <a:lnTo>
                      <a:pt x="53" y="112"/>
                    </a:lnTo>
                    <a:lnTo>
                      <a:pt x="52" y="111"/>
                    </a:lnTo>
                    <a:lnTo>
                      <a:pt x="55" y="106"/>
                    </a:lnTo>
                    <a:lnTo>
                      <a:pt x="61" y="102"/>
                    </a:lnTo>
                    <a:lnTo>
                      <a:pt x="71" y="95"/>
                    </a:lnTo>
                    <a:lnTo>
                      <a:pt x="88" y="86"/>
                    </a:lnTo>
                    <a:lnTo>
                      <a:pt x="114" y="75"/>
                    </a:lnTo>
                    <a:lnTo>
                      <a:pt x="141" y="62"/>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9" name="Freeform 141"/>
              <p:cNvSpPr>
                <a:spLocks/>
              </p:cNvSpPr>
              <p:nvPr/>
            </p:nvSpPr>
            <p:spPr bwMode="auto">
              <a:xfrm>
                <a:off x="1601" y="1789"/>
                <a:ext cx="228" cy="114"/>
              </a:xfrm>
              <a:custGeom>
                <a:avLst/>
                <a:gdLst>
                  <a:gd name="T0" fmla="*/ 213 w 228"/>
                  <a:gd name="T1" fmla="*/ 0 h 114"/>
                  <a:gd name="T2" fmla="*/ 211 w 228"/>
                  <a:gd name="T3" fmla="*/ 0 h 114"/>
                  <a:gd name="T4" fmla="*/ 208 w 228"/>
                  <a:gd name="T5" fmla="*/ 2 h 114"/>
                  <a:gd name="T6" fmla="*/ 202 w 228"/>
                  <a:gd name="T7" fmla="*/ 5 h 114"/>
                  <a:gd name="T8" fmla="*/ 194 w 228"/>
                  <a:gd name="T9" fmla="*/ 8 h 114"/>
                  <a:gd name="T10" fmla="*/ 185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8 w 228"/>
                  <a:gd name="T23" fmla="*/ 39 h 114"/>
                  <a:gd name="T24" fmla="*/ 136 w 228"/>
                  <a:gd name="T25" fmla="*/ 41 h 114"/>
                  <a:gd name="T26" fmla="*/ 133 w 228"/>
                  <a:gd name="T27" fmla="*/ 42 h 114"/>
                  <a:gd name="T28" fmla="*/ 129 w 228"/>
                  <a:gd name="T29" fmla="*/ 45 h 114"/>
                  <a:gd name="T30" fmla="*/ 119 w 228"/>
                  <a:gd name="T31" fmla="*/ 51 h 114"/>
                  <a:gd name="T32" fmla="*/ 104 w 228"/>
                  <a:gd name="T33" fmla="*/ 60 h 114"/>
                  <a:gd name="T34" fmla="*/ 86 w 228"/>
                  <a:gd name="T35" fmla="*/ 70 h 114"/>
                  <a:gd name="T36" fmla="*/ 67 w 228"/>
                  <a:gd name="T37" fmla="*/ 80 h 114"/>
                  <a:gd name="T38" fmla="*/ 50 w 228"/>
                  <a:gd name="T39" fmla="*/ 90 h 114"/>
                  <a:gd name="T40" fmla="*/ 34 w 228"/>
                  <a:gd name="T41" fmla="*/ 97 h 114"/>
                  <a:gd name="T42" fmla="*/ 21 w 228"/>
                  <a:gd name="T43" fmla="*/ 104 h 114"/>
                  <a:gd name="T44" fmla="*/ 9 w 228"/>
                  <a:gd name="T45" fmla="*/ 110 h 114"/>
                  <a:gd name="T46" fmla="*/ 3 w 228"/>
                  <a:gd name="T47" fmla="*/ 113 h 114"/>
                  <a:gd name="T48" fmla="*/ 0 w 228"/>
                  <a:gd name="T49" fmla="*/ 114 h 114"/>
                  <a:gd name="T50" fmla="*/ 54 w 228"/>
                  <a:gd name="T51" fmla="*/ 114 h 114"/>
                  <a:gd name="T52" fmla="*/ 54 w 228"/>
                  <a:gd name="T53" fmla="*/ 114 h 114"/>
                  <a:gd name="T54" fmla="*/ 52 w 228"/>
                  <a:gd name="T55" fmla="*/ 113 h 114"/>
                  <a:gd name="T56" fmla="*/ 52 w 228"/>
                  <a:gd name="T57" fmla="*/ 110 h 114"/>
                  <a:gd name="T58" fmla="*/ 54 w 228"/>
                  <a:gd name="T59" fmla="*/ 107 h 114"/>
                  <a:gd name="T60" fmla="*/ 61 w 228"/>
                  <a:gd name="T61" fmla="*/ 101 h 114"/>
                  <a:gd name="T62" fmla="*/ 71 w 228"/>
                  <a:gd name="T63" fmla="*/ 94 h 114"/>
                  <a:gd name="T64" fmla="*/ 88 w 228"/>
                  <a:gd name="T65" fmla="*/ 86 h 114"/>
                  <a:gd name="T66" fmla="*/ 114 w 228"/>
                  <a:gd name="T67" fmla="*/ 74 h 114"/>
                  <a:gd name="T68" fmla="*/ 142 w 228"/>
                  <a:gd name="T69" fmla="*/ 61 h 114"/>
                  <a:gd name="T70" fmla="*/ 166 w 228"/>
                  <a:gd name="T71" fmla="*/ 48 h 114"/>
                  <a:gd name="T72" fmla="*/ 185 w 228"/>
                  <a:gd name="T73" fmla="*/ 37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1" y="0"/>
                    </a:lnTo>
                    <a:lnTo>
                      <a:pt x="208" y="2"/>
                    </a:lnTo>
                    <a:lnTo>
                      <a:pt x="202" y="5"/>
                    </a:lnTo>
                    <a:lnTo>
                      <a:pt x="194" y="8"/>
                    </a:lnTo>
                    <a:lnTo>
                      <a:pt x="185" y="12"/>
                    </a:lnTo>
                    <a:lnTo>
                      <a:pt x="175" y="16"/>
                    </a:lnTo>
                    <a:lnTo>
                      <a:pt x="165" y="22"/>
                    </a:lnTo>
                    <a:lnTo>
                      <a:pt x="153" y="29"/>
                    </a:lnTo>
                    <a:lnTo>
                      <a:pt x="145" y="35"/>
                    </a:lnTo>
                    <a:lnTo>
                      <a:pt x="140" y="38"/>
                    </a:lnTo>
                    <a:lnTo>
                      <a:pt x="138" y="39"/>
                    </a:lnTo>
                    <a:lnTo>
                      <a:pt x="136" y="41"/>
                    </a:lnTo>
                    <a:lnTo>
                      <a:pt x="133" y="42"/>
                    </a:lnTo>
                    <a:lnTo>
                      <a:pt x="129" y="45"/>
                    </a:lnTo>
                    <a:lnTo>
                      <a:pt x="119" y="51"/>
                    </a:lnTo>
                    <a:lnTo>
                      <a:pt x="104" y="60"/>
                    </a:lnTo>
                    <a:lnTo>
                      <a:pt x="86" y="70"/>
                    </a:lnTo>
                    <a:lnTo>
                      <a:pt x="67" y="80"/>
                    </a:lnTo>
                    <a:lnTo>
                      <a:pt x="50" y="90"/>
                    </a:lnTo>
                    <a:lnTo>
                      <a:pt x="34" y="97"/>
                    </a:lnTo>
                    <a:lnTo>
                      <a:pt x="21" y="104"/>
                    </a:lnTo>
                    <a:lnTo>
                      <a:pt x="9" y="110"/>
                    </a:lnTo>
                    <a:lnTo>
                      <a:pt x="3" y="113"/>
                    </a:lnTo>
                    <a:lnTo>
                      <a:pt x="0" y="114"/>
                    </a:lnTo>
                    <a:lnTo>
                      <a:pt x="54" y="114"/>
                    </a:lnTo>
                    <a:lnTo>
                      <a:pt x="52" y="113"/>
                    </a:lnTo>
                    <a:lnTo>
                      <a:pt x="52" y="110"/>
                    </a:lnTo>
                    <a:lnTo>
                      <a:pt x="54" y="107"/>
                    </a:lnTo>
                    <a:lnTo>
                      <a:pt x="61" y="101"/>
                    </a:lnTo>
                    <a:lnTo>
                      <a:pt x="71" y="94"/>
                    </a:lnTo>
                    <a:lnTo>
                      <a:pt x="88" y="86"/>
                    </a:lnTo>
                    <a:lnTo>
                      <a:pt x="114" y="74"/>
                    </a:lnTo>
                    <a:lnTo>
                      <a:pt x="142" y="61"/>
                    </a:lnTo>
                    <a:lnTo>
                      <a:pt x="166" y="48"/>
                    </a:lnTo>
                    <a:lnTo>
                      <a:pt x="185" y="37"/>
                    </a:lnTo>
                    <a:lnTo>
                      <a:pt x="201" y="26"/>
                    </a:lnTo>
                    <a:lnTo>
                      <a:pt x="214" y="18"/>
                    </a:lnTo>
                    <a:lnTo>
                      <a:pt x="221" y="11"/>
                    </a:lnTo>
                    <a:lnTo>
                      <a:pt x="227"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0" name="Freeform 142"/>
              <p:cNvSpPr>
                <a:spLocks/>
              </p:cNvSpPr>
              <p:nvPr/>
            </p:nvSpPr>
            <p:spPr bwMode="auto">
              <a:xfrm>
                <a:off x="1626" y="1821"/>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6 h 114"/>
                  <a:gd name="T14" fmla="*/ 164 w 228"/>
                  <a:gd name="T15" fmla="*/ 22 h 114"/>
                  <a:gd name="T16" fmla="*/ 153 w 228"/>
                  <a:gd name="T17" fmla="*/ 29 h 114"/>
                  <a:gd name="T18" fmla="*/ 144 w 228"/>
                  <a:gd name="T19" fmla="*/ 35 h 114"/>
                  <a:gd name="T20" fmla="*/ 140 w 228"/>
                  <a:gd name="T21" fmla="*/ 38 h 114"/>
                  <a:gd name="T22" fmla="*/ 137 w 228"/>
                  <a:gd name="T23" fmla="*/ 39 h 114"/>
                  <a:gd name="T24" fmla="*/ 136 w 228"/>
                  <a:gd name="T25" fmla="*/ 41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6"/>
                    </a:lnTo>
                    <a:lnTo>
                      <a:pt x="164" y="22"/>
                    </a:lnTo>
                    <a:lnTo>
                      <a:pt x="153" y="29"/>
                    </a:lnTo>
                    <a:lnTo>
                      <a:pt x="144" y="35"/>
                    </a:lnTo>
                    <a:lnTo>
                      <a:pt x="140" y="38"/>
                    </a:lnTo>
                    <a:lnTo>
                      <a:pt x="137" y="39"/>
                    </a:lnTo>
                    <a:lnTo>
                      <a:pt x="136" y="41"/>
                    </a:lnTo>
                    <a:lnTo>
                      <a:pt x="133" y="42"/>
                    </a:lnTo>
                    <a:lnTo>
                      <a:pt x="128" y="45"/>
                    </a:lnTo>
                    <a:lnTo>
                      <a:pt x="118" y="51"/>
                    </a:lnTo>
                    <a:lnTo>
                      <a:pt x="104" y="59"/>
                    </a:lnTo>
                    <a:lnTo>
                      <a:pt x="85" y="71"/>
                    </a:lnTo>
                    <a:lnTo>
                      <a:pt x="66" y="81"/>
                    </a:lnTo>
                    <a:lnTo>
                      <a:pt x="49" y="90"/>
                    </a:lnTo>
                    <a:lnTo>
                      <a:pt x="33" y="98"/>
                    </a:lnTo>
                    <a:lnTo>
                      <a:pt x="20" y="105"/>
                    </a:lnTo>
                    <a:lnTo>
                      <a:pt x="9" y="110"/>
                    </a:lnTo>
                    <a:lnTo>
                      <a:pt x="3" y="113"/>
                    </a:lnTo>
                    <a:lnTo>
                      <a:pt x="0" y="114"/>
                    </a:lnTo>
                    <a:lnTo>
                      <a:pt x="55" y="114"/>
                    </a:lnTo>
                    <a:lnTo>
                      <a:pt x="53" y="113"/>
                    </a:lnTo>
                    <a:lnTo>
                      <a:pt x="52" y="110"/>
                    </a:lnTo>
                    <a:lnTo>
                      <a:pt x="55" y="107"/>
                    </a:lnTo>
                    <a:lnTo>
                      <a:pt x="61" y="101"/>
                    </a:lnTo>
                    <a:lnTo>
                      <a:pt x="71" y="94"/>
                    </a:lnTo>
                    <a:lnTo>
                      <a:pt x="88" y="85"/>
                    </a:lnTo>
                    <a:lnTo>
                      <a:pt x="114" y="74"/>
                    </a:lnTo>
                    <a:lnTo>
                      <a:pt x="141" y="61"/>
                    </a:lnTo>
                    <a:lnTo>
                      <a:pt x="166" y="48"/>
                    </a:lnTo>
                    <a:lnTo>
                      <a:pt x="185" y="36"/>
                    </a:lnTo>
                    <a:lnTo>
                      <a:pt x="201" y="26"/>
                    </a:lnTo>
                    <a:lnTo>
                      <a:pt x="214" y="17"/>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1" name="Freeform 143"/>
              <p:cNvSpPr>
                <a:spLocks/>
              </p:cNvSpPr>
              <p:nvPr/>
            </p:nvSpPr>
            <p:spPr bwMode="auto">
              <a:xfrm>
                <a:off x="1651" y="1853"/>
                <a:ext cx="228" cy="114"/>
              </a:xfrm>
              <a:custGeom>
                <a:avLst/>
                <a:gdLst>
                  <a:gd name="T0" fmla="*/ 213 w 228"/>
                  <a:gd name="T1" fmla="*/ 0 h 114"/>
                  <a:gd name="T2" fmla="*/ 212 w 228"/>
                  <a:gd name="T3" fmla="*/ 0 h 114"/>
                  <a:gd name="T4" fmla="*/ 209 w 228"/>
                  <a:gd name="T5" fmla="*/ 1 h 114"/>
                  <a:gd name="T6" fmla="*/ 203 w 228"/>
                  <a:gd name="T7" fmla="*/ 4 h 114"/>
                  <a:gd name="T8" fmla="*/ 194 w 228"/>
                  <a:gd name="T9" fmla="*/ 7 h 114"/>
                  <a:gd name="T10" fmla="*/ 186 w 228"/>
                  <a:gd name="T11" fmla="*/ 11 h 114"/>
                  <a:gd name="T12" fmla="*/ 176 w 228"/>
                  <a:gd name="T13" fmla="*/ 16 h 114"/>
                  <a:gd name="T14" fmla="*/ 165 w 228"/>
                  <a:gd name="T15" fmla="*/ 22 h 114"/>
                  <a:gd name="T16" fmla="*/ 154 w 228"/>
                  <a:gd name="T17" fmla="*/ 29 h 114"/>
                  <a:gd name="T18" fmla="*/ 145 w 228"/>
                  <a:gd name="T19" fmla="*/ 35 h 114"/>
                  <a:gd name="T20" fmla="*/ 141 w 228"/>
                  <a:gd name="T21" fmla="*/ 37 h 114"/>
                  <a:gd name="T22" fmla="*/ 138 w 228"/>
                  <a:gd name="T23" fmla="*/ 39 h 114"/>
                  <a:gd name="T24" fmla="*/ 137 w 228"/>
                  <a:gd name="T25" fmla="*/ 40 h 114"/>
                  <a:gd name="T26" fmla="*/ 134 w 228"/>
                  <a:gd name="T27" fmla="*/ 42 h 114"/>
                  <a:gd name="T28" fmla="*/ 129 w 228"/>
                  <a:gd name="T29" fmla="*/ 45 h 114"/>
                  <a:gd name="T30" fmla="*/ 119 w 228"/>
                  <a:gd name="T31" fmla="*/ 50 h 114"/>
                  <a:gd name="T32" fmla="*/ 105 w 228"/>
                  <a:gd name="T33" fmla="*/ 59 h 114"/>
                  <a:gd name="T34" fmla="*/ 86 w 228"/>
                  <a:gd name="T35" fmla="*/ 71 h 114"/>
                  <a:gd name="T36" fmla="*/ 67 w 228"/>
                  <a:gd name="T37" fmla="*/ 81 h 114"/>
                  <a:gd name="T38" fmla="*/ 50 w 228"/>
                  <a:gd name="T39" fmla="*/ 89 h 114"/>
                  <a:gd name="T40" fmla="*/ 33 w 228"/>
                  <a:gd name="T41" fmla="*/ 98 h 114"/>
                  <a:gd name="T42" fmla="*/ 20 w 228"/>
                  <a:gd name="T43" fmla="*/ 105 h 114"/>
                  <a:gd name="T44" fmla="*/ 8 w 228"/>
                  <a:gd name="T45" fmla="*/ 110 h 114"/>
                  <a:gd name="T46" fmla="*/ 2 w 228"/>
                  <a:gd name="T47" fmla="*/ 112 h 114"/>
                  <a:gd name="T48" fmla="*/ 0 w 228"/>
                  <a:gd name="T49" fmla="*/ 114 h 114"/>
                  <a:gd name="T50" fmla="*/ 54 w 228"/>
                  <a:gd name="T51" fmla="*/ 114 h 114"/>
                  <a:gd name="T52" fmla="*/ 54 w 228"/>
                  <a:gd name="T53" fmla="*/ 114 h 114"/>
                  <a:gd name="T54" fmla="*/ 53 w 228"/>
                  <a:gd name="T55" fmla="*/ 112 h 114"/>
                  <a:gd name="T56" fmla="*/ 51 w 228"/>
                  <a:gd name="T57" fmla="*/ 110 h 114"/>
                  <a:gd name="T58" fmla="*/ 54 w 228"/>
                  <a:gd name="T59" fmla="*/ 107 h 114"/>
                  <a:gd name="T60" fmla="*/ 60 w 228"/>
                  <a:gd name="T61" fmla="*/ 101 h 114"/>
                  <a:gd name="T62" fmla="*/ 70 w 228"/>
                  <a:gd name="T63" fmla="*/ 94 h 114"/>
                  <a:gd name="T64" fmla="*/ 88 w 228"/>
                  <a:gd name="T65" fmla="*/ 85 h 114"/>
                  <a:gd name="T66" fmla="*/ 114 w 228"/>
                  <a:gd name="T67" fmla="*/ 73 h 114"/>
                  <a:gd name="T68" fmla="*/ 141 w 228"/>
                  <a:gd name="T69" fmla="*/ 60 h 114"/>
                  <a:gd name="T70" fmla="*/ 165 w 228"/>
                  <a:gd name="T71" fmla="*/ 47 h 114"/>
                  <a:gd name="T72" fmla="*/ 184 w 228"/>
                  <a:gd name="T73" fmla="*/ 36 h 114"/>
                  <a:gd name="T74" fmla="*/ 200 w 228"/>
                  <a:gd name="T75" fmla="*/ 26 h 114"/>
                  <a:gd name="T76" fmla="*/ 213 w 228"/>
                  <a:gd name="T77" fmla="*/ 17 h 114"/>
                  <a:gd name="T78" fmla="*/ 220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1"/>
                    </a:lnTo>
                    <a:lnTo>
                      <a:pt x="203" y="4"/>
                    </a:lnTo>
                    <a:lnTo>
                      <a:pt x="194" y="7"/>
                    </a:lnTo>
                    <a:lnTo>
                      <a:pt x="186" y="11"/>
                    </a:lnTo>
                    <a:lnTo>
                      <a:pt x="176" y="16"/>
                    </a:lnTo>
                    <a:lnTo>
                      <a:pt x="165" y="22"/>
                    </a:lnTo>
                    <a:lnTo>
                      <a:pt x="154" y="29"/>
                    </a:lnTo>
                    <a:lnTo>
                      <a:pt x="145" y="35"/>
                    </a:lnTo>
                    <a:lnTo>
                      <a:pt x="141" y="37"/>
                    </a:lnTo>
                    <a:lnTo>
                      <a:pt x="138" y="39"/>
                    </a:lnTo>
                    <a:lnTo>
                      <a:pt x="137" y="40"/>
                    </a:lnTo>
                    <a:lnTo>
                      <a:pt x="134" y="42"/>
                    </a:lnTo>
                    <a:lnTo>
                      <a:pt x="129" y="45"/>
                    </a:lnTo>
                    <a:lnTo>
                      <a:pt x="119" y="50"/>
                    </a:lnTo>
                    <a:lnTo>
                      <a:pt x="105" y="59"/>
                    </a:lnTo>
                    <a:lnTo>
                      <a:pt x="86" y="71"/>
                    </a:lnTo>
                    <a:lnTo>
                      <a:pt x="67" y="81"/>
                    </a:lnTo>
                    <a:lnTo>
                      <a:pt x="50" y="89"/>
                    </a:lnTo>
                    <a:lnTo>
                      <a:pt x="33" y="98"/>
                    </a:lnTo>
                    <a:lnTo>
                      <a:pt x="20" y="105"/>
                    </a:lnTo>
                    <a:lnTo>
                      <a:pt x="8" y="110"/>
                    </a:lnTo>
                    <a:lnTo>
                      <a:pt x="2" y="112"/>
                    </a:lnTo>
                    <a:lnTo>
                      <a:pt x="0" y="114"/>
                    </a:lnTo>
                    <a:lnTo>
                      <a:pt x="54" y="114"/>
                    </a:lnTo>
                    <a:lnTo>
                      <a:pt x="53" y="112"/>
                    </a:lnTo>
                    <a:lnTo>
                      <a:pt x="51" y="110"/>
                    </a:lnTo>
                    <a:lnTo>
                      <a:pt x="54" y="107"/>
                    </a:lnTo>
                    <a:lnTo>
                      <a:pt x="60" y="101"/>
                    </a:lnTo>
                    <a:lnTo>
                      <a:pt x="70" y="94"/>
                    </a:lnTo>
                    <a:lnTo>
                      <a:pt x="88" y="85"/>
                    </a:lnTo>
                    <a:lnTo>
                      <a:pt x="114" y="73"/>
                    </a:lnTo>
                    <a:lnTo>
                      <a:pt x="141" y="60"/>
                    </a:lnTo>
                    <a:lnTo>
                      <a:pt x="165" y="47"/>
                    </a:lnTo>
                    <a:lnTo>
                      <a:pt x="184" y="36"/>
                    </a:lnTo>
                    <a:lnTo>
                      <a:pt x="200" y="26"/>
                    </a:lnTo>
                    <a:lnTo>
                      <a:pt x="213" y="17"/>
                    </a:lnTo>
                    <a:lnTo>
                      <a:pt x="220"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2" name="Freeform 144"/>
              <p:cNvSpPr>
                <a:spLocks/>
              </p:cNvSpPr>
              <p:nvPr/>
            </p:nvSpPr>
            <p:spPr bwMode="auto">
              <a:xfrm>
                <a:off x="1677" y="1885"/>
                <a:ext cx="227" cy="114"/>
              </a:xfrm>
              <a:custGeom>
                <a:avLst/>
                <a:gdLst>
                  <a:gd name="T0" fmla="*/ 213 w 227"/>
                  <a:gd name="T1" fmla="*/ 0 h 114"/>
                  <a:gd name="T2" fmla="*/ 212 w 227"/>
                  <a:gd name="T3" fmla="*/ 0 h 114"/>
                  <a:gd name="T4" fmla="*/ 207 w 227"/>
                  <a:gd name="T5" fmla="*/ 1 h 114"/>
                  <a:gd name="T6" fmla="*/ 202 w 227"/>
                  <a:gd name="T7" fmla="*/ 4 h 114"/>
                  <a:gd name="T8" fmla="*/ 194 w 227"/>
                  <a:gd name="T9" fmla="*/ 7 h 114"/>
                  <a:gd name="T10" fmla="*/ 186 w 227"/>
                  <a:gd name="T11" fmla="*/ 11 h 114"/>
                  <a:gd name="T12" fmla="*/ 174 w 227"/>
                  <a:gd name="T13" fmla="*/ 17 h 114"/>
                  <a:gd name="T14" fmla="*/ 164 w 227"/>
                  <a:gd name="T15" fmla="*/ 23 h 114"/>
                  <a:gd name="T16" fmla="*/ 152 w 227"/>
                  <a:gd name="T17" fmla="*/ 30 h 114"/>
                  <a:gd name="T18" fmla="*/ 144 w 227"/>
                  <a:gd name="T19" fmla="*/ 36 h 114"/>
                  <a:gd name="T20" fmla="*/ 139 w 227"/>
                  <a:gd name="T21" fmla="*/ 39 h 114"/>
                  <a:gd name="T22" fmla="*/ 137 w 227"/>
                  <a:gd name="T23" fmla="*/ 40 h 114"/>
                  <a:gd name="T24" fmla="*/ 135 w 227"/>
                  <a:gd name="T25" fmla="*/ 40 h 114"/>
                  <a:gd name="T26" fmla="*/ 132 w 227"/>
                  <a:gd name="T27" fmla="*/ 41 h 114"/>
                  <a:gd name="T28" fmla="*/ 128 w 227"/>
                  <a:gd name="T29" fmla="*/ 44 h 114"/>
                  <a:gd name="T30" fmla="*/ 118 w 227"/>
                  <a:gd name="T31" fmla="*/ 50 h 114"/>
                  <a:gd name="T32" fmla="*/ 103 w 227"/>
                  <a:gd name="T33" fmla="*/ 59 h 114"/>
                  <a:gd name="T34" fmla="*/ 85 w 227"/>
                  <a:gd name="T35" fmla="*/ 70 h 114"/>
                  <a:gd name="T36" fmla="*/ 66 w 227"/>
                  <a:gd name="T37" fmla="*/ 80 h 114"/>
                  <a:gd name="T38" fmla="*/ 49 w 227"/>
                  <a:gd name="T39" fmla="*/ 89 h 114"/>
                  <a:gd name="T40" fmla="*/ 33 w 227"/>
                  <a:gd name="T41" fmla="*/ 98 h 114"/>
                  <a:gd name="T42" fmla="*/ 20 w 227"/>
                  <a:gd name="T43" fmla="*/ 105 h 114"/>
                  <a:gd name="T44" fmla="*/ 8 w 227"/>
                  <a:gd name="T45" fmla="*/ 109 h 114"/>
                  <a:gd name="T46" fmla="*/ 2 w 227"/>
                  <a:gd name="T47" fmla="*/ 112 h 114"/>
                  <a:gd name="T48" fmla="*/ 0 w 227"/>
                  <a:gd name="T49" fmla="*/ 114 h 114"/>
                  <a:gd name="T50" fmla="*/ 54 w 227"/>
                  <a:gd name="T51" fmla="*/ 114 h 114"/>
                  <a:gd name="T52" fmla="*/ 54 w 227"/>
                  <a:gd name="T53" fmla="*/ 114 h 114"/>
                  <a:gd name="T54" fmla="*/ 53 w 227"/>
                  <a:gd name="T55" fmla="*/ 112 h 114"/>
                  <a:gd name="T56" fmla="*/ 51 w 227"/>
                  <a:gd name="T57" fmla="*/ 111 h 114"/>
                  <a:gd name="T58" fmla="*/ 54 w 227"/>
                  <a:gd name="T59" fmla="*/ 106 h 114"/>
                  <a:gd name="T60" fmla="*/ 60 w 227"/>
                  <a:gd name="T61" fmla="*/ 102 h 114"/>
                  <a:gd name="T62" fmla="*/ 70 w 227"/>
                  <a:gd name="T63" fmla="*/ 95 h 114"/>
                  <a:gd name="T64" fmla="*/ 88 w 227"/>
                  <a:gd name="T65" fmla="*/ 85 h 114"/>
                  <a:gd name="T66" fmla="*/ 113 w 227"/>
                  <a:gd name="T67" fmla="*/ 73 h 114"/>
                  <a:gd name="T68" fmla="*/ 141 w 227"/>
                  <a:gd name="T69" fmla="*/ 60 h 114"/>
                  <a:gd name="T70" fmla="*/ 165 w 227"/>
                  <a:gd name="T71" fmla="*/ 47 h 114"/>
                  <a:gd name="T72" fmla="*/ 184 w 227"/>
                  <a:gd name="T73" fmla="*/ 36 h 114"/>
                  <a:gd name="T74" fmla="*/ 200 w 227"/>
                  <a:gd name="T75" fmla="*/ 26 h 114"/>
                  <a:gd name="T76" fmla="*/ 213 w 227"/>
                  <a:gd name="T77" fmla="*/ 17 h 114"/>
                  <a:gd name="T78" fmla="*/ 220 w 227"/>
                  <a:gd name="T79" fmla="*/ 10 h 114"/>
                  <a:gd name="T80" fmla="*/ 226 w 227"/>
                  <a:gd name="T81" fmla="*/ 5 h 114"/>
                  <a:gd name="T82" fmla="*/ 227 w 227"/>
                  <a:gd name="T83" fmla="*/ 4 h 114"/>
                  <a:gd name="T84" fmla="*/ 213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3" y="0"/>
                    </a:moveTo>
                    <a:lnTo>
                      <a:pt x="212" y="0"/>
                    </a:lnTo>
                    <a:lnTo>
                      <a:pt x="207" y="1"/>
                    </a:lnTo>
                    <a:lnTo>
                      <a:pt x="202" y="4"/>
                    </a:lnTo>
                    <a:lnTo>
                      <a:pt x="194" y="7"/>
                    </a:lnTo>
                    <a:lnTo>
                      <a:pt x="186" y="11"/>
                    </a:lnTo>
                    <a:lnTo>
                      <a:pt x="174" y="17"/>
                    </a:lnTo>
                    <a:lnTo>
                      <a:pt x="164" y="23"/>
                    </a:lnTo>
                    <a:lnTo>
                      <a:pt x="152" y="30"/>
                    </a:lnTo>
                    <a:lnTo>
                      <a:pt x="144" y="36"/>
                    </a:lnTo>
                    <a:lnTo>
                      <a:pt x="139" y="39"/>
                    </a:lnTo>
                    <a:lnTo>
                      <a:pt x="137" y="40"/>
                    </a:lnTo>
                    <a:lnTo>
                      <a:pt x="135" y="40"/>
                    </a:lnTo>
                    <a:lnTo>
                      <a:pt x="132" y="41"/>
                    </a:lnTo>
                    <a:lnTo>
                      <a:pt x="128" y="44"/>
                    </a:lnTo>
                    <a:lnTo>
                      <a:pt x="118" y="50"/>
                    </a:lnTo>
                    <a:lnTo>
                      <a:pt x="103" y="59"/>
                    </a:lnTo>
                    <a:lnTo>
                      <a:pt x="85" y="70"/>
                    </a:lnTo>
                    <a:lnTo>
                      <a:pt x="66" y="80"/>
                    </a:lnTo>
                    <a:lnTo>
                      <a:pt x="49" y="89"/>
                    </a:lnTo>
                    <a:lnTo>
                      <a:pt x="33" y="98"/>
                    </a:lnTo>
                    <a:lnTo>
                      <a:pt x="20" y="105"/>
                    </a:lnTo>
                    <a:lnTo>
                      <a:pt x="8" y="109"/>
                    </a:lnTo>
                    <a:lnTo>
                      <a:pt x="2" y="112"/>
                    </a:lnTo>
                    <a:lnTo>
                      <a:pt x="0" y="114"/>
                    </a:lnTo>
                    <a:lnTo>
                      <a:pt x="54" y="114"/>
                    </a:lnTo>
                    <a:lnTo>
                      <a:pt x="53" y="112"/>
                    </a:lnTo>
                    <a:lnTo>
                      <a:pt x="51" y="111"/>
                    </a:lnTo>
                    <a:lnTo>
                      <a:pt x="54" y="106"/>
                    </a:lnTo>
                    <a:lnTo>
                      <a:pt x="60" y="102"/>
                    </a:lnTo>
                    <a:lnTo>
                      <a:pt x="70" y="95"/>
                    </a:lnTo>
                    <a:lnTo>
                      <a:pt x="88" y="85"/>
                    </a:lnTo>
                    <a:lnTo>
                      <a:pt x="113" y="73"/>
                    </a:lnTo>
                    <a:lnTo>
                      <a:pt x="141" y="60"/>
                    </a:lnTo>
                    <a:lnTo>
                      <a:pt x="165" y="47"/>
                    </a:lnTo>
                    <a:lnTo>
                      <a:pt x="184" y="36"/>
                    </a:lnTo>
                    <a:lnTo>
                      <a:pt x="200" y="26"/>
                    </a:lnTo>
                    <a:lnTo>
                      <a:pt x="213" y="17"/>
                    </a:lnTo>
                    <a:lnTo>
                      <a:pt x="220" y="10"/>
                    </a:lnTo>
                    <a:lnTo>
                      <a:pt x="226" y="5"/>
                    </a:lnTo>
                    <a:lnTo>
                      <a:pt x="227"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3" name="Freeform 145"/>
              <p:cNvSpPr>
                <a:spLocks/>
              </p:cNvSpPr>
              <p:nvPr/>
            </p:nvSpPr>
            <p:spPr bwMode="auto">
              <a:xfrm>
                <a:off x="1790" y="1909"/>
                <a:ext cx="148" cy="74"/>
              </a:xfrm>
              <a:custGeom>
                <a:avLst/>
                <a:gdLst>
                  <a:gd name="T0" fmla="*/ 138 w 148"/>
                  <a:gd name="T1" fmla="*/ 0 h 74"/>
                  <a:gd name="T2" fmla="*/ 135 w 148"/>
                  <a:gd name="T3" fmla="*/ 2 h 74"/>
                  <a:gd name="T4" fmla="*/ 126 w 148"/>
                  <a:gd name="T5" fmla="*/ 6 h 74"/>
                  <a:gd name="T6" fmla="*/ 114 w 148"/>
                  <a:gd name="T7" fmla="*/ 12 h 74"/>
                  <a:gd name="T8" fmla="*/ 100 w 148"/>
                  <a:gd name="T9" fmla="*/ 20 h 74"/>
                  <a:gd name="T10" fmla="*/ 91 w 148"/>
                  <a:gd name="T11" fmla="*/ 26 h 74"/>
                  <a:gd name="T12" fmla="*/ 89 w 148"/>
                  <a:gd name="T13" fmla="*/ 28 h 74"/>
                  <a:gd name="T14" fmla="*/ 84 w 148"/>
                  <a:gd name="T15" fmla="*/ 30 h 74"/>
                  <a:gd name="T16" fmla="*/ 68 w 148"/>
                  <a:gd name="T17" fmla="*/ 39 h 74"/>
                  <a:gd name="T18" fmla="*/ 57 w 148"/>
                  <a:gd name="T19" fmla="*/ 46 h 74"/>
                  <a:gd name="T20" fmla="*/ 44 w 148"/>
                  <a:gd name="T21" fmla="*/ 52 h 74"/>
                  <a:gd name="T22" fmla="*/ 32 w 148"/>
                  <a:gd name="T23" fmla="*/ 58 h 74"/>
                  <a:gd name="T24" fmla="*/ 22 w 148"/>
                  <a:gd name="T25" fmla="*/ 64 h 74"/>
                  <a:gd name="T26" fmla="*/ 13 w 148"/>
                  <a:gd name="T27" fmla="*/ 68 h 74"/>
                  <a:gd name="T28" fmla="*/ 6 w 148"/>
                  <a:gd name="T29" fmla="*/ 71 h 74"/>
                  <a:gd name="T30" fmla="*/ 2 w 148"/>
                  <a:gd name="T31" fmla="*/ 74 h 74"/>
                  <a:gd name="T32" fmla="*/ 0 w 148"/>
                  <a:gd name="T33" fmla="*/ 74 h 74"/>
                  <a:gd name="T34" fmla="*/ 37 w 148"/>
                  <a:gd name="T35" fmla="*/ 74 h 74"/>
                  <a:gd name="T36" fmla="*/ 37 w 148"/>
                  <a:gd name="T37" fmla="*/ 74 h 74"/>
                  <a:gd name="T38" fmla="*/ 35 w 148"/>
                  <a:gd name="T39" fmla="*/ 72 h 74"/>
                  <a:gd name="T40" fmla="*/ 35 w 148"/>
                  <a:gd name="T41" fmla="*/ 72 h 74"/>
                  <a:gd name="T42" fmla="*/ 37 w 148"/>
                  <a:gd name="T43" fmla="*/ 69 h 74"/>
                  <a:gd name="T44" fmla="*/ 39 w 148"/>
                  <a:gd name="T45" fmla="*/ 66 h 74"/>
                  <a:gd name="T46" fmla="*/ 47 w 148"/>
                  <a:gd name="T47" fmla="*/ 62 h 74"/>
                  <a:gd name="T48" fmla="*/ 58 w 148"/>
                  <a:gd name="T49" fmla="*/ 56 h 74"/>
                  <a:gd name="T50" fmla="*/ 74 w 148"/>
                  <a:gd name="T51" fmla="*/ 49 h 74"/>
                  <a:gd name="T52" fmla="*/ 91 w 148"/>
                  <a:gd name="T53" fmla="*/ 41 h 74"/>
                  <a:gd name="T54" fmla="*/ 107 w 148"/>
                  <a:gd name="T55" fmla="*/ 32 h 74"/>
                  <a:gd name="T56" fmla="*/ 120 w 148"/>
                  <a:gd name="T57" fmla="*/ 25 h 74"/>
                  <a:gd name="T58" fmla="*/ 130 w 148"/>
                  <a:gd name="T59" fmla="*/ 17 h 74"/>
                  <a:gd name="T60" fmla="*/ 138 w 148"/>
                  <a:gd name="T61" fmla="*/ 13 h 74"/>
                  <a:gd name="T62" fmla="*/ 143 w 148"/>
                  <a:gd name="T63" fmla="*/ 9 h 74"/>
                  <a:gd name="T64" fmla="*/ 146 w 148"/>
                  <a:gd name="T65" fmla="*/ 6 h 74"/>
                  <a:gd name="T66" fmla="*/ 148 w 148"/>
                  <a:gd name="T67" fmla="*/ 4 h 74"/>
                  <a:gd name="T68" fmla="*/ 138 w 148"/>
                  <a:gd name="T69" fmla="*/ 0 h 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
                  <a:gd name="T106" fmla="*/ 0 h 74"/>
                  <a:gd name="T107" fmla="*/ 148 w 148"/>
                  <a:gd name="T108" fmla="*/ 74 h 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 h="74">
                    <a:moveTo>
                      <a:pt x="138" y="0"/>
                    </a:moveTo>
                    <a:lnTo>
                      <a:pt x="135" y="2"/>
                    </a:lnTo>
                    <a:lnTo>
                      <a:pt x="126" y="6"/>
                    </a:lnTo>
                    <a:lnTo>
                      <a:pt x="114" y="12"/>
                    </a:lnTo>
                    <a:lnTo>
                      <a:pt x="100" y="20"/>
                    </a:lnTo>
                    <a:lnTo>
                      <a:pt x="91" y="26"/>
                    </a:lnTo>
                    <a:lnTo>
                      <a:pt x="89" y="28"/>
                    </a:lnTo>
                    <a:lnTo>
                      <a:pt x="84" y="30"/>
                    </a:lnTo>
                    <a:lnTo>
                      <a:pt x="68" y="39"/>
                    </a:lnTo>
                    <a:lnTo>
                      <a:pt x="57" y="46"/>
                    </a:lnTo>
                    <a:lnTo>
                      <a:pt x="44" y="52"/>
                    </a:lnTo>
                    <a:lnTo>
                      <a:pt x="32" y="58"/>
                    </a:lnTo>
                    <a:lnTo>
                      <a:pt x="22" y="64"/>
                    </a:lnTo>
                    <a:lnTo>
                      <a:pt x="13" y="68"/>
                    </a:lnTo>
                    <a:lnTo>
                      <a:pt x="6" y="71"/>
                    </a:lnTo>
                    <a:lnTo>
                      <a:pt x="2" y="74"/>
                    </a:lnTo>
                    <a:lnTo>
                      <a:pt x="0" y="74"/>
                    </a:lnTo>
                    <a:lnTo>
                      <a:pt x="37" y="74"/>
                    </a:lnTo>
                    <a:lnTo>
                      <a:pt x="35" y="72"/>
                    </a:lnTo>
                    <a:lnTo>
                      <a:pt x="37" y="69"/>
                    </a:lnTo>
                    <a:lnTo>
                      <a:pt x="39" y="66"/>
                    </a:lnTo>
                    <a:lnTo>
                      <a:pt x="47" y="62"/>
                    </a:lnTo>
                    <a:lnTo>
                      <a:pt x="58" y="56"/>
                    </a:lnTo>
                    <a:lnTo>
                      <a:pt x="74" y="49"/>
                    </a:lnTo>
                    <a:lnTo>
                      <a:pt x="91" y="41"/>
                    </a:lnTo>
                    <a:lnTo>
                      <a:pt x="107" y="32"/>
                    </a:lnTo>
                    <a:lnTo>
                      <a:pt x="120" y="25"/>
                    </a:lnTo>
                    <a:lnTo>
                      <a:pt x="130" y="17"/>
                    </a:lnTo>
                    <a:lnTo>
                      <a:pt x="138" y="13"/>
                    </a:lnTo>
                    <a:lnTo>
                      <a:pt x="143" y="9"/>
                    </a:lnTo>
                    <a:lnTo>
                      <a:pt x="146" y="6"/>
                    </a:lnTo>
                    <a:lnTo>
                      <a:pt x="148" y="4"/>
                    </a:lnTo>
                    <a:lnTo>
                      <a:pt x="1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4" name="Freeform 146"/>
              <p:cNvSpPr>
                <a:spLocks/>
              </p:cNvSpPr>
              <p:nvPr/>
            </p:nvSpPr>
            <p:spPr bwMode="auto">
              <a:xfrm>
                <a:off x="1727" y="1948"/>
                <a:ext cx="228" cy="114"/>
              </a:xfrm>
              <a:custGeom>
                <a:avLst/>
                <a:gdLst>
                  <a:gd name="T0" fmla="*/ 212 w 228"/>
                  <a:gd name="T1" fmla="*/ 0 h 114"/>
                  <a:gd name="T2" fmla="*/ 211 w 228"/>
                  <a:gd name="T3" fmla="*/ 0 h 114"/>
                  <a:gd name="T4" fmla="*/ 208 w 228"/>
                  <a:gd name="T5" fmla="*/ 2 h 114"/>
                  <a:gd name="T6" fmla="*/ 202 w 228"/>
                  <a:gd name="T7" fmla="*/ 4 h 114"/>
                  <a:gd name="T8" fmla="*/ 193 w 228"/>
                  <a:gd name="T9" fmla="*/ 7 h 114"/>
                  <a:gd name="T10" fmla="*/ 185 w 228"/>
                  <a:gd name="T11" fmla="*/ 12 h 114"/>
                  <a:gd name="T12" fmla="*/ 175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0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1 w 228"/>
                  <a:gd name="T61" fmla="*/ 102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1 w 228"/>
                  <a:gd name="T75" fmla="*/ 27 h 114"/>
                  <a:gd name="T76" fmla="*/ 214 w 228"/>
                  <a:gd name="T77" fmla="*/ 19 h 114"/>
                  <a:gd name="T78" fmla="*/ 221 w 228"/>
                  <a:gd name="T79" fmla="*/ 12 h 114"/>
                  <a:gd name="T80" fmla="*/ 227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4"/>
                    </a:lnTo>
                    <a:lnTo>
                      <a:pt x="193" y="7"/>
                    </a:lnTo>
                    <a:lnTo>
                      <a:pt x="185" y="12"/>
                    </a:lnTo>
                    <a:lnTo>
                      <a:pt x="175" y="17"/>
                    </a:lnTo>
                    <a:lnTo>
                      <a:pt x="164" y="23"/>
                    </a:lnTo>
                    <a:lnTo>
                      <a:pt x="153" y="30"/>
                    </a:lnTo>
                    <a:lnTo>
                      <a:pt x="144" y="36"/>
                    </a:lnTo>
                    <a:lnTo>
                      <a:pt x="140" y="39"/>
                    </a:lnTo>
                    <a:lnTo>
                      <a:pt x="137" y="40"/>
                    </a:lnTo>
                    <a:lnTo>
                      <a:pt x="136" y="40"/>
                    </a:lnTo>
                    <a:lnTo>
                      <a:pt x="133" y="42"/>
                    </a:lnTo>
                    <a:lnTo>
                      <a:pt x="128" y="45"/>
                    </a:lnTo>
                    <a:lnTo>
                      <a:pt x="118" y="51"/>
                    </a:lnTo>
                    <a:lnTo>
                      <a:pt x="104" y="59"/>
                    </a:lnTo>
                    <a:lnTo>
                      <a:pt x="85" y="71"/>
                    </a:lnTo>
                    <a:lnTo>
                      <a:pt x="66" y="81"/>
                    </a:lnTo>
                    <a:lnTo>
                      <a:pt x="49" y="89"/>
                    </a:lnTo>
                    <a:lnTo>
                      <a:pt x="33" y="98"/>
                    </a:lnTo>
                    <a:lnTo>
                      <a:pt x="20" y="105"/>
                    </a:lnTo>
                    <a:lnTo>
                      <a:pt x="9" y="110"/>
                    </a:lnTo>
                    <a:lnTo>
                      <a:pt x="3" y="113"/>
                    </a:lnTo>
                    <a:lnTo>
                      <a:pt x="0" y="114"/>
                    </a:lnTo>
                    <a:lnTo>
                      <a:pt x="53" y="114"/>
                    </a:lnTo>
                    <a:lnTo>
                      <a:pt x="52" y="113"/>
                    </a:lnTo>
                    <a:lnTo>
                      <a:pt x="52" y="111"/>
                    </a:lnTo>
                    <a:lnTo>
                      <a:pt x="53" y="107"/>
                    </a:lnTo>
                    <a:lnTo>
                      <a:pt x="61" y="102"/>
                    </a:lnTo>
                    <a:lnTo>
                      <a:pt x="71" y="95"/>
                    </a:lnTo>
                    <a:lnTo>
                      <a:pt x="88" y="87"/>
                    </a:lnTo>
                    <a:lnTo>
                      <a:pt x="114" y="75"/>
                    </a:lnTo>
                    <a:lnTo>
                      <a:pt x="141" y="62"/>
                    </a:lnTo>
                    <a:lnTo>
                      <a:pt x="166" y="49"/>
                    </a:lnTo>
                    <a:lnTo>
                      <a:pt x="185" y="38"/>
                    </a:lnTo>
                    <a:lnTo>
                      <a:pt x="201" y="27"/>
                    </a:lnTo>
                    <a:lnTo>
                      <a:pt x="214" y="19"/>
                    </a:lnTo>
                    <a:lnTo>
                      <a:pt x="221" y="12"/>
                    </a:lnTo>
                    <a:lnTo>
                      <a:pt x="227"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5" name="Freeform 147"/>
              <p:cNvSpPr>
                <a:spLocks/>
              </p:cNvSpPr>
              <p:nvPr/>
            </p:nvSpPr>
            <p:spPr bwMode="auto">
              <a:xfrm>
                <a:off x="1752" y="1980"/>
                <a:ext cx="227" cy="114"/>
              </a:xfrm>
              <a:custGeom>
                <a:avLst/>
                <a:gdLst>
                  <a:gd name="T0" fmla="*/ 213 w 227"/>
                  <a:gd name="T1" fmla="*/ 0 h 114"/>
                  <a:gd name="T2" fmla="*/ 212 w 227"/>
                  <a:gd name="T3" fmla="*/ 0 h 114"/>
                  <a:gd name="T4" fmla="*/ 207 w 227"/>
                  <a:gd name="T5" fmla="*/ 1 h 114"/>
                  <a:gd name="T6" fmla="*/ 202 w 227"/>
                  <a:gd name="T7" fmla="*/ 4 h 114"/>
                  <a:gd name="T8" fmla="*/ 194 w 227"/>
                  <a:gd name="T9" fmla="*/ 7 h 114"/>
                  <a:gd name="T10" fmla="*/ 186 w 227"/>
                  <a:gd name="T11" fmla="*/ 11 h 114"/>
                  <a:gd name="T12" fmla="*/ 174 w 227"/>
                  <a:gd name="T13" fmla="*/ 17 h 114"/>
                  <a:gd name="T14" fmla="*/ 164 w 227"/>
                  <a:gd name="T15" fmla="*/ 23 h 114"/>
                  <a:gd name="T16" fmla="*/ 152 w 227"/>
                  <a:gd name="T17" fmla="*/ 30 h 114"/>
                  <a:gd name="T18" fmla="*/ 144 w 227"/>
                  <a:gd name="T19" fmla="*/ 36 h 114"/>
                  <a:gd name="T20" fmla="*/ 139 w 227"/>
                  <a:gd name="T21" fmla="*/ 39 h 114"/>
                  <a:gd name="T22" fmla="*/ 137 w 227"/>
                  <a:gd name="T23" fmla="*/ 40 h 114"/>
                  <a:gd name="T24" fmla="*/ 135 w 227"/>
                  <a:gd name="T25" fmla="*/ 42 h 114"/>
                  <a:gd name="T26" fmla="*/ 132 w 227"/>
                  <a:gd name="T27" fmla="*/ 43 h 114"/>
                  <a:gd name="T28" fmla="*/ 128 w 227"/>
                  <a:gd name="T29" fmla="*/ 45 h 114"/>
                  <a:gd name="T30" fmla="*/ 118 w 227"/>
                  <a:gd name="T31" fmla="*/ 50 h 114"/>
                  <a:gd name="T32" fmla="*/ 103 w 227"/>
                  <a:gd name="T33" fmla="*/ 59 h 114"/>
                  <a:gd name="T34" fmla="*/ 85 w 227"/>
                  <a:gd name="T35" fmla="*/ 70 h 114"/>
                  <a:gd name="T36" fmla="*/ 66 w 227"/>
                  <a:gd name="T37" fmla="*/ 81 h 114"/>
                  <a:gd name="T38" fmla="*/ 49 w 227"/>
                  <a:gd name="T39" fmla="*/ 89 h 114"/>
                  <a:gd name="T40" fmla="*/ 33 w 227"/>
                  <a:gd name="T41" fmla="*/ 98 h 114"/>
                  <a:gd name="T42" fmla="*/ 20 w 227"/>
                  <a:gd name="T43" fmla="*/ 105 h 114"/>
                  <a:gd name="T44" fmla="*/ 8 w 227"/>
                  <a:gd name="T45" fmla="*/ 109 h 114"/>
                  <a:gd name="T46" fmla="*/ 2 w 227"/>
                  <a:gd name="T47" fmla="*/ 112 h 114"/>
                  <a:gd name="T48" fmla="*/ 0 w 227"/>
                  <a:gd name="T49" fmla="*/ 114 h 114"/>
                  <a:gd name="T50" fmla="*/ 54 w 227"/>
                  <a:gd name="T51" fmla="*/ 114 h 114"/>
                  <a:gd name="T52" fmla="*/ 54 w 227"/>
                  <a:gd name="T53" fmla="*/ 114 h 114"/>
                  <a:gd name="T54" fmla="*/ 53 w 227"/>
                  <a:gd name="T55" fmla="*/ 112 h 114"/>
                  <a:gd name="T56" fmla="*/ 51 w 227"/>
                  <a:gd name="T57" fmla="*/ 111 h 114"/>
                  <a:gd name="T58" fmla="*/ 54 w 227"/>
                  <a:gd name="T59" fmla="*/ 107 h 114"/>
                  <a:gd name="T60" fmla="*/ 60 w 227"/>
                  <a:gd name="T61" fmla="*/ 102 h 114"/>
                  <a:gd name="T62" fmla="*/ 70 w 227"/>
                  <a:gd name="T63" fmla="*/ 95 h 114"/>
                  <a:gd name="T64" fmla="*/ 88 w 227"/>
                  <a:gd name="T65" fmla="*/ 86 h 114"/>
                  <a:gd name="T66" fmla="*/ 114 w 227"/>
                  <a:gd name="T67" fmla="*/ 75 h 114"/>
                  <a:gd name="T68" fmla="*/ 141 w 227"/>
                  <a:gd name="T69" fmla="*/ 62 h 114"/>
                  <a:gd name="T70" fmla="*/ 165 w 227"/>
                  <a:gd name="T71" fmla="*/ 49 h 114"/>
                  <a:gd name="T72" fmla="*/ 184 w 227"/>
                  <a:gd name="T73" fmla="*/ 37 h 114"/>
                  <a:gd name="T74" fmla="*/ 200 w 227"/>
                  <a:gd name="T75" fmla="*/ 27 h 114"/>
                  <a:gd name="T76" fmla="*/ 213 w 227"/>
                  <a:gd name="T77" fmla="*/ 19 h 114"/>
                  <a:gd name="T78" fmla="*/ 220 w 227"/>
                  <a:gd name="T79" fmla="*/ 11 h 114"/>
                  <a:gd name="T80" fmla="*/ 226 w 227"/>
                  <a:gd name="T81" fmla="*/ 7 h 114"/>
                  <a:gd name="T82" fmla="*/ 227 w 227"/>
                  <a:gd name="T83" fmla="*/ 6 h 114"/>
                  <a:gd name="T84" fmla="*/ 213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3" y="0"/>
                    </a:moveTo>
                    <a:lnTo>
                      <a:pt x="212" y="0"/>
                    </a:lnTo>
                    <a:lnTo>
                      <a:pt x="207" y="1"/>
                    </a:lnTo>
                    <a:lnTo>
                      <a:pt x="202" y="4"/>
                    </a:lnTo>
                    <a:lnTo>
                      <a:pt x="194" y="7"/>
                    </a:lnTo>
                    <a:lnTo>
                      <a:pt x="186" y="11"/>
                    </a:lnTo>
                    <a:lnTo>
                      <a:pt x="174" y="17"/>
                    </a:lnTo>
                    <a:lnTo>
                      <a:pt x="164" y="23"/>
                    </a:lnTo>
                    <a:lnTo>
                      <a:pt x="152" y="30"/>
                    </a:lnTo>
                    <a:lnTo>
                      <a:pt x="144" y="36"/>
                    </a:lnTo>
                    <a:lnTo>
                      <a:pt x="139" y="39"/>
                    </a:lnTo>
                    <a:lnTo>
                      <a:pt x="137" y="40"/>
                    </a:lnTo>
                    <a:lnTo>
                      <a:pt x="135" y="42"/>
                    </a:lnTo>
                    <a:lnTo>
                      <a:pt x="132" y="43"/>
                    </a:lnTo>
                    <a:lnTo>
                      <a:pt x="128" y="45"/>
                    </a:lnTo>
                    <a:lnTo>
                      <a:pt x="118" y="50"/>
                    </a:lnTo>
                    <a:lnTo>
                      <a:pt x="103" y="59"/>
                    </a:lnTo>
                    <a:lnTo>
                      <a:pt x="85" y="70"/>
                    </a:lnTo>
                    <a:lnTo>
                      <a:pt x="66" y="81"/>
                    </a:lnTo>
                    <a:lnTo>
                      <a:pt x="49" y="89"/>
                    </a:lnTo>
                    <a:lnTo>
                      <a:pt x="33" y="98"/>
                    </a:lnTo>
                    <a:lnTo>
                      <a:pt x="20" y="105"/>
                    </a:lnTo>
                    <a:lnTo>
                      <a:pt x="8" y="109"/>
                    </a:lnTo>
                    <a:lnTo>
                      <a:pt x="2" y="112"/>
                    </a:lnTo>
                    <a:lnTo>
                      <a:pt x="0" y="114"/>
                    </a:lnTo>
                    <a:lnTo>
                      <a:pt x="54" y="114"/>
                    </a:lnTo>
                    <a:lnTo>
                      <a:pt x="53" y="112"/>
                    </a:lnTo>
                    <a:lnTo>
                      <a:pt x="51" y="111"/>
                    </a:lnTo>
                    <a:lnTo>
                      <a:pt x="54" y="107"/>
                    </a:lnTo>
                    <a:lnTo>
                      <a:pt x="60" y="102"/>
                    </a:lnTo>
                    <a:lnTo>
                      <a:pt x="70" y="95"/>
                    </a:lnTo>
                    <a:lnTo>
                      <a:pt x="88" y="86"/>
                    </a:lnTo>
                    <a:lnTo>
                      <a:pt x="114" y="75"/>
                    </a:lnTo>
                    <a:lnTo>
                      <a:pt x="141" y="62"/>
                    </a:lnTo>
                    <a:lnTo>
                      <a:pt x="165" y="49"/>
                    </a:lnTo>
                    <a:lnTo>
                      <a:pt x="184" y="37"/>
                    </a:lnTo>
                    <a:lnTo>
                      <a:pt x="200" y="27"/>
                    </a:lnTo>
                    <a:lnTo>
                      <a:pt x="213" y="19"/>
                    </a:lnTo>
                    <a:lnTo>
                      <a:pt x="220" y="11"/>
                    </a:lnTo>
                    <a:lnTo>
                      <a:pt x="226" y="7"/>
                    </a:lnTo>
                    <a:lnTo>
                      <a:pt x="227"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6" name="Freeform 148"/>
              <p:cNvSpPr>
                <a:spLocks/>
              </p:cNvSpPr>
              <p:nvPr/>
            </p:nvSpPr>
            <p:spPr bwMode="auto">
              <a:xfrm>
                <a:off x="1776" y="2012"/>
                <a:ext cx="228" cy="113"/>
              </a:xfrm>
              <a:custGeom>
                <a:avLst/>
                <a:gdLst>
                  <a:gd name="T0" fmla="*/ 214 w 228"/>
                  <a:gd name="T1" fmla="*/ 0 h 113"/>
                  <a:gd name="T2" fmla="*/ 212 w 228"/>
                  <a:gd name="T3" fmla="*/ 0 h 113"/>
                  <a:gd name="T4" fmla="*/ 209 w 228"/>
                  <a:gd name="T5" fmla="*/ 1 h 113"/>
                  <a:gd name="T6" fmla="*/ 203 w 228"/>
                  <a:gd name="T7" fmla="*/ 4 h 113"/>
                  <a:gd name="T8" fmla="*/ 195 w 228"/>
                  <a:gd name="T9" fmla="*/ 7 h 113"/>
                  <a:gd name="T10" fmla="*/ 186 w 228"/>
                  <a:gd name="T11" fmla="*/ 11 h 113"/>
                  <a:gd name="T12" fmla="*/ 176 w 228"/>
                  <a:gd name="T13" fmla="*/ 17 h 113"/>
                  <a:gd name="T14" fmla="*/ 166 w 228"/>
                  <a:gd name="T15" fmla="*/ 23 h 113"/>
                  <a:gd name="T16" fmla="*/ 154 w 228"/>
                  <a:gd name="T17" fmla="*/ 30 h 113"/>
                  <a:gd name="T18" fmla="*/ 146 w 228"/>
                  <a:gd name="T19" fmla="*/ 36 h 113"/>
                  <a:gd name="T20" fmla="*/ 141 w 228"/>
                  <a:gd name="T21" fmla="*/ 38 h 113"/>
                  <a:gd name="T22" fmla="*/ 139 w 228"/>
                  <a:gd name="T23" fmla="*/ 40 h 113"/>
                  <a:gd name="T24" fmla="*/ 137 w 228"/>
                  <a:gd name="T25" fmla="*/ 41 h 113"/>
                  <a:gd name="T26" fmla="*/ 134 w 228"/>
                  <a:gd name="T27" fmla="*/ 43 h 113"/>
                  <a:gd name="T28" fmla="*/ 130 w 228"/>
                  <a:gd name="T29" fmla="*/ 46 h 113"/>
                  <a:gd name="T30" fmla="*/ 120 w 228"/>
                  <a:gd name="T31" fmla="*/ 51 h 113"/>
                  <a:gd name="T32" fmla="*/ 105 w 228"/>
                  <a:gd name="T33" fmla="*/ 60 h 113"/>
                  <a:gd name="T34" fmla="*/ 87 w 228"/>
                  <a:gd name="T35" fmla="*/ 70 h 113"/>
                  <a:gd name="T36" fmla="*/ 68 w 228"/>
                  <a:gd name="T37" fmla="*/ 80 h 113"/>
                  <a:gd name="T38" fmla="*/ 51 w 228"/>
                  <a:gd name="T39" fmla="*/ 89 h 113"/>
                  <a:gd name="T40" fmla="*/ 33 w 228"/>
                  <a:gd name="T41" fmla="*/ 98 h 113"/>
                  <a:gd name="T42" fmla="*/ 20 w 228"/>
                  <a:gd name="T43" fmla="*/ 105 h 113"/>
                  <a:gd name="T44" fmla="*/ 9 w 228"/>
                  <a:gd name="T45" fmla="*/ 109 h 113"/>
                  <a:gd name="T46" fmla="*/ 3 w 228"/>
                  <a:gd name="T47" fmla="*/ 112 h 113"/>
                  <a:gd name="T48" fmla="*/ 0 w 228"/>
                  <a:gd name="T49" fmla="*/ 113 h 113"/>
                  <a:gd name="T50" fmla="*/ 55 w 228"/>
                  <a:gd name="T51" fmla="*/ 113 h 113"/>
                  <a:gd name="T52" fmla="*/ 55 w 228"/>
                  <a:gd name="T53" fmla="*/ 113 h 113"/>
                  <a:gd name="T54" fmla="*/ 53 w 228"/>
                  <a:gd name="T55" fmla="*/ 112 h 113"/>
                  <a:gd name="T56" fmla="*/ 52 w 228"/>
                  <a:gd name="T57" fmla="*/ 111 h 113"/>
                  <a:gd name="T58" fmla="*/ 55 w 228"/>
                  <a:gd name="T59" fmla="*/ 106 h 113"/>
                  <a:gd name="T60" fmla="*/ 61 w 228"/>
                  <a:gd name="T61" fmla="*/ 102 h 113"/>
                  <a:gd name="T62" fmla="*/ 71 w 228"/>
                  <a:gd name="T63" fmla="*/ 95 h 113"/>
                  <a:gd name="T64" fmla="*/ 88 w 228"/>
                  <a:gd name="T65" fmla="*/ 86 h 113"/>
                  <a:gd name="T66" fmla="*/ 114 w 228"/>
                  <a:gd name="T67" fmla="*/ 75 h 113"/>
                  <a:gd name="T68" fmla="*/ 141 w 228"/>
                  <a:gd name="T69" fmla="*/ 62 h 113"/>
                  <a:gd name="T70" fmla="*/ 166 w 228"/>
                  <a:gd name="T71" fmla="*/ 49 h 113"/>
                  <a:gd name="T72" fmla="*/ 185 w 228"/>
                  <a:gd name="T73" fmla="*/ 37 h 113"/>
                  <a:gd name="T74" fmla="*/ 201 w 228"/>
                  <a:gd name="T75" fmla="*/ 27 h 113"/>
                  <a:gd name="T76" fmla="*/ 214 w 228"/>
                  <a:gd name="T77" fmla="*/ 18 h 113"/>
                  <a:gd name="T78" fmla="*/ 221 w 228"/>
                  <a:gd name="T79" fmla="*/ 11 h 113"/>
                  <a:gd name="T80" fmla="*/ 227 w 228"/>
                  <a:gd name="T81" fmla="*/ 7 h 113"/>
                  <a:gd name="T82" fmla="*/ 228 w 228"/>
                  <a:gd name="T83" fmla="*/ 5 h 113"/>
                  <a:gd name="T84" fmla="*/ 214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4" y="0"/>
                    </a:moveTo>
                    <a:lnTo>
                      <a:pt x="212" y="0"/>
                    </a:lnTo>
                    <a:lnTo>
                      <a:pt x="209" y="1"/>
                    </a:lnTo>
                    <a:lnTo>
                      <a:pt x="203" y="4"/>
                    </a:lnTo>
                    <a:lnTo>
                      <a:pt x="195" y="7"/>
                    </a:lnTo>
                    <a:lnTo>
                      <a:pt x="186" y="11"/>
                    </a:lnTo>
                    <a:lnTo>
                      <a:pt x="176" y="17"/>
                    </a:lnTo>
                    <a:lnTo>
                      <a:pt x="166" y="23"/>
                    </a:lnTo>
                    <a:lnTo>
                      <a:pt x="154" y="30"/>
                    </a:lnTo>
                    <a:lnTo>
                      <a:pt x="146" y="36"/>
                    </a:lnTo>
                    <a:lnTo>
                      <a:pt x="141" y="38"/>
                    </a:lnTo>
                    <a:lnTo>
                      <a:pt x="139" y="40"/>
                    </a:lnTo>
                    <a:lnTo>
                      <a:pt x="137" y="41"/>
                    </a:lnTo>
                    <a:lnTo>
                      <a:pt x="134" y="43"/>
                    </a:lnTo>
                    <a:lnTo>
                      <a:pt x="130" y="46"/>
                    </a:lnTo>
                    <a:lnTo>
                      <a:pt x="120" y="51"/>
                    </a:lnTo>
                    <a:lnTo>
                      <a:pt x="105" y="60"/>
                    </a:lnTo>
                    <a:lnTo>
                      <a:pt x="87" y="70"/>
                    </a:lnTo>
                    <a:lnTo>
                      <a:pt x="68" y="80"/>
                    </a:lnTo>
                    <a:lnTo>
                      <a:pt x="51" y="89"/>
                    </a:lnTo>
                    <a:lnTo>
                      <a:pt x="33" y="98"/>
                    </a:lnTo>
                    <a:lnTo>
                      <a:pt x="20" y="105"/>
                    </a:lnTo>
                    <a:lnTo>
                      <a:pt x="9" y="109"/>
                    </a:lnTo>
                    <a:lnTo>
                      <a:pt x="3" y="112"/>
                    </a:lnTo>
                    <a:lnTo>
                      <a:pt x="0" y="113"/>
                    </a:lnTo>
                    <a:lnTo>
                      <a:pt x="55" y="113"/>
                    </a:lnTo>
                    <a:lnTo>
                      <a:pt x="53" y="112"/>
                    </a:lnTo>
                    <a:lnTo>
                      <a:pt x="52" y="111"/>
                    </a:lnTo>
                    <a:lnTo>
                      <a:pt x="55" y="106"/>
                    </a:lnTo>
                    <a:lnTo>
                      <a:pt x="61" y="102"/>
                    </a:lnTo>
                    <a:lnTo>
                      <a:pt x="71" y="95"/>
                    </a:lnTo>
                    <a:lnTo>
                      <a:pt x="88" y="86"/>
                    </a:lnTo>
                    <a:lnTo>
                      <a:pt x="114" y="75"/>
                    </a:lnTo>
                    <a:lnTo>
                      <a:pt x="141" y="62"/>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7" name="Freeform 149"/>
              <p:cNvSpPr>
                <a:spLocks/>
              </p:cNvSpPr>
              <p:nvPr/>
            </p:nvSpPr>
            <p:spPr bwMode="auto">
              <a:xfrm>
                <a:off x="1802" y="2043"/>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8 h 114"/>
                  <a:gd name="T14" fmla="*/ 165 w 228"/>
                  <a:gd name="T15" fmla="*/ 23 h 114"/>
                  <a:gd name="T16" fmla="*/ 153 w 228"/>
                  <a:gd name="T17" fmla="*/ 31 h 114"/>
                  <a:gd name="T18" fmla="*/ 144 w 228"/>
                  <a:gd name="T19" fmla="*/ 36 h 114"/>
                  <a:gd name="T20" fmla="*/ 140 w 228"/>
                  <a:gd name="T21" fmla="*/ 39 h 114"/>
                  <a:gd name="T22" fmla="*/ 137 w 228"/>
                  <a:gd name="T23" fmla="*/ 41 h 114"/>
                  <a:gd name="T24" fmla="*/ 136 w 228"/>
                  <a:gd name="T25" fmla="*/ 42 h 114"/>
                  <a:gd name="T26" fmla="*/ 133 w 228"/>
                  <a:gd name="T27" fmla="*/ 44 h 114"/>
                  <a:gd name="T28" fmla="*/ 128 w 228"/>
                  <a:gd name="T29" fmla="*/ 46 h 114"/>
                  <a:gd name="T30" fmla="*/ 118 w 228"/>
                  <a:gd name="T31" fmla="*/ 52 h 114"/>
                  <a:gd name="T32" fmla="*/ 104 w 228"/>
                  <a:gd name="T33" fmla="*/ 61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8"/>
                    </a:lnTo>
                    <a:lnTo>
                      <a:pt x="165" y="23"/>
                    </a:lnTo>
                    <a:lnTo>
                      <a:pt x="153" y="31"/>
                    </a:lnTo>
                    <a:lnTo>
                      <a:pt x="144" y="36"/>
                    </a:lnTo>
                    <a:lnTo>
                      <a:pt x="140" y="39"/>
                    </a:lnTo>
                    <a:lnTo>
                      <a:pt x="137" y="41"/>
                    </a:lnTo>
                    <a:lnTo>
                      <a:pt x="136" y="42"/>
                    </a:lnTo>
                    <a:lnTo>
                      <a:pt x="133" y="44"/>
                    </a:lnTo>
                    <a:lnTo>
                      <a:pt x="128" y="46"/>
                    </a:lnTo>
                    <a:lnTo>
                      <a:pt x="118" y="52"/>
                    </a:lnTo>
                    <a:lnTo>
                      <a:pt x="104" y="61"/>
                    </a:lnTo>
                    <a:lnTo>
                      <a:pt x="85" y="71"/>
                    </a:lnTo>
                    <a:lnTo>
                      <a:pt x="66" y="81"/>
                    </a:lnTo>
                    <a:lnTo>
                      <a:pt x="49" y="90"/>
                    </a:lnTo>
                    <a:lnTo>
                      <a:pt x="33" y="98"/>
                    </a:lnTo>
                    <a:lnTo>
                      <a:pt x="20" y="106"/>
                    </a:lnTo>
                    <a:lnTo>
                      <a:pt x="9" y="110"/>
                    </a:lnTo>
                    <a:lnTo>
                      <a:pt x="3" y="113"/>
                    </a:lnTo>
                    <a:lnTo>
                      <a:pt x="0" y="114"/>
                    </a:lnTo>
                    <a:lnTo>
                      <a:pt x="55" y="114"/>
                    </a:lnTo>
                    <a:lnTo>
                      <a:pt x="53" y="113"/>
                    </a:lnTo>
                    <a:lnTo>
                      <a:pt x="52" y="111"/>
                    </a:lnTo>
                    <a:lnTo>
                      <a:pt x="55" y="107"/>
                    </a:lnTo>
                    <a:lnTo>
                      <a:pt x="61" y="103"/>
                    </a:lnTo>
                    <a:lnTo>
                      <a:pt x="71" y="95"/>
                    </a:lnTo>
                    <a:lnTo>
                      <a:pt x="88" y="87"/>
                    </a:lnTo>
                    <a:lnTo>
                      <a:pt x="114" y="75"/>
                    </a:lnTo>
                    <a:lnTo>
                      <a:pt x="141" y="62"/>
                    </a:lnTo>
                    <a:lnTo>
                      <a:pt x="166" y="49"/>
                    </a:lnTo>
                    <a:lnTo>
                      <a:pt x="185" y="38"/>
                    </a:lnTo>
                    <a:lnTo>
                      <a:pt x="201" y="28"/>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8" name="Freeform 150"/>
              <p:cNvSpPr>
                <a:spLocks/>
              </p:cNvSpPr>
              <p:nvPr/>
            </p:nvSpPr>
            <p:spPr bwMode="auto">
              <a:xfrm>
                <a:off x="1827" y="2075"/>
                <a:ext cx="228" cy="115"/>
              </a:xfrm>
              <a:custGeom>
                <a:avLst/>
                <a:gdLst>
                  <a:gd name="T0" fmla="*/ 213 w 228"/>
                  <a:gd name="T1" fmla="*/ 0 h 115"/>
                  <a:gd name="T2" fmla="*/ 212 w 228"/>
                  <a:gd name="T3" fmla="*/ 0 h 115"/>
                  <a:gd name="T4" fmla="*/ 207 w 228"/>
                  <a:gd name="T5" fmla="*/ 1 h 115"/>
                  <a:gd name="T6" fmla="*/ 202 w 228"/>
                  <a:gd name="T7" fmla="*/ 4 h 115"/>
                  <a:gd name="T8" fmla="*/ 194 w 228"/>
                  <a:gd name="T9" fmla="*/ 7 h 115"/>
                  <a:gd name="T10" fmla="*/ 186 w 228"/>
                  <a:gd name="T11" fmla="*/ 12 h 115"/>
                  <a:gd name="T12" fmla="*/ 176 w 228"/>
                  <a:gd name="T13" fmla="*/ 17 h 115"/>
                  <a:gd name="T14" fmla="*/ 165 w 228"/>
                  <a:gd name="T15" fmla="*/ 23 h 115"/>
                  <a:gd name="T16" fmla="*/ 154 w 228"/>
                  <a:gd name="T17" fmla="*/ 30 h 115"/>
                  <a:gd name="T18" fmla="*/ 145 w 228"/>
                  <a:gd name="T19" fmla="*/ 36 h 115"/>
                  <a:gd name="T20" fmla="*/ 141 w 228"/>
                  <a:gd name="T21" fmla="*/ 39 h 115"/>
                  <a:gd name="T22" fmla="*/ 138 w 228"/>
                  <a:gd name="T23" fmla="*/ 40 h 115"/>
                  <a:gd name="T24" fmla="*/ 137 w 228"/>
                  <a:gd name="T25" fmla="*/ 42 h 115"/>
                  <a:gd name="T26" fmla="*/ 134 w 228"/>
                  <a:gd name="T27" fmla="*/ 43 h 115"/>
                  <a:gd name="T28" fmla="*/ 128 w 228"/>
                  <a:gd name="T29" fmla="*/ 46 h 115"/>
                  <a:gd name="T30" fmla="*/ 119 w 228"/>
                  <a:gd name="T31" fmla="*/ 52 h 115"/>
                  <a:gd name="T32" fmla="*/ 103 w 228"/>
                  <a:gd name="T33" fmla="*/ 61 h 115"/>
                  <a:gd name="T34" fmla="*/ 85 w 228"/>
                  <a:gd name="T35" fmla="*/ 71 h 115"/>
                  <a:gd name="T36" fmla="*/ 66 w 228"/>
                  <a:gd name="T37" fmla="*/ 81 h 115"/>
                  <a:gd name="T38" fmla="*/ 49 w 228"/>
                  <a:gd name="T39" fmla="*/ 91 h 115"/>
                  <a:gd name="T40" fmla="*/ 33 w 228"/>
                  <a:gd name="T41" fmla="*/ 98 h 115"/>
                  <a:gd name="T42" fmla="*/ 20 w 228"/>
                  <a:gd name="T43" fmla="*/ 105 h 115"/>
                  <a:gd name="T44" fmla="*/ 8 w 228"/>
                  <a:gd name="T45" fmla="*/ 111 h 115"/>
                  <a:gd name="T46" fmla="*/ 2 w 228"/>
                  <a:gd name="T47" fmla="*/ 114 h 115"/>
                  <a:gd name="T48" fmla="*/ 0 w 228"/>
                  <a:gd name="T49" fmla="*/ 115 h 115"/>
                  <a:gd name="T50" fmla="*/ 54 w 228"/>
                  <a:gd name="T51" fmla="*/ 115 h 115"/>
                  <a:gd name="T52" fmla="*/ 54 w 228"/>
                  <a:gd name="T53" fmla="*/ 115 h 115"/>
                  <a:gd name="T54" fmla="*/ 53 w 228"/>
                  <a:gd name="T55" fmla="*/ 114 h 115"/>
                  <a:gd name="T56" fmla="*/ 52 w 228"/>
                  <a:gd name="T57" fmla="*/ 111 h 115"/>
                  <a:gd name="T58" fmla="*/ 54 w 228"/>
                  <a:gd name="T59" fmla="*/ 108 h 115"/>
                  <a:gd name="T60" fmla="*/ 60 w 228"/>
                  <a:gd name="T61" fmla="*/ 102 h 115"/>
                  <a:gd name="T62" fmla="*/ 70 w 228"/>
                  <a:gd name="T63" fmla="*/ 95 h 115"/>
                  <a:gd name="T64" fmla="*/ 88 w 228"/>
                  <a:gd name="T65" fmla="*/ 86 h 115"/>
                  <a:gd name="T66" fmla="*/ 114 w 228"/>
                  <a:gd name="T67" fmla="*/ 75 h 115"/>
                  <a:gd name="T68" fmla="*/ 141 w 228"/>
                  <a:gd name="T69" fmla="*/ 62 h 115"/>
                  <a:gd name="T70" fmla="*/ 165 w 228"/>
                  <a:gd name="T71" fmla="*/ 49 h 115"/>
                  <a:gd name="T72" fmla="*/ 184 w 228"/>
                  <a:gd name="T73" fmla="*/ 37 h 115"/>
                  <a:gd name="T74" fmla="*/ 200 w 228"/>
                  <a:gd name="T75" fmla="*/ 27 h 115"/>
                  <a:gd name="T76" fmla="*/ 213 w 228"/>
                  <a:gd name="T77" fmla="*/ 19 h 115"/>
                  <a:gd name="T78" fmla="*/ 220 w 228"/>
                  <a:gd name="T79" fmla="*/ 12 h 115"/>
                  <a:gd name="T80" fmla="*/ 226 w 228"/>
                  <a:gd name="T81" fmla="*/ 7 h 115"/>
                  <a:gd name="T82" fmla="*/ 228 w 228"/>
                  <a:gd name="T83" fmla="*/ 6 h 115"/>
                  <a:gd name="T84" fmla="*/ 213 w 228"/>
                  <a:gd name="T85" fmla="*/ 0 h 1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5"/>
                  <a:gd name="T131" fmla="*/ 228 w 228"/>
                  <a:gd name="T132" fmla="*/ 115 h 1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5">
                    <a:moveTo>
                      <a:pt x="213" y="0"/>
                    </a:moveTo>
                    <a:lnTo>
                      <a:pt x="212" y="0"/>
                    </a:lnTo>
                    <a:lnTo>
                      <a:pt x="207" y="1"/>
                    </a:lnTo>
                    <a:lnTo>
                      <a:pt x="202" y="4"/>
                    </a:lnTo>
                    <a:lnTo>
                      <a:pt x="194" y="7"/>
                    </a:lnTo>
                    <a:lnTo>
                      <a:pt x="186" y="12"/>
                    </a:lnTo>
                    <a:lnTo>
                      <a:pt x="176" y="17"/>
                    </a:lnTo>
                    <a:lnTo>
                      <a:pt x="165" y="23"/>
                    </a:lnTo>
                    <a:lnTo>
                      <a:pt x="154" y="30"/>
                    </a:lnTo>
                    <a:lnTo>
                      <a:pt x="145" y="36"/>
                    </a:lnTo>
                    <a:lnTo>
                      <a:pt x="141" y="39"/>
                    </a:lnTo>
                    <a:lnTo>
                      <a:pt x="138" y="40"/>
                    </a:lnTo>
                    <a:lnTo>
                      <a:pt x="137" y="42"/>
                    </a:lnTo>
                    <a:lnTo>
                      <a:pt x="134" y="43"/>
                    </a:lnTo>
                    <a:lnTo>
                      <a:pt x="128" y="46"/>
                    </a:lnTo>
                    <a:lnTo>
                      <a:pt x="119" y="52"/>
                    </a:lnTo>
                    <a:lnTo>
                      <a:pt x="103" y="61"/>
                    </a:lnTo>
                    <a:lnTo>
                      <a:pt x="85" y="71"/>
                    </a:lnTo>
                    <a:lnTo>
                      <a:pt x="66" y="81"/>
                    </a:lnTo>
                    <a:lnTo>
                      <a:pt x="49" y="91"/>
                    </a:lnTo>
                    <a:lnTo>
                      <a:pt x="33" y="98"/>
                    </a:lnTo>
                    <a:lnTo>
                      <a:pt x="20" y="105"/>
                    </a:lnTo>
                    <a:lnTo>
                      <a:pt x="8" y="111"/>
                    </a:lnTo>
                    <a:lnTo>
                      <a:pt x="2" y="114"/>
                    </a:lnTo>
                    <a:lnTo>
                      <a:pt x="0" y="115"/>
                    </a:lnTo>
                    <a:lnTo>
                      <a:pt x="54" y="115"/>
                    </a:lnTo>
                    <a:lnTo>
                      <a:pt x="53" y="114"/>
                    </a:lnTo>
                    <a:lnTo>
                      <a:pt x="52" y="111"/>
                    </a:lnTo>
                    <a:lnTo>
                      <a:pt x="54" y="108"/>
                    </a:lnTo>
                    <a:lnTo>
                      <a:pt x="60" y="102"/>
                    </a:lnTo>
                    <a:lnTo>
                      <a:pt x="70" y="95"/>
                    </a:lnTo>
                    <a:lnTo>
                      <a:pt x="88" y="86"/>
                    </a:lnTo>
                    <a:lnTo>
                      <a:pt x="114" y="75"/>
                    </a:lnTo>
                    <a:lnTo>
                      <a:pt x="141" y="62"/>
                    </a:lnTo>
                    <a:lnTo>
                      <a:pt x="165" y="49"/>
                    </a:lnTo>
                    <a:lnTo>
                      <a:pt x="184" y="37"/>
                    </a:lnTo>
                    <a:lnTo>
                      <a:pt x="200" y="27"/>
                    </a:lnTo>
                    <a:lnTo>
                      <a:pt x="213" y="19"/>
                    </a:lnTo>
                    <a:lnTo>
                      <a:pt x="220"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9" name="Freeform 151"/>
              <p:cNvSpPr>
                <a:spLocks/>
              </p:cNvSpPr>
              <p:nvPr/>
            </p:nvSpPr>
            <p:spPr bwMode="auto">
              <a:xfrm>
                <a:off x="1853" y="2108"/>
                <a:ext cx="227" cy="114"/>
              </a:xfrm>
              <a:custGeom>
                <a:avLst/>
                <a:gdLst>
                  <a:gd name="T0" fmla="*/ 212 w 227"/>
                  <a:gd name="T1" fmla="*/ 0 h 114"/>
                  <a:gd name="T2" fmla="*/ 210 w 227"/>
                  <a:gd name="T3" fmla="*/ 0 h 114"/>
                  <a:gd name="T4" fmla="*/ 207 w 227"/>
                  <a:gd name="T5" fmla="*/ 2 h 114"/>
                  <a:gd name="T6" fmla="*/ 202 w 227"/>
                  <a:gd name="T7" fmla="*/ 4 h 114"/>
                  <a:gd name="T8" fmla="*/ 193 w 227"/>
                  <a:gd name="T9" fmla="*/ 7 h 114"/>
                  <a:gd name="T10" fmla="*/ 184 w 227"/>
                  <a:gd name="T11" fmla="*/ 12 h 114"/>
                  <a:gd name="T12" fmla="*/ 174 w 227"/>
                  <a:gd name="T13" fmla="*/ 16 h 114"/>
                  <a:gd name="T14" fmla="*/ 164 w 227"/>
                  <a:gd name="T15" fmla="*/ 22 h 114"/>
                  <a:gd name="T16" fmla="*/ 152 w 227"/>
                  <a:gd name="T17" fmla="*/ 29 h 114"/>
                  <a:gd name="T18" fmla="*/ 144 w 227"/>
                  <a:gd name="T19" fmla="*/ 35 h 114"/>
                  <a:gd name="T20" fmla="*/ 139 w 227"/>
                  <a:gd name="T21" fmla="*/ 38 h 114"/>
                  <a:gd name="T22" fmla="*/ 137 w 227"/>
                  <a:gd name="T23" fmla="*/ 39 h 114"/>
                  <a:gd name="T24" fmla="*/ 135 w 227"/>
                  <a:gd name="T25" fmla="*/ 41 h 114"/>
                  <a:gd name="T26" fmla="*/ 132 w 227"/>
                  <a:gd name="T27" fmla="*/ 42 h 114"/>
                  <a:gd name="T28" fmla="*/ 128 w 227"/>
                  <a:gd name="T29" fmla="*/ 45 h 114"/>
                  <a:gd name="T30" fmla="*/ 118 w 227"/>
                  <a:gd name="T31" fmla="*/ 51 h 114"/>
                  <a:gd name="T32" fmla="*/ 103 w 227"/>
                  <a:gd name="T33" fmla="*/ 59 h 114"/>
                  <a:gd name="T34" fmla="*/ 85 w 227"/>
                  <a:gd name="T35" fmla="*/ 69 h 114"/>
                  <a:gd name="T36" fmla="*/ 66 w 227"/>
                  <a:gd name="T37" fmla="*/ 79 h 114"/>
                  <a:gd name="T38" fmla="*/ 49 w 227"/>
                  <a:gd name="T39" fmla="*/ 90 h 114"/>
                  <a:gd name="T40" fmla="*/ 33 w 227"/>
                  <a:gd name="T41" fmla="*/ 97 h 114"/>
                  <a:gd name="T42" fmla="*/ 20 w 227"/>
                  <a:gd name="T43" fmla="*/ 104 h 114"/>
                  <a:gd name="T44" fmla="*/ 8 w 227"/>
                  <a:gd name="T45" fmla="*/ 110 h 114"/>
                  <a:gd name="T46" fmla="*/ 2 w 227"/>
                  <a:gd name="T47" fmla="*/ 113 h 114"/>
                  <a:gd name="T48" fmla="*/ 0 w 227"/>
                  <a:gd name="T49" fmla="*/ 114 h 114"/>
                  <a:gd name="T50" fmla="*/ 53 w 227"/>
                  <a:gd name="T51" fmla="*/ 114 h 114"/>
                  <a:gd name="T52" fmla="*/ 53 w 227"/>
                  <a:gd name="T53" fmla="*/ 114 h 114"/>
                  <a:gd name="T54" fmla="*/ 51 w 227"/>
                  <a:gd name="T55" fmla="*/ 113 h 114"/>
                  <a:gd name="T56" fmla="*/ 51 w 227"/>
                  <a:gd name="T57" fmla="*/ 110 h 114"/>
                  <a:gd name="T58" fmla="*/ 53 w 227"/>
                  <a:gd name="T59" fmla="*/ 107 h 114"/>
                  <a:gd name="T60" fmla="*/ 60 w 227"/>
                  <a:gd name="T61" fmla="*/ 101 h 114"/>
                  <a:gd name="T62" fmla="*/ 70 w 227"/>
                  <a:gd name="T63" fmla="*/ 94 h 114"/>
                  <a:gd name="T64" fmla="*/ 88 w 227"/>
                  <a:gd name="T65" fmla="*/ 85 h 114"/>
                  <a:gd name="T66" fmla="*/ 114 w 227"/>
                  <a:gd name="T67" fmla="*/ 74 h 114"/>
                  <a:gd name="T68" fmla="*/ 141 w 227"/>
                  <a:gd name="T69" fmla="*/ 61 h 114"/>
                  <a:gd name="T70" fmla="*/ 165 w 227"/>
                  <a:gd name="T71" fmla="*/ 48 h 114"/>
                  <a:gd name="T72" fmla="*/ 184 w 227"/>
                  <a:gd name="T73" fmla="*/ 36 h 114"/>
                  <a:gd name="T74" fmla="*/ 200 w 227"/>
                  <a:gd name="T75" fmla="*/ 26 h 114"/>
                  <a:gd name="T76" fmla="*/ 213 w 227"/>
                  <a:gd name="T77" fmla="*/ 17 h 114"/>
                  <a:gd name="T78" fmla="*/ 220 w 227"/>
                  <a:gd name="T79" fmla="*/ 10 h 114"/>
                  <a:gd name="T80" fmla="*/ 226 w 227"/>
                  <a:gd name="T81" fmla="*/ 6 h 114"/>
                  <a:gd name="T82" fmla="*/ 227 w 227"/>
                  <a:gd name="T83" fmla="*/ 4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0" y="0"/>
                    </a:lnTo>
                    <a:lnTo>
                      <a:pt x="207" y="2"/>
                    </a:lnTo>
                    <a:lnTo>
                      <a:pt x="202" y="4"/>
                    </a:lnTo>
                    <a:lnTo>
                      <a:pt x="193" y="7"/>
                    </a:lnTo>
                    <a:lnTo>
                      <a:pt x="184" y="12"/>
                    </a:lnTo>
                    <a:lnTo>
                      <a:pt x="174" y="16"/>
                    </a:lnTo>
                    <a:lnTo>
                      <a:pt x="164" y="22"/>
                    </a:lnTo>
                    <a:lnTo>
                      <a:pt x="152" y="29"/>
                    </a:lnTo>
                    <a:lnTo>
                      <a:pt x="144" y="35"/>
                    </a:lnTo>
                    <a:lnTo>
                      <a:pt x="139" y="38"/>
                    </a:lnTo>
                    <a:lnTo>
                      <a:pt x="137" y="39"/>
                    </a:lnTo>
                    <a:lnTo>
                      <a:pt x="135" y="41"/>
                    </a:lnTo>
                    <a:lnTo>
                      <a:pt x="132" y="42"/>
                    </a:lnTo>
                    <a:lnTo>
                      <a:pt x="128" y="45"/>
                    </a:lnTo>
                    <a:lnTo>
                      <a:pt x="118" y="51"/>
                    </a:lnTo>
                    <a:lnTo>
                      <a:pt x="103" y="59"/>
                    </a:lnTo>
                    <a:lnTo>
                      <a:pt x="85" y="69"/>
                    </a:lnTo>
                    <a:lnTo>
                      <a:pt x="66" y="79"/>
                    </a:lnTo>
                    <a:lnTo>
                      <a:pt x="49" y="90"/>
                    </a:lnTo>
                    <a:lnTo>
                      <a:pt x="33" y="97"/>
                    </a:lnTo>
                    <a:lnTo>
                      <a:pt x="20" y="104"/>
                    </a:lnTo>
                    <a:lnTo>
                      <a:pt x="8" y="110"/>
                    </a:lnTo>
                    <a:lnTo>
                      <a:pt x="2" y="113"/>
                    </a:lnTo>
                    <a:lnTo>
                      <a:pt x="0" y="114"/>
                    </a:lnTo>
                    <a:lnTo>
                      <a:pt x="53" y="114"/>
                    </a:lnTo>
                    <a:lnTo>
                      <a:pt x="51" y="113"/>
                    </a:lnTo>
                    <a:lnTo>
                      <a:pt x="51" y="110"/>
                    </a:lnTo>
                    <a:lnTo>
                      <a:pt x="53" y="107"/>
                    </a:lnTo>
                    <a:lnTo>
                      <a:pt x="60" y="101"/>
                    </a:lnTo>
                    <a:lnTo>
                      <a:pt x="70" y="94"/>
                    </a:lnTo>
                    <a:lnTo>
                      <a:pt x="88" y="85"/>
                    </a:lnTo>
                    <a:lnTo>
                      <a:pt x="114" y="74"/>
                    </a:lnTo>
                    <a:lnTo>
                      <a:pt x="141" y="61"/>
                    </a:lnTo>
                    <a:lnTo>
                      <a:pt x="165" y="48"/>
                    </a:lnTo>
                    <a:lnTo>
                      <a:pt x="184" y="36"/>
                    </a:lnTo>
                    <a:lnTo>
                      <a:pt x="200" y="26"/>
                    </a:lnTo>
                    <a:lnTo>
                      <a:pt x="213" y="17"/>
                    </a:lnTo>
                    <a:lnTo>
                      <a:pt x="220" y="10"/>
                    </a:lnTo>
                    <a:lnTo>
                      <a:pt x="226" y="6"/>
                    </a:lnTo>
                    <a:lnTo>
                      <a:pt x="227"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0" name="Freeform 152"/>
              <p:cNvSpPr>
                <a:spLocks/>
              </p:cNvSpPr>
              <p:nvPr/>
            </p:nvSpPr>
            <p:spPr bwMode="auto">
              <a:xfrm>
                <a:off x="1877" y="2140"/>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6 h 114"/>
                  <a:gd name="T14" fmla="*/ 166 w 228"/>
                  <a:gd name="T15" fmla="*/ 21 h 114"/>
                  <a:gd name="T16" fmla="*/ 154 w 228"/>
                  <a:gd name="T17" fmla="*/ 29 h 114"/>
                  <a:gd name="T18" fmla="*/ 146 w 228"/>
                  <a:gd name="T19" fmla="*/ 34 h 114"/>
                  <a:gd name="T20" fmla="*/ 141 w 228"/>
                  <a:gd name="T21" fmla="*/ 37 h 114"/>
                  <a:gd name="T22" fmla="*/ 139 w 228"/>
                  <a:gd name="T23" fmla="*/ 39 h 114"/>
                  <a:gd name="T24" fmla="*/ 137 w 228"/>
                  <a:gd name="T25" fmla="*/ 40 h 114"/>
                  <a:gd name="T26" fmla="*/ 134 w 228"/>
                  <a:gd name="T27" fmla="*/ 42 h 114"/>
                  <a:gd name="T28" fmla="*/ 128 w 228"/>
                  <a:gd name="T29" fmla="*/ 45 h 114"/>
                  <a:gd name="T30" fmla="*/ 120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7 h 114"/>
                  <a:gd name="T60" fmla="*/ 61 w 228"/>
                  <a:gd name="T61" fmla="*/ 101 h 114"/>
                  <a:gd name="T62" fmla="*/ 71 w 228"/>
                  <a:gd name="T63" fmla="*/ 94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6"/>
                    </a:lnTo>
                    <a:lnTo>
                      <a:pt x="166" y="21"/>
                    </a:lnTo>
                    <a:lnTo>
                      <a:pt x="154" y="29"/>
                    </a:lnTo>
                    <a:lnTo>
                      <a:pt x="146" y="34"/>
                    </a:lnTo>
                    <a:lnTo>
                      <a:pt x="141" y="37"/>
                    </a:lnTo>
                    <a:lnTo>
                      <a:pt x="139" y="39"/>
                    </a:lnTo>
                    <a:lnTo>
                      <a:pt x="137" y="40"/>
                    </a:lnTo>
                    <a:lnTo>
                      <a:pt x="134" y="42"/>
                    </a:lnTo>
                    <a:lnTo>
                      <a:pt x="128" y="45"/>
                    </a:lnTo>
                    <a:lnTo>
                      <a:pt x="120" y="50"/>
                    </a:lnTo>
                    <a:lnTo>
                      <a:pt x="104" y="59"/>
                    </a:lnTo>
                    <a:lnTo>
                      <a:pt x="85" y="71"/>
                    </a:lnTo>
                    <a:lnTo>
                      <a:pt x="66" y="81"/>
                    </a:lnTo>
                    <a:lnTo>
                      <a:pt x="49" y="89"/>
                    </a:lnTo>
                    <a:lnTo>
                      <a:pt x="33" y="98"/>
                    </a:lnTo>
                    <a:lnTo>
                      <a:pt x="20" y="105"/>
                    </a:lnTo>
                    <a:lnTo>
                      <a:pt x="9" y="109"/>
                    </a:lnTo>
                    <a:lnTo>
                      <a:pt x="3" y="112"/>
                    </a:lnTo>
                    <a:lnTo>
                      <a:pt x="0" y="114"/>
                    </a:lnTo>
                    <a:lnTo>
                      <a:pt x="55" y="114"/>
                    </a:lnTo>
                    <a:lnTo>
                      <a:pt x="53" y="112"/>
                    </a:lnTo>
                    <a:lnTo>
                      <a:pt x="52" y="109"/>
                    </a:lnTo>
                    <a:lnTo>
                      <a:pt x="55" y="107"/>
                    </a:lnTo>
                    <a:lnTo>
                      <a:pt x="61" y="101"/>
                    </a:lnTo>
                    <a:lnTo>
                      <a:pt x="71" y="94"/>
                    </a:lnTo>
                    <a:lnTo>
                      <a:pt x="88" y="85"/>
                    </a:lnTo>
                    <a:lnTo>
                      <a:pt x="114" y="73"/>
                    </a:lnTo>
                    <a:lnTo>
                      <a:pt x="141" y="60"/>
                    </a:lnTo>
                    <a:lnTo>
                      <a:pt x="166" y="47"/>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1" name="Freeform 153"/>
              <p:cNvSpPr>
                <a:spLocks/>
              </p:cNvSpPr>
              <p:nvPr/>
            </p:nvSpPr>
            <p:spPr bwMode="auto">
              <a:xfrm>
                <a:off x="1902" y="2172"/>
                <a:ext cx="228" cy="113"/>
              </a:xfrm>
              <a:custGeom>
                <a:avLst/>
                <a:gdLst>
                  <a:gd name="T0" fmla="*/ 213 w 228"/>
                  <a:gd name="T1" fmla="*/ 0 h 113"/>
                  <a:gd name="T2" fmla="*/ 212 w 228"/>
                  <a:gd name="T3" fmla="*/ 0 h 113"/>
                  <a:gd name="T4" fmla="*/ 209 w 228"/>
                  <a:gd name="T5" fmla="*/ 1 h 113"/>
                  <a:gd name="T6" fmla="*/ 203 w 228"/>
                  <a:gd name="T7" fmla="*/ 4 h 113"/>
                  <a:gd name="T8" fmla="*/ 194 w 228"/>
                  <a:gd name="T9" fmla="*/ 7 h 113"/>
                  <a:gd name="T10" fmla="*/ 186 w 228"/>
                  <a:gd name="T11" fmla="*/ 11 h 113"/>
                  <a:gd name="T12" fmla="*/ 176 w 228"/>
                  <a:gd name="T13" fmla="*/ 15 h 113"/>
                  <a:gd name="T14" fmla="*/ 166 w 228"/>
                  <a:gd name="T15" fmla="*/ 21 h 113"/>
                  <a:gd name="T16" fmla="*/ 154 w 228"/>
                  <a:gd name="T17" fmla="*/ 28 h 113"/>
                  <a:gd name="T18" fmla="*/ 145 w 228"/>
                  <a:gd name="T19" fmla="*/ 34 h 113"/>
                  <a:gd name="T20" fmla="*/ 141 w 228"/>
                  <a:gd name="T21" fmla="*/ 37 h 113"/>
                  <a:gd name="T22" fmla="*/ 138 w 228"/>
                  <a:gd name="T23" fmla="*/ 39 h 113"/>
                  <a:gd name="T24" fmla="*/ 137 w 228"/>
                  <a:gd name="T25" fmla="*/ 40 h 113"/>
                  <a:gd name="T26" fmla="*/ 134 w 228"/>
                  <a:gd name="T27" fmla="*/ 41 h 113"/>
                  <a:gd name="T28" fmla="*/ 129 w 228"/>
                  <a:gd name="T29" fmla="*/ 44 h 113"/>
                  <a:gd name="T30" fmla="*/ 119 w 228"/>
                  <a:gd name="T31" fmla="*/ 50 h 113"/>
                  <a:gd name="T32" fmla="*/ 105 w 228"/>
                  <a:gd name="T33" fmla="*/ 59 h 113"/>
                  <a:gd name="T34" fmla="*/ 86 w 228"/>
                  <a:gd name="T35" fmla="*/ 70 h 113"/>
                  <a:gd name="T36" fmla="*/ 67 w 228"/>
                  <a:gd name="T37" fmla="*/ 80 h 113"/>
                  <a:gd name="T38" fmla="*/ 50 w 228"/>
                  <a:gd name="T39" fmla="*/ 89 h 113"/>
                  <a:gd name="T40" fmla="*/ 33 w 228"/>
                  <a:gd name="T41" fmla="*/ 98 h 113"/>
                  <a:gd name="T42" fmla="*/ 20 w 228"/>
                  <a:gd name="T43" fmla="*/ 105 h 113"/>
                  <a:gd name="T44" fmla="*/ 8 w 228"/>
                  <a:gd name="T45" fmla="*/ 109 h 113"/>
                  <a:gd name="T46" fmla="*/ 2 w 228"/>
                  <a:gd name="T47" fmla="*/ 112 h 113"/>
                  <a:gd name="T48" fmla="*/ 0 w 228"/>
                  <a:gd name="T49" fmla="*/ 113 h 113"/>
                  <a:gd name="T50" fmla="*/ 54 w 228"/>
                  <a:gd name="T51" fmla="*/ 113 h 113"/>
                  <a:gd name="T52" fmla="*/ 54 w 228"/>
                  <a:gd name="T53" fmla="*/ 113 h 113"/>
                  <a:gd name="T54" fmla="*/ 53 w 228"/>
                  <a:gd name="T55" fmla="*/ 112 h 113"/>
                  <a:gd name="T56" fmla="*/ 52 w 228"/>
                  <a:gd name="T57" fmla="*/ 109 h 113"/>
                  <a:gd name="T58" fmla="*/ 54 w 228"/>
                  <a:gd name="T59" fmla="*/ 106 h 113"/>
                  <a:gd name="T60" fmla="*/ 60 w 228"/>
                  <a:gd name="T61" fmla="*/ 101 h 113"/>
                  <a:gd name="T62" fmla="*/ 70 w 228"/>
                  <a:gd name="T63" fmla="*/ 93 h 113"/>
                  <a:gd name="T64" fmla="*/ 88 w 228"/>
                  <a:gd name="T65" fmla="*/ 85 h 113"/>
                  <a:gd name="T66" fmla="*/ 114 w 228"/>
                  <a:gd name="T67" fmla="*/ 73 h 113"/>
                  <a:gd name="T68" fmla="*/ 141 w 228"/>
                  <a:gd name="T69" fmla="*/ 60 h 113"/>
                  <a:gd name="T70" fmla="*/ 166 w 228"/>
                  <a:gd name="T71" fmla="*/ 47 h 113"/>
                  <a:gd name="T72" fmla="*/ 184 w 228"/>
                  <a:gd name="T73" fmla="*/ 36 h 113"/>
                  <a:gd name="T74" fmla="*/ 200 w 228"/>
                  <a:gd name="T75" fmla="*/ 26 h 113"/>
                  <a:gd name="T76" fmla="*/ 213 w 228"/>
                  <a:gd name="T77" fmla="*/ 17 h 113"/>
                  <a:gd name="T78" fmla="*/ 220 w 228"/>
                  <a:gd name="T79" fmla="*/ 10 h 113"/>
                  <a:gd name="T80" fmla="*/ 226 w 228"/>
                  <a:gd name="T81" fmla="*/ 5 h 113"/>
                  <a:gd name="T82" fmla="*/ 228 w 228"/>
                  <a:gd name="T83" fmla="*/ 4 h 113"/>
                  <a:gd name="T84" fmla="*/ 213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3" y="0"/>
                    </a:moveTo>
                    <a:lnTo>
                      <a:pt x="212" y="0"/>
                    </a:lnTo>
                    <a:lnTo>
                      <a:pt x="209" y="1"/>
                    </a:lnTo>
                    <a:lnTo>
                      <a:pt x="203" y="4"/>
                    </a:lnTo>
                    <a:lnTo>
                      <a:pt x="194" y="7"/>
                    </a:lnTo>
                    <a:lnTo>
                      <a:pt x="186" y="11"/>
                    </a:lnTo>
                    <a:lnTo>
                      <a:pt x="176" y="15"/>
                    </a:lnTo>
                    <a:lnTo>
                      <a:pt x="166" y="21"/>
                    </a:lnTo>
                    <a:lnTo>
                      <a:pt x="154" y="28"/>
                    </a:lnTo>
                    <a:lnTo>
                      <a:pt x="145" y="34"/>
                    </a:lnTo>
                    <a:lnTo>
                      <a:pt x="141" y="37"/>
                    </a:lnTo>
                    <a:lnTo>
                      <a:pt x="138" y="39"/>
                    </a:lnTo>
                    <a:lnTo>
                      <a:pt x="137" y="40"/>
                    </a:lnTo>
                    <a:lnTo>
                      <a:pt x="134" y="41"/>
                    </a:lnTo>
                    <a:lnTo>
                      <a:pt x="129" y="44"/>
                    </a:lnTo>
                    <a:lnTo>
                      <a:pt x="119" y="50"/>
                    </a:lnTo>
                    <a:lnTo>
                      <a:pt x="105" y="59"/>
                    </a:lnTo>
                    <a:lnTo>
                      <a:pt x="86" y="70"/>
                    </a:lnTo>
                    <a:lnTo>
                      <a:pt x="67" y="80"/>
                    </a:lnTo>
                    <a:lnTo>
                      <a:pt x="50" y="89"/>
                    </a:lnTo>
                    <a:lnTo>
                      <a:pt x="33" y="98"/>
                    </a:lnTo>
                    <a:lnTo>
                      <a:pt x="20" y="105"/>
                    </a:lnTo>
                    <a:lnTo>
                      <a:pt x="8" y="109"/>
                    </a:lnTo>
                    <a:lnTo>
                      <a:pt x="2" y="112"/>
                    </a:lnTo>
                    <a:lnTo>
                      <a:pt x="0" y="113"/>
                    </a:lnTo>
                    <a:lnTo>
                      <a:pt x="54" y="113"/>
                    </a:lnTo>
                    <a:lnTo>
                      <a:pt x="53" y="112"/>
                    </a:lnTo>
                    <a:lnTo>
                      <a:pt x="52" y="109"/>
                    </a:lnTo>
                    <a:lnTo>
                      <a:pt x="54" y="106"/>
                    </a:lnTo>
                    <a:lnTo>
                      <a:pt x="60" y="101"/>
                    </a:lnTo>
                    <a:lnTo>
                      <a:pt x="70" y="93"/>
                    </a:lnTo>
                    <a:lnTo>
                      <a:pt x="88" y="85"/>
                    </a:lnTo>
                    <a:lnTo>
                      <a:pt x="114" y="73"/>
                    </a:lnTo>
                    <a:lnTo>
                      <a:pt x="141" y="60"/>
                    </a:lnTo>
                    <a:lnTo>
                      <a:pt x="166" y="47"/>
                    </a:lnTo>
                    <a:lnTo>
                      <a:pt x="184" y="36"/>
                    </a:lnTo>
                    <a:lnTo>
                      <a:pt x="200" y="26"/>
                    </a:lnTo>
                    <a:lnTo>
                      <a:pt x="213" y="17"/>
                    </a:lnTo>
                    <a:lnTo>
                      <a:pt x="220" y="10"/>
                    </a:lnTo>
                    <a:lnTo>
                      <a:pt x="226" y="5"/>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2" name="Freeform 154"/>
              <p:cNvSpPr>
                <a:spLocks/>
              </p:cNvSpPr>
              <p:nvPr/>
            </p:nvSpPr>
            <p:spPr bwMode="auto">
              <a:xfrm>
                <a:off x="1928" y="2203"/>
                <a:ext cx="228" cy="114"/>
              </a:xfrm>
              <a:custGeom>
                <a:avLst/>
                <a:gdLst>
                  <a:gd name="T0" fmla="*/ 213 w 228"/>
                  <a:gd name="T1" fmla="*/ 0 h 114"/>
                  <a:gd name="T2" fmla="*/ 212 w 228"/>
                  <a:gd name="T3" fmla="*/ 0 h 114"/>
                  <a:gd name="T4" fmla="*/ 207 w 228"/>
                  <a:gd name="T5" fmla="*/ 2 h 114"/>
                  <a:gd name="T6" fmla="*/ 202 w 228"/>
                  <a:gd name="T7" fmla="*/ 5 h 114"/>
                  <a:gd name="T8" fmla="*/ 194 w 228"/>
                  <a:gd name="T9" fmla="*/ 8 h 114"/>
                  <a:gd name="T10" fmla="*/ 186 w 228"/>
                  <a:gd name="T11" fmla="*/ 12 h 114"/>
                  <a:gd name="T12" fmla="*/ 174 w 228"/>
                  <a:gd name="T13" fmla="*/ 18 h 114"/>
                  <a:gd name="T14" fmla="*/ 164 w 228"/>
                  <a:gd name="T15" fmla="*/ 23 h 114"/>
                  <a:gd name="T16" fmla="*/ 152 w 228"/>
                  <a:gd name="T17" fmla="*/ 31 h 114"/>
                  <a:gd name="T18" fmla="*/ 144 w 228"/>
                  <a:gd name="T19" fmla="*/ 36 h 114"/>
                  <a:gd name="T20" fmla="*/ 140 w 228"/>
                  <a:gd name="T21" fmla="*/ 39 h 114"/>
                  <a:gd name="T22" fmla="*/ 137 w 228"/>
                  <a:gd name="T23" fmla="*/ 41 h 114"/>
                  <a:gd name="T24" fmla="*/ 135 w 228"/>
                  <a:gd name="T25" fmla="*/ 41 h 114"/>
                  <a:gd name="T26" fmla="*/ 132 w 228"/>
                  <a:gd name="T27" fmla="*/ 42 h 114"/>
                  <a:gd name="T28" fmla="*/ 128 w 228"/>
                  <a:gd name="T29" fmla="*/ 45 h 114"/>
                  <a:gd name="T30" fmla="*/ 118 w 228"/>
                  <a:gd name="T31" fmla="*/ 51 h 114"/>
                  <a:gd name="T32" fmla="*/ 103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8 w 228"/>
                  <a:gd name="T45" fmla="*/ 110 h 114"/>
                  <a:gd name="T46" fmla="*/ 2 w 228"/>
                  <a:gd name="T47" fmla="*/ 113 h 114"/>
                  <a:gd name="T48" fmla="*/ 0 w 228"/>
                  <a:gd name="T49" fmla="*/ 114 h 114"/>
                  <a:gd name="T50" fmla="*/ 54 w 228"/>
                  <a:gd name="T51" fmla="*/ 114 h 114"/>
                  <a:gd name="T52" fmla="*/ 54 w 228"/>
                  <a:gd name="T53" fmla="*/ 114 h 114"/>
                  <a:gd name="T54" fmla="*/ 53 w 228"/>
                  <a:gd name="T55" fmla="*/ 113 h 114"/>
                  <a:gd name="T56" fmla="*/ 51 w 228"/>
                  <a:gd name="T57" fmla="*/ 111 h 114"/>
                  <a:gd name="T58" fmla="*/ 54 w 228"/>
                  <a:gd name="T59" fmla="*/ 107 h 114"/>
                  <a:gd name="T60" fmla="*/ 60 w 228"/>
                  <a:gd name="T61" fmla="*/ 103 h 114"/>
                  <a:gd name="T62" fmla="*/ 70 w 228"/>
                  <a:gd name="T63" fmla="*/ 95 h 114"/>
                  <a:gd name="T64" fmla="*/ 88 w 228"/>
                  <a:gd name="T65" fmla="*/ 85 h 114"/>
                  <a:gd name="T66" fmla="*/ 114 w 228"/>
                  <a:gd name="T67" fmla="*/ 74 h 114"/>
                  <a:gd name="T68" fmla="*/ 141 w 228"/>
                  <a:gd name="T69" fmla="*/ 61 h 114"/>
                  <a:gd name="T70" fmla="*/ 165 w 228"/>
                  <a:gd name="T71" fmla="*/ 48 h 114"/>
                  <a:gd name="T72" fmla="*/ 184 w 228"/>
                  <a:gd name="T73" fmla="*/ 36 h 114"/>
                  <a:gd name="T74" fmla="*/ 200 w 228"/>
                  <a:gd name="T75" fmla="*/ 26 h 114"/>
                  <a:gd name="T76" fmla="*/ 213 w 228"/>
                  <a:gd name="T77" fmla="*/ 18 h 114"/>
                  <a:gd name="T78" fmla="*/ 220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2"/>
                    </a:lnTo>
                    <a:lnTo>
                      <a:pt x="202" y="5"/>
                    </a:lnTo>
                    <a:lnTo>
                      <a:pt x="194" y="8"/>
                    </a:lnTo>
                    <a:lnTo>
                      <a:pt x="186" y="12"/>
                    </a:lnTo>
                    <a:lnTo>
                      <a:pt x="174" y="18"/>
                    </a:lnTo>
                    <a:lnTo>
                      <a:pt x="164" y="23"/>
                    </a:lnTo>
                    <a:lnTo>
                      <a:pt x="152" y="31"/>
                    </a:lnTo>
                    <a:lnTo>
                      <a:pt x="144" y="36"/>
                    </a:lnTo>
                    <a:lnTo>
                      <a:pt x="140" y="39"/>
                    </a:lnTo>
                    <a:lnTo>
                      <a:pt x="137" y="41"/>
                    </a:lnTo>
                    <a:lnTo>
                      <a:pt x="135" y="41"/>
                    </a:lnTo>
                    <a:lnTo>
                      <a:pt x="132" y="42"/>
                    </a:lnTo>
                    <a:lnTo>
                      <a:pt x="128" y="45"/>
                    </a:lnTo>
                    <a:lnTo>
                      <a:pt x="118" y="51"/>
                    </a:lnTo>
                    <a:lnTo>
                      <a:pt x="103" y="59"/>
                    </a:lnTo>
                    <a:lnTo>
                      <a:pt x="85" y="71"/>
                    </a:lnTo>
                    <a:lnTo>
                      <a:pt x="66" y="81"/>
                    </a:lnTo>
                    <a:lnTo>
                      <a:pt x="49" y="90"/>
                    </a:lnTo>
                    <a:lnTo>
                      <a:pt x="33" y="98"/>
                    </a:lnTo>
                    <a:lnTo>
                      <a:pt x="20" y="106"/>
                    </a:lnTo>
                    <a:lnTo>
                      <a:pt x="8" y="110"/>
                    </a:lnTo>
                    <a:lnTo>
                      <a:pt x="2" y="113"/>
                    </a:lnTo>
                    <a:lnTo>
                      <a:pt x="0" y="114"/>
                    </a:lnTo>
                    <a:lnTo>
                      <a:pt x="54" y="114"/>
                    </a:lnTo>
                    <a:lnTo>
                      <a:pt x="53" y="113"/>
                    </a:lnTo>
                    <a:lnTo>
                      <a:pt x="51" y="111"/>
                    </a:lnTo>
                    <a:lnTo>
                      <a:pt x="54" y="107"/>
                    </a:lnTo>
                    <a:lnTo>
                      <a:pt x="60" y="103"/>
                    </a:lnTo>
                    <a:lnTo>
                      <a:pt x="70" y="95"/>
                    </a:lnTo>
                    <a:lnTo>
                      <a:pt x="88" y="85"/>
                    </a:lnTo>
                    <a:lnTo>
                      <a:pt x="114" y="74"/>
                    </a:lnTo>
                    <a:lnTo>
                      <a:pt x="141" y="61"/>
                    </a:lnTo>
                    <a:lnTo>
                      <a:pt x="165" y="48"/>
                    </a:lnTo>
                    <a:lnTo>
                      <a:pt x="184" y="36"/>
                    </a:lnTo>
                    <a:lnTo>
                      <a:pt x="200" y="26"/>
                    </a:lnTo>
                    <a:lnTo>
                      <a:pt x="213" y="18"/>
                    </a:lnTo>
                    <a:lnTo>
                      <a:pt x="220"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3" name="Freeform 155"/>
              <p:cNvSpPr>
                <a:spLocks/>
              </p:cNvSpPr>
              <p:nvPr/>
            </p:nvSpPr>
            <p:spPr bwMode="auto">
              <a:xfrm>
                <a:off x="1952" y="2235"/>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9 w 228"/>
                  <a:gd name="T23" fmla="*/ 40 h 114"/>
                  <a:gd name="T24" fmla="*/ 137 w 228"/>
                  <a:gd name="T25" fmla="*/ 40 h 114"/>
                  <a:gd name="T26" fmla="*/ 134 w 228"/>
                  <a:gd name="T27" fmla="*/ 42 h 114"/>
                  <a:gd name="T28" fmla="*/ 128 w 228"/>
                  <a:gd name="T29" fmla="*/ 45 h 114"/>
                  <a:gd name="T30" fmla="*/ 120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1 w 228"/>
                  <a:gd name="T61" fmla="*/ 102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2"/>
                    </a:lnTo>
                    <a:lnTo>
                      <a:pt x="176" y="17"/>
                    </a:lnTo>
                    <a:lnTo>
                      <a:pt x="166" y="23"/>
                    </a:lnTo>
                    <a:lnTo>
                      <a:pt x="154" y="30"/>
                    </a:lnTo>
                    <a:lnTo>
                      <a:pt x="146" y="36"/>
                    </a:lnTo>
                    <a:lnTo>
                      <a:pt x="141" y="39"/>
                    </a:lnTo>
                    <a:lnTo>
                      <a:pt x="139" y="40"/>
                    </a:lnTo>
                    <a:lnTo>
                      <a:pt x="137" y="40"/>
                    </a:lnTo>
                    <a:lnTo>
                      <a:pt x="134" y="42"/>
                    </a:lnTo>
                    <a:lnTo>
                      <a:pt x="128" y="45"/>
                    </a:lnTo>
                    <a:lnTo>
                      <a:pt x="120" y="50"/>
                    </a:lnTo>
                    <a:lnTo>
                      <a:pt x="104" y="59"/>
                    </a:lnTo>
                    <a:lnTo>
                      <a:pt x="85" y="71"/>
                    </a:lnTo>
                    <a:lnTo>
                      <a:pt x="66" y="81"/>
                    </a:lnTo>
                    <a:lnTo>
                      <a:pt x="49" y="89"/>
                    </a:lnTo>
                    <a:lnTo>
                      <a:pt x="33" y="98"/>
                    </a:lnTo>
                    <a:lnTo>
                      <a:pt x="20" y="105"/>
                    </a:lnTo>
                    <a:lnTo>
                      <a:pt x="9" y="110"/>
                    </a:lnTo>
                    <a:lnTo>
                      <a:pt x="3" y="113"/>
                    </a:lnTo>
                    <a:lnTo>
                      <a:pt x="0" y="114"/>
                    </a:lnTo>
                    <a:lnTo>
                      <a:pt x="55" y="114"/>
                    </a:lnTo>
                    <a:lnTo>
                      <a:pt x="53" y="113"/>
                    </a:lnTo>
                    <a:lnTo>
                      <a:pt x="52" y="111"/>
                    </a:lnTo>
                    <a:lnTo>
                      <a:pt x="55" y="107"/>
                    </a:lnTo>
                    <a:lnTo>
                      <a:pt x="61" y="102"/>
                    </a:lnTo>
                    <a:lnTo>
                      <a:pt x="71" y="95"/>
                    </a:lnTo>
                    <a:lnTo>
                      <a:pt x="88" y="87"/>
                    </a:lnTo>
                    <a:lnTo>
                      <a:pt x="114" y="75"/>
                    </a:lnTo>
                    <a:lnTo>
                      <a:pt x="141" y="62"/>
                    </a:lnTo>
                    <a:lnTo>
                      <a:pt x="166" y="49"/>
                    </a:lnTo>
                    <a:lnTo>
                      <a:pt x="185" y="38"/>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4" name="Freeform 156"/>
              <p:cNvSpPr>
                <a:spLocks/>
              </p:cNvSpPr>
              <p:nvPr/>
            </p:nvSpPr>
            <p:spPr bwMode="auto">
              <a:xfrm>
                <a:off x="1978" y="2267"/>
                <a:ext cx="228" cy="114"/>
              </a:xfrm>
              <a:custGeom>
                <a:avLst/>
                <a:gdLst>
                  <a:gd name="T0" fmla="*/ 212 w 228"/>
                  <a:gd name="T1" fmla="*/ 0 h 114"/>
                  <a:gd name="T2" fmla="*/ 211 w 228"/>
                  <a:gd name="T3" fmla="*/ 0 h 114"/>
                  <a:gd name="T4" fmla="*/ 208 w 228"/>
                  <a:gd name="T5" fmla="*/ 1 h 114"/>
                  <a:gd name="T6" fmla="*/ 202 w 228"/>
                  <a:gd name="T7" fmla="*/ 4 h 114"/>
                  <a:gd name="T8" fmla="*/ 193 w 228"/>
                  <a:gd name="T9" fmla="*/ 7 h 114"/>
                  <a:gd name="T10" fmla="*/ 185 w 228"/>
                  <a:gd name="T11" fmla="*/ 11 h 114"/>
                  <a:gd name="T12" fmla="*/ 175 w 228"/>
                  <a:gd name="T13" fmla="*/ 17 h 114"/>
                  <a:gd name="T14" fmla="*/ 165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0 h 114"/>
                  <a:gd name="T26" fmla="*/ 133 w 228"/>
                  <a:gd name="T27" fmla="*/ 42 h 114"/>
                  <a:gd name="T28" fmla="*/ 128 w 228"/>
                  <a:gd name="T29" fmla="*/ 44 h 114"/>
                  <a:gd name="T30" fmla="*/ 118 w 228"/>
                  <a:gd name="T31" fmla="*/ 50 h 114"/>
                  <a:gd name="T32" fmla="*/ 104 w 228"/>
                  <a:gd name="T33" fmla="*/ 59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11 h 114"/>
                  <a:gd name="T58" fmla="*/ 53 w 228"/>
                  <a:gd name="T59" fmla="*/ 106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3" y="7"/>
                    </a:lnTo>
                    <a:lnTo>
                      <a:pt x="185" y="11"/>
                    </a:lnTo>
                    <a:lnTo>
                      <a:pt x="175" y="17"/>
                    </a:lnTo>
                    <a:lnTo>
                      <a:pt x="165" y="23"/>
                    </a:lnTo>
                    <a:lnTo>
                      <a:pt x="153" y="30"/>
                    </a:lnTo>
                    <a:lnTo>
                      <a:pt x="144" y="36"/>
                    </a:lnTo>
                    <a:lnTo>
                      <a:pt x="140" y="39"/>
                    </a:lnTo>
                    <a:lnTo>
                      <a:pt x="137" y="40"/>
                    </a:lnTo>
                    <a:lnTo>
                      <a:pt x="136" y="40"/>
                    </a:lnTo>
                    <a:lnTo>
                      <a:pt x="133" y="42"/>
                    </a:lnTo>
                    <a:lnTo>
                      <a:pt x="128" y="44"/>
                    </a:lnTo>
                    <a:lnTo>
                      <a:pt x="118" y="50"/>
                    </a:lnTo>
                    <a:lnTo>
                      <a:pt x="104" y="59"/>
                    </a:lnTo>
                    <a:lnTo>
                      <a:pt x="85" y="70"/>
                    </a:lnTo>
                    <a:lnTo>
                      <a:pt x="66" y="81"/>
                    </a:lnTo>
                    <a:lnTo>
                      <a:pt x="49" y="89"/>
                    </a:lnTo>
                    <a:lnTo>
                      <a:pt x="33" y="98"/>
                    </a:lnTo>
                    <a:lnTo>
                      <a:pt x="20" y="105"/>
                    </a:lnTo>
                    <a:lnTo>
                      <a:pt x="9" y="109"/>
                    </a:lnTo>
                    <a:lnTo>
                      <a:pt x="3" y="112"/>
                    </a:lnTo>
                    <a:lnTo>
                      <a:pt x="0" y="114"/>
                    </a:lnTo>
                    <a:lnTo>
                      <a:pt x="53" y="114"/>
                    </a:lnTo>
                    <a:lnTo>
                      <a:pt x="52" y="112"/>
                    </a:lnTo>
                    <a:lnTo>
                      <a:pt x="52" y="111"/>
                    </a:lnTo>
                    <a:lnTo>
                      <a:pt x="53" y="106"/>
                    </a:lnTo>
                    <a:lnTo>
                      <a:pt x="61" y="102"/>
                    </a:lnTo>
                    <a:lnTo>
                      <a:pt x="71" y="95"/>
                    </a:lnTo>
                    <a:lnTo>
                      <a:pt x="88" y="86"/>
                    </a:lnTo>
                    <a:lnTo>
                      <a:pt x="114" y="75"/>
                    </a:lnTo>
                    <a:lnTo>
                      <a:pt x="141" y="62"/>
                    </a:lnTo>
                    <a:lnTo>
                      <a:pt x="166" y="49"/>
                    </a:lnTo>
                    <a:lnTo>
                      <a:pt x="185" y="37"/>
                    </a:lnTo>
                    <a:lnTo>
                      <a:pt x="201" y="27"/>
                    </a:lnTo>
                    <a:lnTo>
                      <a:pt x="214" y="18"/>
                    </a:lnTo>
                    <a:lnTo>
                      <a:pt x="221" y="11"/>
                    </a:lnTo>
                    <a:lnTo>
                      <a:pt x="227"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5" name="Freeform 157"/>
              <p:cNvSpPr>
                <a:spLocks/>
              </p:cNvSpPr>
              <p:nvPr/>
            </p:nvSpPr>
            <p:spPr bwMode="auto">
              <a:xfrm>
                <a:off x="2003" y="2298"/>
                <a:ext cx="228" cy="114"/>
              </a:xfrm>
              <a:custGeom>
                <a:avLst/>
                <a:gdLst>
                  <a:gd name="T0" fmla="*/ 213 w 228"/>
                  <a:gd name="T1" fmla="*/ 0 h 114"/>
                  <a:gd name="T2" fmla="*/ 212 w 228"/>
                  <a:gd name="T3" fmla="*/ 0 h 114"/>
                  <a:gd name="T4" fmla="*/ 207 w 228"/>
                  <a:gd name="T5" fmla="*/ 2 h 114"/>
                  <a:gd name="T6" fmla="*/ 202 w 228"/>
                  <a:gd name="T7" fmla="*/ 5 h 114"/>
                  <a:gd name="T8" fmla="*/ 194 w 228"/>
                  <a:gd name="T9" fmla="*/ 8 h 114"/>
                  <a:gd name="T10" fmla="*/ 186 w 228"/>
                  <a:gd name="T11" fmla="*/ 12 h 114"/>
                  <a:gd name="T12" fmla="*/ 176 w 228"/>
                  <a:gd name="T13" fmla="*/ 18 h 114"/>
                  <a:gd name="T14" fmla="*/ 166 w 228"/>
                  <a:gd name="T15" fmla="*/ 24 h 114"/>
                  <a:gd name="T16" fmla="*/ 154 w 228"/>
                  <a:gd name="T17" fmla="*/ 31 h 114"/>
                  <a:gd name="T18" fmla="*/ 145 w 228"/>
                  <a:gd name="T19" fmla="*/ 37 h 114"/>
                  <a:gd name="T20" fmla="*/ 141 w 228"/>
                  <a:gd name="T21" fmla="*/ 39 h 114"/>
                  <a:gd name="T22" fmla="*/ 138 w 228"/>
                  <a:gd name="T23" fmla="*/ 41 h 114"/>
                  <a:gd name="T24" fmla="*/ 137 w 228"/>
                  <a:gd name="T25" fmla="*/ 42 h 114"/>
                  <a:gd name="T26" fmla="*/ 134 w 228"/>
                  <a:gd name="T27" fmla="*/ 44 h 114"/>
                  <a:gd name="T28" fmla="*/ 128 w 228"/>
                  <a:gd name="T29" fmla="*/ 45 h 114"/>
                  <a:gd name="T30" fmla="*/ 119 w 228"/>
                  <a:gd name="T31" fmla="*/ 51 h 114"/>
                  <a:gd name="T32" fmla="*/ 103 w 228"/>
                  <a:gd name="T33" fmla="*/ 60 h 114"/>
                  <a:gd name="T34" fmla="*/ 85 w 228"/>
                  <a:gd name="T35" fmla="*/ 71 h 114"/>
                  <a:gd name="T36" fmla="*/ 66 w 228"/>
                  <a:gd name="T37" fmla="*/ 81 h 114"/>
                  <a:gd name="T38" fmla="*/ 49 w 228"/>
                  <a:gd name="T39" fmla="*/ 90 h 114"/>
                  <a:gd name="T40" fmla="*/ 33 w 228"/>
                  <a:gd name="T41" fmla="*/ 99 h 114"/>
                  <a:gd name="T42" fmla="*/ 20 w 228"/>
                  <a:gd name="T43" fmla="*/ 106 h 114"/>
                  <a:gd name="T44" fmla="*/ 8 w 228"/>
                  <a:gd name="T45" fmla="*/ 110 h 114"/>
                  <a:gd name="T46" fmla="*/ 2 w 228"/>
                  <a:gd name="T47" fmla="*/ 113 h 114"/>
                  <a:gd name="T48" fmla="*/ 0 w 228"/>
                  <a:gd name="T49" fmla="*/ 114 h 114"/>
                  <a:gd name="T50" fmla="*/ 54 w 228"/>
                  <a:gd name="T51" fmla="*/ 114 h 114"/>
                  <a:gd name="T52" fmla="*/ 54 w 228"/>
                  <a:gd name="T53" fmla="*/ 114 h 114"/>
                  <a:gd name="T54" fmla="*/ 53 w 228"/>
                  <a:gd name="T55" fmla="*/ 113 h 114"/>
                  <a:gd name="T56" fmla="*/ 52 w 228"/>
                  <a:gd name="T57" fmla="*/ 112 h 114"/>
                  <a:gd name="T58" fmla="*/ 54 w 228"/>
                  <a:gd name="T59" fmla="*/ 107 h 114"/>
                  <a:gd name="T60" fmla="*/ 60 w 228"/>
                  <a:gd name="T61" fmla="*/ 103 h 114"/>
                  <a:gd name="T62" fmla="*/ 70 w 228"/>
                  <a:gd name="T63" fmla="*/ 96 h 114"/>
                  <a:gd name="T64" fmla="*/ 88 w 228"/>
                  <a:gd name="T65" fmla="*/ 87 h 114"/>
                  <a:gd name="T66" fmla="*/ 114 w 228"/>
                  <a:gd name="T67" fmla="*/ 75 h 114"/>
                  <a:gd name="T68" fmla="*/ 141 w 228"/>
                  <a:gd name="T69" fmla="*/ 62 h 114"/>
                  <a:gd name="T70" fmla="*/ 166 w 228"/>
                  <a:gd name="T71" fmla="*/ 50 h 114"/>
                  <a:gd name="T72" fmla="*/ 184 w 228"/>
                  <a:gd name="T73" fmla="*/ 38 h 114"/>
                  <a:gd name="T74" fmla="*/ 200 w 228"/>
                  <a:gd name="T75" fmla="*/ 28 h 114"/>
                  <a:gd name="T76" fmla="*/ 213 w 228"/>
                  <a:gd name="T77" fmla="*/ 19 h 114"/>
                  <a:gd name="T78" fmla="*/ 220 w 228"/>
                  <a:gd name="T79" fmla="*/ 12 h 114"/>
                  <a:gd name="T80" fmla="*/ 226 w 228"/>
                  <a:gd name="T81" fmla="*/ 8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7" y="2"/>
                    </a:lnTo>
                    <a:lnTo>
                      <a:pt x="202" y="5"/>
                    </a:lnTo>
                    <a:lnTo>
                      <a:pt x="194" y="8"/>
                    </a:lnTo>
                    <a:lnTo>
                      <a:pt x="186" y="12"/>
                    </a:lnTo>
                    <a:lnTo>
                      <a:pt x="176" y="18"/>
                    </a:lnTo>
                    <a:lnTo>
                      <a:pt x="166" y="24"/>
                    </a:lnTo>
                    <a:lnTo>
                      <a:pt x="154" y="31"/>
                    </a:lnTo>
                    <a:lnTo>
                      <a:pt x="145" y="37"/>
                    </a:lnTo>
                    <a:lnTo>
                      <a:pt x="141" y="39"/>
                    </a:lnTo>
                    <a:lnTo>
                      <a:pt x="138" y="41"/>
                    </a:lnTo>
                    <a:lnTo>
                      <a:pt x="137" y="42"/>
                    </a:lnTo>
                    <a:lnTo>
                      <a:pt x="134" y="44"/>
                    </a:lnTo>
                    <a:lnTo>
                      <a:pt x="128" y="45"/>
                    </a:lnTo>
                    <a:lnTo>
                      <a:pt x="119" y="51"/>
                    </a:lnTo>
                    <a:lnTo>
                      <a:pt x="103" y="60"/>
                    </a:lnTo>
                    <a:lnTo>
                      <a:pt x="85" y="71"/>
                    </a:lnTo>
                    <a:lnTo>
                      <a:pt x="66" y="81"/>
                    </a:lnTo>
                    <a:lnTo>
                      <a:pt x="49" y="90"/>
                    </a:lnTo>
                    <a:lnTo>
                      <a:pt x="33" y="99"/>
                    </a:lnTo>
                    <a:lnTo>
                      <a:pt x="20" y="106"/>
                    </a:lnTo>
                    <a:lnTo>
                      <a:pt x="8" y="110"/>
                    </a:lnTo>
                    <a:lnTo>
                      <a:pt x="2" y="113"/>
                    </a:lnTo>
                    <a:lnTo>
                      <a:pt x="0" y="114"/>
                    </a:lnTo>
                    <a:lnTo>
                      <a:pt x="54" y="114"/>
                    </a:lnTo>
                    <a:lnTo>
                      <a:pt x="53" y="113"/>
                    </a:lnTo>
                    <a:lnTo>
                      <a:pt x="52" y="112"/>
                    </a:lnTo>
                    <a:lnTo>
                      <a:pt x="54" y="107"/>
                    </a:lnTo>
                    <a:lnTo>
                      <a:pt x="60" y="103"/>
                    </a:lnTo>
                    <a:lnTo>
                      <a:pt x="70" y="96"/>
                    </a:lnTo>
                    <a:lnTo>
                      <a:pt x="88" y="87"/>
                    </a:lnTo>
                    <a:lnTo>
                      <a:pt x="114" y="75"/>
                    </a:lnTo>
                    <a:lnTo>
                      <a:pt x="141" y="62"/>
                    </a:lnTo>
                    <a:lnTo>
                      <a:pt x="166" y="50"/>
                    </a:lnTo>
                    <a:lnTo>
                      <a:pt x="184" y="38"/>
                    </a:lnTo>
                    <a:lnTo>
                      <a:pt x="200" y="28"/>
                    </a:lnTo>
                    <a:lnTo>
                      <a:pt x="213" y="19"/>
                    </a:lnTo>
                    <a:lnTo>
                      <a:pt x="220" y="12"/>
                    </a:lnTo>
                    <a:lnTo>
                      <a:pt x="226" y="8"/>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6" name="Freeform 158"/>
              <p:cNvSpPr>
                <a:spLocks/>
              </p:cNvSpPr>
              <p:nvPr/>
            </p:nvSpPr>
            <p:spPr bwMode="auto">
              <a:xfrm>
                <a:off x="586" y="953"/>
                <a:ext cx="228" cy="114"/>
              </a:xfrm>
              <a:custGeom>
                <a:avLst/>
                <a:gdLst>
                  <a:gd name="T0" fmla="*/ 213 w 228"/>
                  <a:gd name="T1" fmla="*/ 0 h 114"/>
                  <a:gd name="T2" fmla="*/ 212 w 228"/>
                  <a:gd name="T3" fmla="*/ 0 h 114"/>
                  <a:gd name="T4" fmla="*/ 208 w 228"/>
                  <a:gd name="T5" fmla="*/ 2 h 114"/>
                  <a:gd name="T6" fmla="*/ 202 w 228"/>
                  <a:gd name="T7" fmla="*/ 4 h 114"/>
                  <a:gd name="T8" fmla="*/ 195 w 228"/>
                  <a:gd name="T9" fmla="*/ 7 h 114"/>
                  <a:gd name="T10" fmla="*/ 186 w 228"/>
                  <a:gd name="T11" fmla="*/ 12 h 114"/>
                  <a:gd name="T12" fmla="*/ 176 w 228"/>
                  <a:gd name="T13" fmla="*/ 17 h 114"/>
                  <a:gd name="T14" fmla="*/ 166 w 228"/>
                  <a:gd name="T15" fmla="*/ 23 h 114"/>
                  <a:gd name="T16" fmla="*/ 154 w 228"/>
                  <a:gd name="T17" fmla="*/ 30 h 114"/>
                  <a:gd name="T18" fmla="*/ 145 w 228"/>
                  <a:gd name="T19" fmla="*/ 36 h 114"/>
                  <a:gd name="T20" fmla="*/ 141 w 228"/>
                  <a:gd name="T21" fmla="*/ 39 h 114"/>
                  <a:gd name="T22" fmla="*/ 138 w 228"/>
                  <a:gd name="T23" fmla="*/ 41 h 114"/>
                  <a:gd name="T24" fmla="*/ 137 w 228"/>
                  <a:gd name="T25" fmla="*/ 42 h 114"/>
                  <a:gd name="T26" fmla="*/ 134 w 228"/>
                  <a:gd name="T27" fmla="*/ 43 h 114"/>
                  <a:gd name="T28" fmla="*/ 128 w 228"/>
                  <a:gd name="T29" fmla="*/ 46 h 114"/>
                  <a:gd name="T30" fmla="*/ 120 w 228"/>
                  <a:gd name="T31" fmla="*/ 52 h 114"/>
                  <a:gd name="T32" fmla="*/ 104 w 228"/>
                  <a:gd name="T33" fmla="*/ 61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3 h 114"/>
                  <a:gd name="T62" fmla="*/ 70 w 228"/>
                  <a:gd name="T63" fmla="*/ 95 h 114"/>
                  <a:gd name="T64" fmla="*/ 88 w 228"/>
                  <a:gd name="T65" fmla="*/ 87 h 114"/>
                  <a:gd name="T66" fmla="*/ 114 w 228"/>
                  <a:gd name="T67" fmla="*/ 75 h 114"/>
                  <a:gd name="T68" fmla="*/ 141 w 228"/>
                  <a:gd name="T69" fmla="*/ 62 h 114"/>
                  <a:gd name="T70" fmla="*/ 166 w 228"/>
                  <a:gd name="T71" fmla="*/ 49 h 114"/>
                  <a:gd name="T72" fmla="*/ 184 w 228"/>
                  <a:gd name="T73" fmla="*/ 38 h 114"/>
                  <a:gd name="T74" fmla="*/ 200 w 228"/>
                  <a:gd name="T75" fmla="*/ 28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4"/>
                    </a:lnTo>
                    <a:lnTo>
                      <a:pt x="195" y="7"/>
                    </a:lnTo>
                    <a:lnTo>
                      <a:pt x="186" y="12"/>
                    </a:lnTo>
                    <a:lnTo>
                      <a:pt x="176" y="17"/>
                    </a:lnTo>
                    <a:lnTo>
                      <a:pt x="166" y="23"/>
                    </a:lnTo>
                    <a:lnTo>
                      <a:pt x="154" y="30"/>
                    </a:lnTo>
                    <a:lnTo>
                      <a:pt x="145" y="36"/>
                    </a:lnTo>
                    <a:lnTo>
                      <a:pt x="141" y="39"/>
                    </a:lnTo>
                    <a:lnTo>
                      <a:pt x="138" y="41"/>
                    </a:lnTo>
                    <a:lnTo>
                      <a:pt x="137" y="42"/>
                    </a:lnTo>
                    <a:lnTo>
                      <a:pt x="134" y="43"/>
                    </a:lnTo>
                    <a:lnTo>
                      <a:pt x="128" y="46"/>
                    </a:lnTo>
                    <a:lnTo>
                      <a:pt x="120" y="52"/>
                    </a:lnTo>
                    <a:lnTo>
                      <a:pt x="104" y="61"/>
                    </a:lnTo>
                    <a:lnTo>
                      <a:pt x="85" y="71"/>
                    </a:lnTo>
                    <a:lnTo>
                      <a:pt x="66" y="81"/>
                    </a:lnTo>
                    <a:lnTo>
                      <a:pt x="49" y="90"/>
                    </a:lnTo>
                    <a:lnTo>
                      <a:pt x="33" y="98"/>
                    </a:lnTo>
                    <a:lnTo>
                      <a:pt x="20" y="105"/>
                    </a:lnTo>
                    <a:lnTo>
                      <a:pt x="8" y="110"/>
                    </a:lnTo>
                    <a:lnTo>
                      <a:pt x="3" y="113"/>
                    </a:lnTo>
                    <a:lnTo>
                      <a:pt x="0" y="114"/>
                    </a:lnTo>
                    <a:lnTo>
                      <a:pt x="55" y="114"/>
                    </a:lnTo>
                    <a:lnTo>
                      <a:pt x="53" y="113"/>
                    </a:lnTo>
                    <a:lnTo>
                      <a:pt x="52" y="111"/>
                    </a:lnTo>
                    <a:lnTo>
                      <a:pt x="55" y="107"/>
                    </a:lnTo>
                    <a:lnTo>
                      <a:pt x="60" y="103"/>
                    </a:lnTo>
                    <a:lnTo>
                      <a:pt x="70" y="95"/>
                    </a:lnTo>
                    <a:lnTo>
                      <a:pt x="88" y="87"/>
                    </a:lnTo>
                    <a:lnTo>
                      <a:pt x="114" y="75"/>
                    </a:lnTo>
                    <a:lnTo>
                      <a:pt x="141" y="62"/>
                    </a:lnTo>
                    <a:lnTo>
                      <a:pt x="166" y="49"/>
                    </a:lnTo>
                    <a:lnTo>
                      <a:pt x="184" y="38"/>
                    </a:lnTo>
                    <a:lnTo>
                      <a:pt x="200" y="28"/>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7" name="Freeform 159"/>
              <p:cNvSpPr>
                <a:spLocks/>
              </p:cNvSpPr>
              <p:nvPr/>
            </p:nvSpPr>
            <p:spPr bwMode="auto">
              <a:xfrm>
                <a:off x="612" y="985"/>
                <a:ext cx="228" cy="114"/>
              </a:xfrm>
              <a:custGeom>
                <a:avLst/>
                <a:gdLst>
                  <a:gd name="T0" fmla="*/ 212 w 228"/>
                  <a:gd name="T1" fmla="*/ 0 h 114"/>
                  <a:gd name="T2" fmla="*/ 210 w 228"/>
                  <a:gd name="T3" fmla="*/ 0 h 114"/>
                  <a:gd name="T4" fmla="*/ 207 w 228"/>
                  <a:gd name="T5" fmla="*/ 1 h 114"/>
                  <a:gd name="T6" fmla="*/ 202 w 228"/>
                  <a:gd name="T7" fmla="*/ 4 h 114"/>
                  <a:gd name="T8" fmla="*/ 193 w 228"/>
                  <a:gd name="T9" fmla="*/ 7 h 114"/>
                  <a:gd name="T10" fmla="*/ 184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2 h 114"/>
                  <a:gd name="T26" fmla="*/ 132 w 228"/>
                  <a:gd name="T27" fmla="*/ 43 h 114"/>
                  <a:gd name="T28" fmla="*/ 128 w 228"/>
                  <a:gd name="T29" fmla="*/ 46 h 114"/>
                  <a:gd name="T30" fmla="*/ 118 w 228"/>
                  <a:gd name="T31" fmla="*/ 52 h 114"/>
                  <a:gd name="T32" fmla="*/ 104 w 228"/>
                  <a:gd name="T33" fmla="*/ 60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11 h 114"/>
                  <a:gd name="T58" fmla="*/ 53 w 228"/>
                  <a:gd name="T59" fmla="*/ 107 h 114"/>
                  <a:gd name="T60" fmla="*/ 60 w 228"/>
                  <a:gd name="T61" fmla="*/ 102 h 114"/>
                  <a:gd name="T62" fmla="*/ 70 w 228"/>
                  <a:gd name="T63" fmla="*/ 95 h 114"/>
                  <a:gd name="T64" fmla="*/ 88 w 228"/>
                  <a:gd name="T65" fmla="*/ 86 h 114"/>
                  <a:gd name="T66" fmla="*/ 114 w 228"/>
                  <a:gd name="T67" fmla="*/ 75 h 114"/>
                  <a:gd name="T68" fmla="*/ 141 w 228"/>
                  <a:gd name="T69" fmla="*/ 62 h 114"/>
                  <a:gd name="T70" fmla="*/ 166 w 228"/>
                  <a:gd name="T71" fmla="*/ 49 h 114"/>
                  <a:gd name="T72" fmla="*/ 184 w 228"/>
                  <a:gd name="T73" fmla="*/ 37 h 114"/>
                  <a:gd name="T74" fmla="*/ 200 w 228"/>
                  <a:gd name="T75" fmla="*/ 27 h 114"/>
                  <a:gd name="T76" fmla="*/ 213 w 228"/>
                  <a:gd name="T77" fmla="*/ 19 h 114"/>
                  <a:gd name="T78" fmla="*/ 220 w 228"/>
                  <a:gd name="T79" fmla="*/ 11 h 114"/>
                  <a:gd name="T80" fmla="*/ 226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7" y="1"/>
                    </a:lnTo>
                    <a:lnTo>
                      <a:pt x="202" y="4"/>
                    </a:lnTo>
                    <a:lnTo>
                      <a:pt x="193" y="7"/>
                    </a:lnTo>
                    <a:lnTo>
                      <a:pt x="184" y="11"/>
                    </a:lnTo>
                    <a:lnTo>
                      <a:pt x="174" y="17"/>
                    </a:lnTo>
                    <a:lnTo>
                      <a:pt x="164" y="23"/>
                    </a:lnTo>
                    <a:lnTo>
                      <a:pt x="153" y="30"/>
                    </a:lnTo>
                    <a:lnTo>
                      <a:pt x="144" y="36"/>
                    </a:lnTo>
                    <a:lnTo>
                      <a:pt x="140" y="39"/>
                    </a:lnTo>
                    <a:lnTo>
                      <a:pt x="137" y="40"/>
                    </a:lnTo>
                    <a:lnTo>
                      <a:pt x="135" y="42"/>
                    </a:lnTo>
                    <a:lnTo>
                      <a:pt x="132" y="43"/>
                    </a:lnTo>
                    <a:lnTo>
                      <a:pt x="128" y="46"/>
                    </a:lnTo>
                    <a:lnTo>
                      <a:pt x="118" y="52"/>
                    </a:lnTo>
                    <a:lnTo>
                      <a:pt x="104" y="60"/>
                    </a:lnTo>
                    <a:lnTo>
                      <a:pt x="85" y="71"/>
                    </a:lnTo>
                    <a:lnTo>
                      <a:pt x="66" y="81"/>
                    </a:lnTo>
                    <a:lnTo>
                      <a:pt x="49" y="89"/>
                    </a:lnTo>
                    <a:lnTo>
                      <a:pt x="33" y="98"/>
                    </a:lnTo>
                    <a:lnTo>
                      <a:pt x="20" y="105"/>
                    </a:lnTo>
                    <a:lnTo>
                      <a:pt x="8" y="109"/>
                    </a:lnTo>
                    <a:lnTo>
                      <a:pt x="3" y="112"/>
                    </a:lnTo>
                    <a:lnTo>
                      <a:pt x="0" y="114"/>
                    </a:lnTo>
                    <a:lnTo>
                      <a:pt x="53" y="114"/>
                    </a:lnTo>
                    <a:lnTo>
                      <a:pt x="52" y="112"/>
                    </a:lnTo>
                    <a:lnTo>
                      <a:pt x="52" y="111"/>
                    </a:lnTo>
                    <a:lnTo>
                      <a:pt x="53" y="107"/>
                    </a:lnTo>
                    <a:lnTo>
                      <a:pt x="60" y="102"/>
                    </a:lnTo>
                    <a:lnTo>
                      <a:pt x="70" y="95"/>
                    </a:lnTo>
                    <a:lnTo>
                      <a:pt x="88" y="86"/>
                    </a:lnTo>
                    <a:lnTo>
                      <a:pt x="114" y="75"/>
                    </a:lnTo>
                    <a:lnTo>
                      <a:pt x="141" y="62"/>
                    </a:lnTo>
                    <a:lnTo>
                      <a:pt x="166" y="49"/>
                    </a:lnTo>
                    <a:lnTo>
                      <a:pt x="184" y="37"/>
                    </a:lnTo>
                    <a:lnTo>
                      <a:pt x="200" y="27"/>
                    </a:lnTo>
                    <a:lnTo>
                      <a:pt x="213" y="19"/>
                    </a:lnTo>
                    <a:lnTo>
                      <a:pt x="220" y="11"/>
                    </a:lnTo>
                    <a:lnTo>
                      <a:pt x="226"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8" name="Freeform 160"/>
              <p:cNvSpPr>
                <a:spLocks/>
              </p:cNvSpPr>
              <p:nvPr/>
            </p:nvSpPr>
            <p:spPr bwMode="auto">
              <a:xfrm>
                <a:off x="636" y="1018"/>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7 w 228"/>
                  <a:gd name="T23" fmla="*/ 39 h 114"/>
                  <a:gd name="T24" fmla="*/ 136 w 228"/>
                  <a:gd name="T25" fmla="*/ 40 h 114"/>
                  <a:gd name="T26" fmla="*/ 133 w 228"/>
                  <a:gd name="T27" fmla="*/ 42 h 114"/>
                  <a:gd name="T28" fmla="*/ 129 w 228"/>
                  <a:gd name="T29" fmla="*/ 45 h 114"/>
                  <a:gd name="T30" fmla="*/ 119 w 228"/>
                  <a:gd name="T31" fmla="*/ 50 h 114"/>
                  <a:gd name="T32" fmla="*/ 104 w 228"/>
                  <a:gd name="T33" fmla="*/ 59 h 114"/>
                  <a:gd name="T34" fmla="*/ 85 w 228"/>
                  <a:gd name="T35" fmla="*/ 69 h 114"/>
                  <a:gd name="T36" fmla="*/ 67 w 228"/>
                  <a:gd name="T37" fmla="*/ 79 h 114"/>
                  <a:gd name="T38" fmla="*/ 49 w 228"/>
                  <a:gd name="T39" fmla="*/ 89 h 114"/>
                  <a:gd name="T40" fmla="*/ 33 w 228"/>
                  <a:gd name="T41" fmla="*/ 97 h 114"/>
                  <a:gd name="T42" fmla="*/ 20 w 228"/>
                  <a:gd name="T43" fmla="*/ 104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2"/>
                    </a:lnTo>
                    <a:lnTo>
                      <a:pt x="175" y="16"/>
                    </a:lnTo>
                    <a:lnTo>
                      <a:pt x="165" y="22"/>
                    </a:lnTo>
                    <a:lnTo>
                      <a:pt x="153" y="29"/>
                    </a:lnTo>
                    <a:lnTo>
                      <a:pt x="145" y="35"/>
                    </a:lnTo>
                    <a:lnTo>
                      <a:pt x="140" y="38"/>
                    </a:lnTo>
                    <a:lnTo>
                      <a:pt x="137" y="39"/>
                    </a:lnTo>
                    <a:lnTo>
                      <a:pt x="136" y="40"/>
                    </a:lnTo>
                    <a:lnTo>
                      <a:pt x="133" y="42"/>
                    </a:lnTo>
                    <a:lnTo>
                      <a:pt x="129" y="45"/>
                    </a:lnTo>
                    <a:lnTo>
                      <a:pt x="119" y="50"/>
                    </a:lnTo>
                    <a:lnTo>
                      <a:pt x="104" y="59"/>
                    </a:lnTo>
                    <a:lnTo>
                      <a:pt x="85" y="69"/>
                    </a:lnTo>
                    <a:lnTo>
                      <a:pt x="67" y="79"/>
                    </a:lnTo>
                    <a:lnTo>
                      <a:pt x="49" y="89"/>
                    </a:lnTo>
                    <a:lnTo>
                      <a:pt x="33" y="97"/>
                    </a:lnTo>
                    <a:lnTo>
                      <a:pt x="20" y="104"/>
                    </a:lnTo>
                    <a:lnTo>
                      <a:pt x="9" y="110"/>
                    </a:lnTo>
                    <a:lnTo>
                      <a:pt x="3" y="112"/>
                    </a:lnTo>
                    <a:lnTo>
                      <a:pt x="0" y="114"/>
                    </a:lnTo>
                    <a:lnTo>
                      <a:pt x="55" y="114"/>
                    </a:lnTo>
                    <a:lnTo>
                      <a:pt x="54" y="112"/>
                    </a:lnTo>
                    <a:lnTo>
                      <a:pt x="52" y="110"/>
                    </a:lnTo>
                    <a:lnTo>
                      <a:pt x="55"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9" name="Freeform 161"/>
              <p:cNvSpPr>
                <a:spLocks/>
              </p:cNvSpPr>
              <p:nvPr/>
            </p:nvSpPr>
            <p:spPr bwMode="auto">
              <a:xfrm>
                <a:off x="661" y="1050"/>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6 h 114"/>
                  <a:gd name="T14" fmla="*/ 166 w 228"/>
                  <a:gd name="T15" fmla="*/ 21 h 114"/>
                  <a:gd name="T16" fmla="*/ 154 w 228"/>
                  <a:gd name="T17" fmla="*/ 29 h 114"/>
                  <a:gd name="T18" fmla="*/ 146 w 228"/>
                  <a:gd name="T19" fmla="*/ 34 h 114"/>
                  <a:gd name="T20" fmla="*/ 141 w 228"/>
                  <a:gd name="T21" fmla="*/ 37 h 114"/>
                  <a:gd name="T22" fmla="*/ 138 w 228"/>
                  <a:gd name="T23" fmla="*/ 39 h 114"/>
                  <a:gd name="T24" fmla="*/ 137 w 228"/>
                  <a:gd name="T25" fmla="*/ 40 h 114"/>
                  <a:gd name="T26" fmla="*/ 134 w 228"/>
                  <a:gd name="T27" fmla="*/ 42 h 114"/>
                  <a:gd name="T28" fmla="*/ 128 w 228"/>
                  <a:gd name="T29" fmla="*/ 44 h 114"/>
                  <a:gd name="T30" fmla="*/ 120 w 228"/>
                  <a:gd name="T31" fmla="*/ 50 h 114"/>
                  <a:gd name="T32" fmla="*/ 104 w 228"/>
                  <a:gd name="T33" fmla="*/ 59 h 114"/>
                  <a:gd name="T34" fmla="*/ 85 w 228"/>
                  <a:gd name="T35" fmla="*/ 69 h 114"/>
                  <a:gd name="T36" fmla="*/ 66 w 228"/>
                  <a:gd name="T37" fmla="*/ 79 h 114"/>
                  <a:gd name="T38" fmla="*/ 49 w 228"/>
                  <a:gd name="T39" fmla="*/ 89 h 114"/>
                  <a:gd name="T40" fmla="*/ 33 w 228"/>
                  <a:gd name="T41" fmla="*/ 96 h 114"/>
                  <a:gd name="T42" fmla="*/ 20 w 228"/>
                  <a:gd name="T43" fmla="*/ 104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6 h 114"/>
                  <a:gd name="T60" fmla="*/ 60 w 228"/>
                  <a:gd name="T61" fmla="*/ 101 h 114"/>
                  <a:gd name="T62" fmla="*/ 70 w 228"/>
                  <a:gd name="T63" fmla="*/ 93 h 114"/>
                  <a:gd name="T64" fmla="*/ 88 w 228"/>
                  <a:gd name="T65" fmla="*/ 85 h 114"/>
                  <a:gd name="T66" fmla="*/ 114 w 228"/>
                  <a:gd name="T67" fmla="*/ 73 h 114"/>
                  <a:gd name="T68" fmla="*/ 141 w 228"/>
                  <a:gd name="T69" fmla="*/ 60 h 114"/>
                  <a:gd name="T70" fmla="*/ 166 w 228"/>
                  <a:gd name="T71" fmla="*/ 47 h 114"/>
                  <a:gd name="T72" fmla="*/ 184 w 228"/>
                  <a:gd name="T73" fmla="*/ 36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1"/>
                    </a:lnTo>
                    <a:lnTo>
                      <a:pt x="176" y="16"/>
                    </a:lnTo>
                    <a:lnTo>
                      <a:pt x="166" y="21"/>
                    </a:lnTo>
                    <a:lnTo>
                      <a:pt x="154" y="29"/>
                    </a:lnTo>
                    <a:lnTo>
                      <a:pt x="146" y="34"/>
                    </a:lnTo>
                    <a:lnTo>
                      <a:pt x="141" y="37"/>
                    </a:lnTo>
                    <a:lnTo>
                      <a:pt x="138" y="39"/>
                    </a:lnTo>
                    <a:lnTo>
                      <a:pt x="137" y="40"/>
                    </a:lnTo>
                    <a:lnTo>
                      <a:pt x="134" y="42"/>
                    </a:lnTo>
                    <a:lnTo>
                      <a:pt x="128" y="44"/>
                    </a:lnTo>
                    <a:lnTo>
                      <a:pt x="120" y="50"/>
                    </a:lnTo>
                    <a:lnTo>
                      <a:pt x="104" y="59"/>
                    </a:lnTo>
                    <a:lnTo>
                      <a:pt x="85" y="69"/>
                    </a:lnTo>
                    <a:lnTo>
                      <a:pt x="66" y="79"/>
                    </a:lnTo>
                    <a:lnTo>
                      <a:pt x="49" y="89"/>
                    </a:lnTo>
                    <a:lnTo>
                      <a:pt x="33" y="96"/>
                    </a:lnTo>
                    <a:lnTo>
                      <a:pt x="20" y="104"/>
                    </a:lnTo>
                    <a:lnTo>
                      <a:pt x="8" y="109"/>
                    </a:lnTo>
                    <a:lnTo>
                      <a:pt x="3" y="112"/>
                    </a:lnTo>
                    <a:lnTo>
                      <a:pt x="0" y="114"/>
                    </a:lnTo>
                    <a:lnTo>
                      <a:pt x="55" y="114"/>
                    </a:lnTo>
                    <a:lnTo>
                      <a:pt x="53" y="112"/>
                    </a:lnTo>
                    <a:lnTo>
                      <a:pt x="52" y="109"/>
                    </a:lnTo>
                    <a:lnTo>
                      <a:pt x="55" y="106"/>
                    </a:lnTo>
                    <a:lnTo>
                      <a:pt x="60" y="101"/>
                    </a:lnTo>
                    <a:lnTo>
                      <a:pt x="70" y="93"/>
                    </a:lnTo>
                    <a:lnTo>
                      <a:pt x="88" y="85"/>
                    </a:lnTo>
                    <a:lnTo>
                      <a:pt x="114" y="73"/>
                    </a:lnTo>
                    <a:lnTo>
                      <a:pt x="141" y="60"/>
                    </a:lnTo>
                    <a:lnTo>
                      <a:pt x="166" y="47"/>
                    </a:lnTo>
                    <a:lnTo>
                      <a:pt x="184" y="36"/>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0" name="Freeform 162"/>
              <p:cNvSpPr>
                <a:spLocks/>
              </p:cNvSpPr>
              <p:nvPr/>
            </p:nvSpPr>
            <p:spPr bwMode="auto">
              <a:xfrm>
                <a:off x="687" y="1081"/>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4 w 228"/>
                  <a:gd name="T13" fmla="*/ 16 h 114"/>
                  <a:gd name="T14" fmla="*/ 164 w 228"/>
                  <a:gd name="T15" fmla="*/ 22 h 114"/>
                  <a:gd name="T16" fmla="*/ 153 w 228"/>
                  <a:gd name="T17" fmla="*/ 29 h 114"/>
                  <a:gd name="T18" fmla="*/ 144 w 228"/>
                  <a:gd name="T19" fmla="*/ 35 h 114"/>
                  <a:gd name="T20" fmla="*/ 140 w 228"/>
                  <a:gd name="T21" fmla="*/ 38 h 114"/>
                  <a:gd name="T22" fmla="*/ 137 w 228"/>
                  <a:gd name="T23" fmla="*/ 39 h 114"/>
                  <a:gd name="T24" fmla="*/ 135 w 228"/>
                  <a:gd name="T25" fmla="*/ 41 h 114"/>
                  <a:gd name="T26" fmla="*/ 132 w 228"/>
                  <a:gd name="T27" fmla="*/ 42 h 114"/>
                  <a:gd name="T28" fmla="*/ 128 w 228"/>
                  <a:gd name="T29" fmla="*/ 45 h 114"/>
                  <a:gd name="T30" fmla="*/ 118 w 228"/>
                  <a:gd name="T31" fmla="*/ 51 h 114"/>
                  <a:gd name="T32" fmla="*/ 104 w 228"/>
                  <a:gd name="T33" fmla="*/ 60 h 114"/>
                  <a:gd name="T34" fmla="*/ 85 w 228"/>
                  <a:gd name="T35" fmla="*/ 71 h 114"/>
                  <a:gd name="T36" fmla="*/ 66 w 228"/>
                  <a:gd name="T37" fmla="*/ 81 h 114"/>
                  <a:gd name="T38" fmla="*/ 49 w 228"/>
                  <a:gd name="T39" fmla="*/ 90 h 114"/>
                  <a:gd name="T40" fmla="*/ 33 w 228"/>
                  <a:gd name="T41" fmla="*/ 99 h 114"/>
                  <a:gd name="T42" fmla="*/ 20 w 228"/>
                  <a:gd name="T43" fmla="*/ 106 h 114"/>
                  <a:gd name="T44" fmla="*/ 8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0 w 228"/>
                  <a:gd name="T61" fmla="*/ 101 h 114"/>
                  <a:gd name="T62" fmla="*/ 70 w 228"/>
                  <a:gd name="T63" fmla="*/ 94 h 114"/>
                  <a:gd name="T64" fmla="*/ 88 w 228"/>
                  <a:gd name="T65" fmla="*/ 86 h 114"/>
                  <a:gd name="T66" fmla="*/ 114 w 228"/>
                  <a:gd name="T67" fmla="*/ 74 h 114"/>
                  <a:gd name="T68" fmla="*/ 141 w 228"/>
                  <a:gd name="T69" fmla="*/ 61 h 114"/>
                  <a:gd name="T70" fmla="*/ 166 w 228"/>
                  <a:gd name="T71" fmla="*/ 48 h 114"/>
                  <a:gd name="T72" fmla="*/ 184 w 228"/>
                  <a:gd name="T73" fmla="*/ 37 h 114"/>
                  <a:gd name="T74" fmla="*/ 200 w 228"/>
                  <a:gd name="T75" fmla="*/ 26 h 114"/>
                  <a:gd name="T76" fmla="*/ 213 w 228"/>
                  <a:gd name="T77" fmla="*/ 18 h 114"/>
                  <a:gd name="T78" fmla="*/ 221 w 228"/>
                  <a:gd name="T79" fmla="*/ 11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8"/>
                    </a:lnTo>
                    <a:lnTo>
                      <a:pt x="186" y="12"/>
                    </a:lnTo>
                    <a:lnTo>
                      <a:pt x="174" y="16"/>
                    </a:lnTo>
                    <a:lnTo>
                      <a:pt x="164" y="22"/>
                    </a:lnTo>
                    <a:lnTo>
                      <a:pt x="153" y="29"/>
                    </a:lnTo>
                    <a:lnTo>
                      <a:pt x="144" y="35"/>
                    </a:lnTo>
                    <a:lnTo>
                      <a:pt x="140" y="38"/>
                    </a:lnTo>
                    <a:lnTo>
                      <a:pt x="137" y="39"/>
                    </a:lnTo>
                    <a:lnTo>
                      <a:pt x="135" y="41"/>
                    </a:lnTo>
                    <a:lnTo>
                      <a:pt x="132" y="42"/>
                    </a:lnTo>
                    <a:lnTo>
                      <a:pt x="128" y="45"/>
                    </a:lnTo>
                    <a:lnTo>
                      <a:pt x="118" y="51"/>
                    </a:lnTo>
                    <a:lnTo>
                      <a:pt x="104" y="60"/>
                    </a:lnTo>
                    <a:lnTo>
                      <a:pt x="85" y="71"/>
                    </a:lnTo>
                    <a:lnTo>
                      <a:pt x="66" y="81"/>
                    </a:lnTo>
                    <a:lnTo>
                      <a:pt x="49" y="90"/>
                    </a:lnTo>
                    <a:lnTo>
                      <a:pt x="33" y="99"/>
                    </a:lnTo>
                    <a:lnTo>
                      <a:pt x="20" y="106"/>
                    </a:lnTo>
                    <a:lnTo>
                      <a:pt x="8" y="110"/>
                    </a:lnTo>
                    <a:lnTo>
                      <a:pt x="3" y="113"/>
                    </a:lnTo>
                    <a:lnTo>
                      <a:pt x="0" y="114"/>
                    </a:lnTo>
                    <a:lnTo>
                      <a:pt x="55" y="114"/>
                    </a:lnTo>
                    <a:lnTo>
                      <a:pt x="53" y="113"/>
                    </a:lnTo>
                    <a:lnTo>
                      <a:pt x="52" y="110"/>
                    </a:lnTo>
                    <a:lnTo>
                      <a:pt x="55" y="107"/>
                    </a:lnTo>
                    <a:lnTo>
                      <a:pt x="60" y="101"/>
                    </a:lnTo>
                    <a:lnTo>
                      <a:pt x="70" y="94"/>
                    </a:lnTo>
                    <a:lnTo>
                      <a:pt x="88" y="86"/>
                    </a:lnTo>
                    <a:lnTo>
                      <a:pt x="114" y="74"/>
                    </a:lnTo>
                    <a:lnTo>
                      <a:pt x="141" y="61"/>
                    </a:lnTo>
                    <a:lnTo>
                      <a:pt x="166" y="48"/>
                    </a:lnTo>
                    <a:lnTo>
                      <a:pt x="184" y="37"/>
                    </a:lnTo>
                    <a:lnTo>
                      <a:pt x="200" y="26"/>
                    </a:lnTo>
                    <a:lnTo>
                      <a:pt x="213" y="18"/>
                    </a:lnTo>
                    <a:lnTo>
                      <a:pt x="221" y="11"/>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1" name="Freeform 163"/>
              <p:cNvSpPr>
                <a:spLocks/>
              </p:cNvSpPr>
              <p:nvPr/>
            </p:nvSpPr>
            <p:spPr bwMode="auto">
              <a:xfrm>
                <a:off x="711" y="1113"/>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6 w 228"/>
                  <a:gd name="T13" fmla="*/ 16 h 114"/>
                  <a:gd name="T14" fmla="*/ 166 w 228"/>
                  <a:gd name="T15" fmla="*/ 22 h 114"/>
                  <a:gd name="T16" fmla="*/ 155 w 228"/>
                  <a:gd name="T17" fmla="*/ 29 h 114"/>
                  <a:gd name="T18" fmla="*/ 146 w 228"/>
                  <a:gd name="T19" fmla="*/ 35 h 114"/>
                  <a:gd name="T20" fmla="*/ 142 w 228"/>
                  <a:gd name="T21" fmla="*/ 38 h 114"/>
                  <a:gd name="T22" fmla="*/ 139 w 228"/>
                  <a:gd name="T23" fmla="*/ 39 h 114"/>
                  <a:gd name="T24" fmla="*/ 137 w 228"/>
                  <a:gd name="T25" fmla="*/ 41 h 114"/>
                  <a:gd name="T26" fmla="*/ 134 w 228"/>
                  <a:gd name="T27" fmla="*/ 42 h 114"/>
                  <a:gd name="T28" fmla="*/ 129 w 228"/>
                  <a:gd name="T29" fmla="*/ 45 h 114"/>
                  <a:gd name="T30" fmla="*/ 120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6" y="16"/>
                    </a:lnTo>
                    <a:lnTo>
                      <a:pt x="166" y="22"/>
                    </a:lnTo>
                    <a:lnTo>
                      <a:pt x="155" y="29"/>
                    </a:lnTo>
                    <a:lnTo>
                      <a:pt x="146" y="35"/>
                    </a:lnTo>
                    <a:lnTo>
                      <a:pt x="142" y="38"/>
                    </a:lnTo>
                    <a:lnTo>
                      <a:pt x="139" y="39"/>
                    </a:lnTo>
                    <a:lnTo>
                      <a:pt x="137" y="41"/>
                    </a:lnTo>
                    <a:lnTo>
                      <a:pt x="134" y="42"/>
                    </a:lnTo>
                    <a:lnTo>
                      <a:pt x="129" y="45"/>
                    </a:lnTo>
                    <a:lnTo>
                      <a:pt x="120" y="51"/>
                    </a:lnTo>
                    <a:lnTo>
                      <a:pt x="104" y="59"/>
                    </a:lnTo>
                    <a:lnTo>
                      <a:pt x="85" y="71"/>
                    </a:lnTo>
                    <a:lnTo>
                      <a:pt x="67" y="81"/>
                    </a:lnTo>
                    <a:lnTo>
                      <a:pt x="49" y="90"/>
                    </a:lnTo>
                    <a:lnTo>
                      <a:pt x="33" y="98"/>
                    </a:lnTo>
                    <a:lnTo>
                      <a:pt x="20" y="105"/>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2" name="Freeform 164"/>
              <p:cNvSpPr>
                <a:spLocks/>
              </p:cNvSpPr>
              <p:nvPr/>
            </p:nvSpPr>
            <p:spPr bwMode="auto">
              <a:xfrm>
                <a:off x="737" y="1145"/>
                <a:ext cx="228" cy="114"/>
              </a:xfrm>
              <a:custGeom>
                <a:avLst/>
                <a:gdLst>
                  <a:gd name="T0" fmla="*/ 212 w 228"/>
                  <a:gd name="T1" fmla="*/ 0 h 114"/>
                  <a:gd name="T2" fmla="*/ 211 w 228"/>
                  <a:gd name="T3" fmla="*/ 0 h 114"/>
                  <a:gd name="T4" fmla="*/ 208 w 228"/>
                  <a:gd name="T5" fmla="*/ 1 h 114"/>
                  <a:gd name="T6" fmla="*/ 202 w 228"/>
                  <a:gd name="T7" fmla="*/ 4 h 114"/>
                  <a:gd name="T8" fmla="*/ 194 w 228"/>
                  <a:gd name="T9" fmla="*/ 7 h 114"/>
                  <a:gd name="T10" fmla="*/ 185 w 228"/>
                  <a:gd name="T11" fmla="*/ 11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0 h 114"/>
                  <a:gd name="T26" fmla="*/ 133 w 228"/>
                  <a:gd name="T27" fmla="*/ 42 h 114"/>
                  <a:gd name="T28" fmla="*/ 129 w 228"/>
                  <a:gd name="T29" fmla="*/ 45 h 114"/>
                  <a:gd name="T30" fmla="*/ 119 w 228"/>
                  <a:gd name="T31" fmla="*/ 50 h 114"/>
                  <a:gd name="T32" fmla="*/ 104 w 228"/>
                  <a:gd name="T33" fmla="*/ 59 h 114"/>
                  <a:gd name="T34" fmla="*/ 85 w 228"/>
                  <a:gd name="T35" fmla="*/ 71 h 114"/>
                  <a:gd name="T36" fmla="*/ 67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2 h 114"/>
                  <a:gd name="T48" fmla="*/ 0 w 228"/>
                  <a:gd name="T49" fmla="*/ 114 h 114"/>
                  <a:gd name="T50" fmla="*/ 54 w 228"/>
                  <a:gd name="T51" fmla="*/ 114 h 114"/>
                  <a:gd name="T52" fmla="*/ 54 w 228"/>
                  <a:gd name="T53" fmla="*/ 114 h 114"/>
                  <a:gd name="T54" fmla="*/ 52 w 228"/>
                  <a:gd name="T55" fmla="*/ 112 h 114"/>
                  <a:gd name="T56" fmla="*/ 52 w 228"/>
                  <a:gd name="T57" fmla="*/ 111 h 114"/>
                  <a:gd name="T58" fmla="*/ 54 w 228"/>
                  <a:gd name="T59" fmla="*/ 107 h 114"/>
                  <a:gd name="T60" fmla="*/ 61 w 228"/>
                  <a:gd name="T61" fmla="*/ 102 h 114"/>
                  <a:gd name="T62" fmla="*/ 71 w 228"/>
                  <a:gd name="T63" fmla="*/ 95 h 114"/>
                  <a:gd name="T64" fmla="*/ 88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1"/>
                    </a:lnTo>
                    <a:lnTo>
                      <a:pt x="202" y="4"/>
                    </a:lnTo>
                    <a:lnTo>
                      <a:pt x="194" y="7"/>
                    </a:lnTo>
                    <a:lnTo>
                      <a:pt x="185" y="11"/>
                    </a:lnTo>
                    <a:lnTo>
                      <a:pt x="175" y="17"/>
                    </a:lnTo>
                    <a:lnTo>
                      <a:pt x="165" y="23"/>
                    </a:lnTo>
                    <a:lnTo>
                      <a:pt x="153" y="30"/>
                    </a:lnTo>
                    <a:lnTo>
                      <a:pt x="145" y="36"/>
                    </a:lnTo>
                    <a:lnTo>
                      <a:pt x="140" y="39"/>
                    </a:lnTo>
                    <a:lnTo>
                      <a:pt x="137" y="40"/>
                    </a:lnTo>
                    <a:lnTo>
                      <a:pt x="136" y="40"/>
                    </a:lnTo>
                    <a:lnTo>
                      <a:pt x="133" y="42"/>
                    </a:lnTo>
                    <a:lnTo>
                      <a:pt x="129" y="45"/>
                    </a:lnTo>
                    <a:lnTo>
                      <a:pt x="119" y="50"/>
                    </a:lnTo>
                    <a:lnTo>
                      <a:pt x="104" y="59"/>
                    </a:lnTo>
                    <a:lnTo>
                      <a:pt x="85" y="71"/>
                    </a:lnTo>
                    <a:lnTo>
                      <a:pt x="67" y="81"/>
                    </a:lnTo>
                    <a:lnTo>
                      <a:pt x="49" y="89"/>
                    </a:lnTo>
                    <a:lnTo>
                      <a:pt x="33" y="98"/>
                    </a:lnTo>
                    <a:lnTo>
                      <a:pt x="20" y="105"/>
                    </a:lnTo>
                    <a:lnTo>
                      <a:pt x="9" y="110"/>
                    </a:lnTo>
                    <a:lnTo>
                      <a:pt x="3" y="112"/>
                    </a:lnTo>
                    <a:lnTo>
                      <a:pt x="0" y="114"/>
                    </a:lnTo>
                    <a:lnTo>
                      <a:pt x="54" y="114"/>
                    </a:lnTo>
                    <a:lnTo>
                      <a:pt x="52" y="112"/>
                    </a:lnTo>
                    <a:lnTo>
                      <a:pt x="52" y="111"/>
                    </a:lnTo>
                    <a:lnTo>
                      <a:pt x="54" y="107"/>
                    </a:lnTo>
                    <a:lnTo>
                      <a:pt x="61" y="102"/>
                    </a:lnTo>
                    <a:lnTo>
                      <a:pt x="71" y="95"/>
                    </a:lnTo>
                    <a:lnTo>
                      <a:pt x="88" y="85"/>
                    </a:lnTo>
                    <a:lnTo>
                      <a:pt x="114" y="73"/>
                    </a:lnTo>
                    <a:lnTo>
                      <a:pt x="142" y="60"/>
                    </a:lnTo>
                    <a:lnTo>
                      <a:pt x="166" y="47"/>
                    </a:lnTo>
                    <a:lnTo>
                      <a:pt x="185" y="36"/>
                    </a:lnTo>
                    <a:lnTo>
                      <a:pt x="201" y="26"/>
                    </a:lnTo>
                    <a:lnTo>
                      <a:pt x="214" y="17"/>
                    </a:lnTo>
                    <a:lnTo>
                      <a:pt x="221" y="10"/>
                    </a:lnTo>
                    <a:lnTo>
                      <a:pt x="227"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3" name="Freeform 165"/>
              <p:cNvSpPr>
                <a:spLocks/>
              </p:cNvSpPr>
              <p:nvPr/>
            </p:nvSpPr>
            <p:spPr bwMode="auto">
              <a:xfrm>
                <a:off x="762" y="1177"/>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0 h 114"/>
                  <a:gd name="T26" fmla="*/ 133 w 228"/>
                  <a:gd name="T27" fmla="*/ 41 h 114"/>
                  <a:gd name="T28" fmla="*/ 128 w 228"/>
                  <a:gd name="T29" fmla="*/ 44 h 114"/>
                  <a:gd name="T30" fmla="*/ 118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0 w 228"/>
                  <a:gd name="T61" fmla="*/ 102 h 114"/>
                  <a:gd name="T62" fmla="*/ 70 w 228"/>
                  <a:gd name="T63" fmla="*/ 95 h 114"/>
                  <a:gd name="T64" fmla="*/ 88 w 228"/>
                  <a:gd name="T65" fmla="*/ 86 h 114"/>
                  <a:gd name="T66" fmla="*/ 114 w 228"/>
                  <a:gd name="T67" fmla="*/ 75 h 114"/>
                  <a:gd name="T68" fmla="*/ 141 w 228"/>
                  <a:gd name="T69" fmla="*/ 62 h 114"/>
                  <a:gd name="T70" fmla="*/ 166 w 228"/>
                  <a:gd name="T71" fmla="*/ 49 h 114"/>
                  <a:gd name="T72" fmla="*/ 184 w 228"/>
                  <a:gd name="T73" fmla="*/ 37 h 114"/>
                  <a:gd name="T74" fmla="*/ 200 w 228"/>
                  <a:gd name="T75" fmla="*/ 26 h 114"/>
                  <a:gd name="T76" fmla="*/ 213 w 228"/>
                  <a:gd name="T77" fmla="*/ 17 h 114"/>
                  <a:gd name="T78" fmla="*/ 221 w 228"/>
                  <a:gd name="T79" fmla="*/ 10 h 114"/>
                  <a:gd name="T80" fmla="*/ 226 w 228"/>
                  <a:gd name="T81" fmla="*/ 5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1"/>
                    </a:lnTo>
                    <a:lnTo>
                      <a:pt x="174" y="17"/>
                    </a:lnTo>
                    <a:lnTo>
                      <a:pt x="164" y="23"/>
                    </a:lnTo>
                    <a:lnTo>
                      <a:pt x="153" y="30"/>
                    </a:lnTo>
                    <a:lnTo>
                      <a:pt x="144" y="36"/>
                    </a:lnTo>
                    <a:lnTo>
                      <a:pt x="140" y="39"/>
                    </a:lnTo>
                    <a:lnTo>
                      <a:pt x="137" y="40"/>
                    </a:lnTo>
                    <a:lnTo>
                      <a:pt x="135" y="40"/>
                    </a:lnTo>
                    <a:lnTo>
                      <a:pt x="133" y="41"/>
                    </a:lnTo>
                    <a:lnTo>
                      <a:pt x="128" y="44"/>
                    </a:lnTo>
                    <a:lnTo>
                      <a:pt x="118" y="50"/>
                    </a:lnTo>
                    <a:lnTo>
                      <a:pt x="104" y="59"/>
                    </a:lnTo>
                    <a:lnTo>
                      <a:pt x="85" y="70"/>
                    </a:lnTo>
                    <a:lnTo>
                      <a:pt x="66" y="80"/>
                    </a:lnTo>
                    <a:lnTo>
                      <a:pt x="49" y="89"/>
                    </a:lnTo>
                    <a:lnTo>
                      <a:pt x="33" y="98"/>
                    </a:lnTo>
                    <a:lnTo>
                      <a:pt x="20" y="105"/>
                    </a:lnTo>
                    <a:lnTo>
                      <a:pt x="8" y="109"/>
                    </a:lnTo>
                    <a:lnTo>
                      <a:pt x="3" y="112"/>
                    </a:lnTo>
                    <a:lnTo>
                      <a:pt x="0" y="114"/>
                    </a:lnTo>
                    <a:lnTo>
                      <a:pt x="55" y="114"/>
                    </a:lnTo>
                    <a:lnTo>
                      <a:pt x="53" y="112"/>
                    </a:lnTo>
                    <a:lnTo>
                      <a:pt x="52" y="111"/>
                    </a:lnTo>
                    <a:lnTo>
                      <a:pt x="55" y="106"/>
                    </a:lnTo>
                    <a:lnTo>
                      <a:pt x="60" y="102"/>
                    </a:lnTo>
                    <a:lnTo>
                      <a:pt x="70" y="95"/>
                    </a:lnTo>
                    <a:lnTo>
                      <a:pt x="88" y="86"/>
                    </a:lnTo>
                    <a:lnTo>
                      <a:pt x="114" y="75"/>
                    </a:lnTo>
                    <a:lnTo>
                      <a:pt x="141" y="62"/>
                    </a:lnTo>
                    <a:lnTo>
                      <a:pt x="166" y="49"/>
                    </a:lnTo>
                    <a:lnTo>
                      <a:pt x="184" y="37"/>
                    </a:lnTo>
                    <a:lnTo>
                      <a:pt x="200" y="26"/>
                    </a:lnTo>
                    <a:lnTo>
                      <a:pt x="213" y="17"/>
                    </a:lnTo>
                    <a:lnTo>
                      <a:pt x="221" y="10"/>
                    </a:lnTo>
                    <a:lnTo>
                      <a:pt x="226" y="5"/>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4" name="Freeform 166"/>
              <p:cNvSpPr>
                <a:spLocks/>
              </p:cNvSpPr>
              <p:nvPr/>
            </p:nvSpPr>
            <p:spPr bwMode="auto">
              <a:xfrm>
                <a:off x="786" y="1208"/>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8 h 114"/>
                  <a:gd name="T14" fmla="*/ 166 w 228"/>
                  <a:gd name="T15" fmla="*/ 23 h 114"/>
                  <a:gd name="T16" fmla="*/ 155 w 228"/>
                  <a:gd name="T17" fmla="*/ 31 h 114"/>
                  <a:gd name="T18" fmla="*/ 146 w 228"/>
                  <a:gd name="T19" fmla="*/ 36 h 114"/>
                  <a:gd name="T20" fmla="*/ 142 w 228"/>
                  <a:gd name="T21" fmla="*/ 39 h 114"/>
                  <a:gd name="T22" fmla="*/ 139 w 228"/>
                  <a:gd name="T23" fmla="*/ 41 h 114"/>
                  <a:gd name="T24" fmla="*/ 137 w 228"/>
                  <a:gd name="T25" fmla="*/ 41 h 114"/>
                  <a:gd name="T26" fmla="*/ 134 w 228"/>
                  <a:gd name="T27" fmla="*/ 42 h 114"/>
                  <a:gd name="T28" fmla="*/ 129 w 228"/>
                  <a:gd name="T29" fmla="*/ 45 h 114"/>
                  <a:gd name="T30" fmla="*/ 120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6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8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6" y="18"/>
                    </a:lnTo>
                    <a:lnTo>
                      <a:pt x="166" y="23"/>
                    </a:lnTo>
                    <a:lnTo>
                      <a:pt x="155" y="31"/>
                    </a:lnTo>
                    <a:lnTo>
                      <a:pt x="146" y="36"/>
                    </a:lnTo>
                    <a:lnTo>
                      <a:pt x="142" y="39"/>
                    </a:lnTo>
                    <a:lnTo>
                      <a:pt x="139" y="41"/>
                    </a:lnTo>
                    <a:lnTo>
                      <a:pt x="137" y="41"/>
                    </a:lnTo>
                    <a:lnTo>
                      <a:pt x="134" y="42"/>
                    </a:lnTo>
                    <a:lnTo>
                      <a:pt x="129" y="45"/>
                    </a:lnTo>
                    <a:lnTo>
                      <a:pt x="120" y="51"/>
                    </a:lnTo>
                    <a:lnTo>
                      <a:pt x="104" y="59"/>
                    </a:lnTo>
                    <a:lnTo>
                      <a:pt x="85" y="71"/>
                    </a:lnTo>
                    <a:lnTo>
                      <a:pt x="67" y="81"/>
                    </a:lnTo>
                    <a:lnTo>
                      <a:pt x="49" y="90"/>
                    </a:lnTo>
                    <a:lnTo>
                      <a:pt x="33" y="98"/>
                    </a:lnTo>
                    <a:lnTo>
                      <a:pt x="21" y="106"/>
                    </a:lnTo>
                    <a:lnTo>
                      <a:pt x="9" y="110"/>
                    </a:lnTo>
                    <a:lnTo>
                      <a:pt x="3" y="113"/>
                    </a:lnTo>
                    <a:lnTo>
                      <a:pt x="0" y="114"/>
                    </a:lnTo>
                    <a:lnTo>
                      <a:pt x="55" y="114"/>
                    </a:lnTo>
                    <a:lnTo>
                      <a:pt x="54" y="113"/>
                    </a:lnTo>
                    <a:lnTo>
                      <a:pt x="52" y="111"/>
                    </a:lnTo>
                    <a:lnTo>
                      <a:pt x="55" y="107"/>
                    </a:lnTo>
                    <a:lnTo>
                      <a:pt x="61" y="103"/>
                    </a:lnTo>
                    <a:lnTo>
                      <a:pt x="71" y="96"/>
                    </a:lnTo>
                    <a:lnTo>
                      <a:pt x="88" y="87"/>
                    </a:lnTo>
                    <a:lnTo>
                      <a:pt x="114" y="75"/>
                    </a:lnTo>
                    <a:lnTo>
                      <a:pt x="142" y="62"/>
                    </a:lnTo>
                    <a:lnTo>
                      <a:pt x="166" y="49"/>
                    </a:lnTo>
                    <a:lnTo>
                      <a:pt x="185" y="38"/>
                    </a:lnTo>
                    <a:lnTo>
                      <a:pt x="201" y="28"/>
                    </a:lnTo>
                    <a:lnTo>
                      <a:pt x="214" y="19"/>
                    </a:lnTo>
                    <a:lnTo>
                      <a:pt x="221" y="12"/>
                    </a:lnTo>
                    <a:lnTo>
                      <a:pt x="227" y="8"/>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5" name="Freeform 167"/>
              <p:cNvSpPr>
                <a:spLocks/>
              </p:cNvSpPr>
              <p:nvPr/>
            </p:nvSpPr>
            <p:spPr bwMode="auto">
              <a:xfrm>
                <a:off x="812" y="1240"/>
                <a:ext cx="228" cy="114"/>
              </a:xfrm>
              <a:custGeom>
                <a:avLst/>
                <a:gdLst>
                  <a:gd name="T0" fmla="*/ 214 w 228"/>
                  <a:gd name="T1" fmla="*/ 0 h 114"/>
                  <a:gd name="T2" fmla="*/ 212 w 228"/>
                  <a:gd name="T3" fmla="*/ 0 h 114"/>
                  <a:gd name="T4" fmla="*/ 208 w 228"/>
                  <a:gd name="T5" fmla="*/ 2 h 114"/>
                  <a:gd name="T6" fmla="*/ 202 w 228"/>
                  <a:gd name="T7" fmla="*/ 4 h 114"/>
                  <a:gd name="T8" fmla="*/ 195 w 228"/>
                  <a:gd name="T9" fmla="*/ 7 h 114"/>
                  <a:gd name="T10" fmla="*/ 186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0 h 114"/>
                  <a:gd name="T24" fmla="*/ 136 w 228"/>
                  <a:gd name="T25" fmla="*/ 42 h 114"/>
                  <a:gd name="T26" fmla="*/ 133 w 228"/>
                  <a:gd name="T27" fmla="*/ 43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2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7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4"/>
                    </a:lnTo>
                    <a:lnTo>
                      <a:pt x="195" y="7"/>
                    </a:lnTo>
                    <a:lnTo>
                      <a:pt x="186" y="12"/>
                    </a:lnTo>
                    <a:lnTo>
                      <a:pt x="175" y="17"/>
                    </a:lnTo>
                    <a:lnTo>
                      <a:pt x="165" y="23"/>
                    </a:lnTo>
                    <a:lnTo>
                      <a:pt x="153" y="30"/>
                    </a:lnTo>
                    <a:lnTo>
                      <a:pt x="145" y="36"/>
                    </a:lnTo>
                    <a:lnTo>
                      <a:pt x="140" y="39"/>
                    </a:lnTo>
                    <a:lnTo>
                      <a:pt x="137" y="40"/>
                    </a:lnTo>
                    <a:lnTo>
                      <a:pt x="136" y="42"/>
                    </a:lnTo>
                    <a:lnTo>
                      <a:pt x="133" y="43"/>
                    </a:lnTo>
                    <a:lnTo>
                      <a:pt x="129" y="45"/>
                    </a:lnTo>
                    <a:lnTo>
                      <a:pt x="119" y="51"/>
                    </a:lnTo>
                    <a:lnTo>
                      <a:pt x="104" y="59"/>
                    </a:lnTo>
                    <a:lnTo>
                      <a:pt x="85" y="71"/>
                    </a:lnTo>
                    <a:lnTo>
                      <a:pt x="67" y="81"/>
                    </a:lnTo>
                    <a:lnTo>
                      <a:pt x="49" y="89"/>
                    </a:lnTo>
                    <a:lnTo>
                      <a:pt x="33" y="98"/>
                    </a:lnTo>
                    <a:lnTo>
                      <a:pt x="20" y="105"/>
                    </a:lnTo>
                    <a:lnTo>
                      <a:pt x="9" y="110"/>
                    </a:lnTo>
                    <a:lnTo>
                      <a:pt x="3" y="113"/>
                    </a:lnTo>
                    <a:lnTo>
                      <a:pt x="0" y="114"/>
                    </a:lnTo>
                    <a:lnTo>
                      <a:pt x="55" y="114"/>
                    </a:lnTo>
                    <a:lnTo>
                      <a:pt x="54" y="113"/>
                    </a:lnTo>
                    <a:lnTo>
                      <a:pt x="52" y="111"/>
                    </a:lnTo>
                    <a:lnTo>
                      <a:pt x="55" y="107"/>
                    </a:lnTo>
                    <a:lnTo>
                      <a:pt x="61" y="102"/>
                    </a:lnTo>
                    <a:lnTo>
                      <a:pt x="71" y="95"/>
                    </a:lnTo>
                    <a:lnTo>
                      <a:pt x="88" y="87"/>
                    </a:lnTo>
                    <a:lnTo>
                      <a:pt x="114" y="75"/>
                    </a:lnTo>
                    <a:lnTo>
                      <a:pt x="142" y="62"/>
                    </a:lnTo>
                    <a:lnTo>
                      <a:pt x="166" y="49"/>
                    </a:lnTo>
                    <a:lnTo>
                      <a:pt x="185" y="38"/>
                    </a:lnTo>
                    <a:lnTo>
                      <a:pt x="201" y="27"/>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6" name="Freeform 168"/>
              <p:cNvSpPr>
                <a:spLocks/>
              </p:cNvSpPr>
              <p:nvPr/>
            </p:nvSpPr>
            <p:spPr bwMode="auto">
              <a:xfrm>
                <a:off x="837" y="1272"/>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8 w 228"/>
                  <a:gd name="T23" fmla="*/ 40 h 114"/>
                  <a:gd name="T24" fmla="*/ 137 w 228"/>
                  <a:gd name="T25" fmla="*/ 42 h 114"/>
                  <a:gd name="T26" fmla="*/ 134 w 228"/>
                  <a:gd name="T27" fmla="*/ 43 h 114"/>
                  <a:gd name="T28" fmla="*/ 128 w 228"/>
                  <a:gd name="T29" fmla="*/ 46 h 114"/>
                  <a:gd name="T30" fmla="*/ 120 w 228"/>
                  <a:gd name="T31" fmla="*/ 52 h 114"/>
                  <a:gd name="T32" fmla="*/ 104 w 228"/>
                  <a:gd name="T33" fmla="*/ 60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0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4 w 228"/>
                  <a:gd name="T73" fmla="*/ 37 h 114"/>
                  <a:gd name="T74" fmla="*/ 200 w 228"/>
                  <a:gd name="T75" fmla="*/ 27 h 114"/>
                  <a:gd name="T76" fmla="*/ 213 w 228"/>
                  <a:gd name="T77" fmla="*/ 19 h 114"/>
                  <a:gd name="T78" fmla="*/ 221 w 228"/>
                  <a:gd name="T79" fmla="*/ 11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1"/>
                    </a:lnTo>
                    <a:lnTo>
                      <a:pt x="176" y="17"/>
                    </a:lnTo>
                    <a:lnTo>
                      <a:pt x="166" y="23"/>
                    </a:lnTo>
                    <a:lnTo>
                      <a:pt x="154" y="30"/>
                    </a:lnTo>
                    <a:lnTo>
                      <a:pt x="146" y="36"/>
                    </a:lnTo>
                    <a:lnTo>
                      <a:pt x="141" y="39"/>
                    </a:lnTo>
                    <a:lnTo>
                      <a:pt x="138" y="40"/>
                    </a:lnTo>
                    <a:lnTo>
                      <a:pt x="137" y="42"/>
                    </a:lnTo>
                    <a:lnTo>
                      <a:pt x="134" y="43"/>
                    </a:lnTo>
                    <a:lnTo>
                      <a:pt x="128" y="46"/>
                    </a:lnTo>
                    <a:lnTo>
                      <a:pt x="120" y="52"/>
                    </a:lnTo>
                    <a:lnTo>
                      <a:pt x="104" y="60"/>
                    </a:lnTo>
                    <a:lnTo>
                      <a:pt x="85" y="70"/>
                    </a:lnTo>
                    <a:lnTo>
                      <a:pt x="66" y="81"/>
                    </a:lnTo>
                    <a:lnTo>
                      <a:pt x="49" y="89"/>
                    </a:lnTo>
                    <a:lnTo>
                      <a:pt x="33" y="98"/>
                    </a:lnTo>
                    <a:lnTo>
                      <a:pt x="20" y="105"/>
                    </a:lnTo>
                    <a:lnTo>
                      <a:pt x="8" y="109"/>
                    </a:lnTo>
                    <a:lnTo>
                      <a:pt x="3" y="112"/>
                    </a:lnTo>
                    <a:lnTo>
                      <a:pt x="0" y="114"/>
                    </a:lnTo>
                    <a:lnTo>
                      <a:pt x="55" y="114"/>
                    </a:lnTo>
                    <a:lnTo>
                      <a:pt x="53" y="112"/>
                    </a:lnTo>
                    <a:lnTo>
                      <a:pt x="52" y="111"/>
                    </a:lnTo>
                    <a:lnTo>
                      <a:pt x="55" y="107"/>
                    </a:lnTo>
                    <a:lnTo>
                      <a:pt x="60" y="102"/>
                    </a:lnTo>
                    <a:lnTo>
                      <a:pt x="71" y="95"/>
                    </a:lnTo>
                    <a:lnTo>
                      <a:pt x="88" y="86"/>
                    </a:lnTo>
                    <a:lnTo>
                      <a:pt x="114" y="75"/>
                    </a:lnTo>
                    <a:lnTo>
                      <a:pt x="141" y="62"/>
                    </a:lnTo>
                    <a:lnTo>
                      <a:pt x="166" y="49"/>
                    </a:lnTo>
                    <a:lnTo>
                      <a:pt x="184" y="37"/>
                    </a:lnTo>
                    <a:lnTo>
                      <a:pt x="200" y="27"/>
                    </a:lnTo>
                    <a:lnTo>
                      <a:pt x="213" y="19"/>
                    </a:lnTo>
                    <a:lnTo>
                      <a:pt x="221" y="11"/>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7" name="Freeform 169"/>
              <p:cNvSpPr>
                <a:spLocks/>
              </p:cNvSpPr>
              <p:nvPr/>
            </p:nvSpPr>
            <p:spPr bwMode="auto">
              <a:xfrm>
                <a:off x="863" y="1304"/>
                <a:ext cx="228" cy="113"/>
              </a:xfrm>
              <a:custGeom>
                <a:avLst/>
                <a:gdLst>
                  <a:gd name="T0" fmla="*/ 212 w 228"/>
                  <a:gd name="T1" fmla="*/ 0 h 113"/>
                  <a:gd name="T2" fmla="*/ 210 w 228"/>
                  <a:gd name="T3" fmla="*/ 0 h 113"/>
                  <a:gd name="T4" fmla="*/ 208 w 228"/>
                  <a:gd name="T5" fmla="*/ 1 h 113"/>
                  <a:gd name="T6" fmla="*/ 202 w 228"/>
                  <a:gd name="T7" fmla="*/ 4 h 113"/>
                  <a:gd name="T8" fmla="*/ 193 w 228"/>
                  <a:gd name="T9" fmla="*/ 7 h 113"/>
                  <a:gd name="T10" fmla="*/ 184 w 228"/>
                  <a:gd name="T11" fmla="*/ 11 h 113"/>
                  <a:gd name="T12" fmla="*/ 174 w 228"/>
                  <a:gd name="T13" fmla="*/ 17 h 113"/>
                  <a:gd name="T14" fmla="*/ 164 w 228"/>
                  <a:gd name="T15" fmla="*/ 23 h 113"/>
                  <a:gd name="T16" fmla="*/ 153 w 228"/>
                  <a:gd name="T17" fmla="*/ 30 h 113"/>
                  <a:gd name="T18" fmla="*/ 144 w 228"/>
                  <a:gd name="T19" fmla="*/ 36 h 113"/>
                  <a:gd name="T20" fmla="*/ 140 w 228"/>
                  <a:gd name="T21" fmla="*/ 38 h 113"/>
                  <a:gd name="T22" fmla="*/ 137 w 228"/>
                  <a:gd name="T23" fmla="*/ 40 h 113"/>
                  <a:gd name="T24" fmla="*/ 135 w 228"/>
                  <a:gd name="T25" fmla="*/ 41 h 113"/>
                  <a:gd name="T26" fmla="*/ 133 w 228"/>
                  <a:gd name="T27" fmla="*/ 43 h 113"/>
                  <a:gd name="T28" fmla="*/ 128 w 228"/>
                  <a:gd name="T29" fmla="*/ 46 h 113"/>
                  <a:gd name="T30" fmla="*/ 118 w 228"/>
                  <a:gd name="T31" fmla="*/ 51 h 113"/>
                  <a:gd name="T32" fmla="*/ 104 w 228"/>
                  <a:gd name="T33" fmla="*/ 60 h 113"/>
                  <a:gd name="T34" fmla="*/ 85 w 228"/>
                  <a:gd name="T35" fmla="*/ 70 h 113"/>
                  <a:gd name="T36" fmla="*/ 66 w 228"/>
                  <a:gd name="T37" fmla="*/ 80 h 113"/>
                  <a:gd name="T38" fmla="*/ 49 w 228"/>
                  <a:gd name="T39" fmla="*/ 89 h 113"/>
                  <a:gd name="T40" fmla="*/ 33 w 228"/>
                  <a:gd name="T41" fmla="*/ 98 h 113"/>
                  <a:gd name="T42" fmla="*/ 20 w 228"/>
                  <a:gd name="T43" fmla="*/ 105 h 113"/>
                  <a:gd name="T44" fmla="*/ 8 w 228"/>
                  <a:gd name="T45" fmla="*/ 109 h 113"/>
                  <a:gd name="T46" fmla="*/ 3 w 228"/>
                  <a:gd name="T47" fmla="*/ 112 h 113"/>
                  <a:gd name="T48" fmla="*/ 0 w 228"/>
                  <a:gd name="T49" fmla="*/ 113 h 113"/>
                  <a:gd name="T50" fmla="*/ 53 w 228"/>
                  <a:gd name="T51" fmla="*/ 113 h 113"/>
                  <a:gd name="T52" fmla="*/ 53 w 228"/>
                  <a:gd name="T53" fmla="*/ 113 h 113"/>
                  <a:gd name="T54" fmla="*/ 52 w 228"/>
                  <a:gd name="T55" fmla="*/ 112 h 113"/>
                  <a:gd name="T56" fmla="*/ 52 w 228"/>
                  <a:gd name="T57" fmla="*/ 111 h 113"/>
                  <a:gd name="T58" fmla="*/ 53 w 228"/>
                  <a:gd name="T59" fmla="*/ 106 h 113"/>
                  <a:gd name="T60" fmla="*/ 60 w 228"/>
                  <a:gd name="T61" fmla="*/ 102 h 113"/>
                  <a:gd name="T62" fmla="*/ 70 w 228"/>
                  <a:gd name="T63" fmla="*/ 95 h 113"/>
                  <a:gd name="T64" fmla="*/ 88 w 228"/>
                  <a:gd name="T65" fmla="*/ 86 h 113"/>
                  <a:gd name="T66" fmla="*/ 114 w 228"/>
                  <a:gd name="T67" fmla="*/ 75 h 113"/>
                  <a:gd name="T68" fmla="*/ 141 w 228"/>
                  <a:gd name="T69" fmla="*/ 62 h 113"/>
                  <a:gd name="T70" fmla="*/ 166 w 228"/>
                  <a:gd name="T71" fmla="*/ 49 h 113"/>
                  <a:gd name="T72" fmla="*/ 184 w 228"/>
                  <a:gd name="T73" fmla="*/ 37 h 113"/>
                  <a:gd name="T74" fmla="*/ 200 w 228"/>
                  <a:gd name="T75" fmla="*/ 27 h 113"/>
                  <a:gd name="T76" fmla="*/ 213 w 228"/>
                  <a:gd name="T77" fmla="*/ 18 h 113"/>
                  <a:gd name="T78" fmla="*/ 221 w 228"/>
                  <a:gd name="T79" fmla="*/ 11 h 113"/>
                  <a:gd name="T80" fmla="*/ 226 w 228"/>
                  <a:gd name="T81" fmla="*/ 7 h 113"/>
                  <a:gd name="T82" fmla="*/ 228 w 228"/>
                  <a:gd name="T83" fmla="*/ 5 h 113"/>
                  <a:gd name="T84" fmla="*/ 212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2" y="0"/>
                    </a:moveTo>
                    <a:lnTo>
                      <a:pt x="210" y="0"/>
                    </a:lnTo>
                    <a:lnTo>
                      <a:pt x="208" y="1"/>
                    </a:lnTo>
                    <a:lnTo>
                      <a:pt x="202" y="4"/>
                    </a:lnTo>
                    <a:lnTo>
                      <a:pt x="193" y="7"/>
                    </a:lnTo>
                    <a:lnTo>
                      <a:pt x="184" y="11"/>
                    </a:lnTo>
                    <a:lnTo>
                      <a:pt x="174" y="17"/>
                    </a:lnTo>
                    <a:lnTo>
                      <a:pt x="164" y="23"/>
                    </a:lnTo>
                    <a:lnTo>
                      <a:pt x="153" y="30"/>
                    </a:lnTo>
                    <a:lnTo>
                      <a:pt x="144" y="36"/>
                    </a:lnTo>
                    <a:lnTo>
                      <a:pt x="140" y="38"/>
                    </a:lnTo>
                    <a:lnTo>
                      <a:pt x="137" y="40"/>
                    </a:lnTo>
                    <a:lnTo>
                      <a:pt x="135" y="41"/>
                    </a:lnTo>
                    <a:lnTo>
                      <a:pt x="133" y="43"/>
                    </a:lnTo>
                    <a:lnTo>
                      <a:pt x="128" y="46"/>
                    </a:lnTo>
                    <a:lnTo>
                      <a:pt x="118" y="51"/>
                    </a:lnTo>
                    <a:lnTo>
                      <a:pt x="104" y="60"/>
                    </a:lnTo>
                    <a:lnTo>
                      <a:pt x="85" y="70"/>
                    </a:lnTo>
                    <a:lnTo>
                      <a:pt x="66" y="80"/>
                    </a:lnTo>
                    <a:lnTo>
                      <a:pt x="49" y="89"/>
                    </a:lnTo>
                    <a:lnTo>
                      <a:pt x="33" y="98"/>
                    </a:lnTo>
                    <a:lnTo>
                      <a:pt x="20" y="105"/>
                    </a:lnTo>
                    <a:lnTo>
                      <a:pt x="8" y="109"/>
                    </a:lnTo>
                    <a:lnTo>
                      <a:pt x="3" y="112"/>
                    </a:lnTo>
                    <a:lnTo>
                      <a:pt x="0" y="113"/>
                    </a:lnTo>
                    <a:lnTo>
                      <a:pt x="53" y="113"/>
                    </a:lnTo>
                    <a:lnTo>
                      <a:pt x="52" y="112"/>
                    </a:lnTo>
                    <a:lnTo>
                      <a:pt x="52" y="111"/>
                    </a:lnTo>
                    <a:lnTo>
                      <a:pt x="53" y="106"/>
                    </a:lnTo>
                    <a:lnTo>
                      <a:pt x="60" y="102"/>
                    </a:lnTo>
                    <a:lnTo>
                      <a:pt x="70" y="95"/>
                    </a:lnTo>
                    <a:lnTo>
                      <a:pt x="88" y="86"/>
                    </a:lnTo>
                    <a:lnTo>
                      <a:pt x="114" y="75"/>
                    </a:lnTo>
                    <a:lnTo>
                      <a:pt x="141" y="62"/>
                    </a:lnTo>
                    <a:lnTo>
                      <a:pt x="166" y="49"/>
                    </a:lnTo>
                    <a:lnTo>
                      <a:pt x="184" y="37"/>
                    </a:lnTo>
                    <a:lnTo>
                      <a:pt x="200" y="27"/>
                    </a:lnTo>
                    <a:lnTo>
                      <a:pt x="213" y="18"/>
                    </a:lnTo>
                    <a:lnTo>
                      <a:pt x="221" y="11"/>
                    </a:lnTo>
                    <a:lnTo>
                      <a:pt x="226" y="7"/>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8" name="Freeform 170"/>
              <p:cNvSpPr>
                <a:spLocks/>
              </p:cNvSpPr>
              <p:nvPr/>
            </p:nvSpPr>
            <p:spPr bwMode="auto">
              <a:xfrm>
                <a:off x="887" y="1335"/>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7 h 114"/>
                  <a:gd name="T10" fmla="*/ 186 w 228"/>
                  <a:gd name="T11" fmla="*/ 12 h 114"/>
                  <a:gd name="T12" fmla="*/ 175 w 228"/>
                  <a:gd name="T13" fmla="*/ 18 h 114"/>
                  <a:gd name="T14" fmla="*/ 165 w 228"/>
                  <a:gd name="T15" fmla="*/ 23 h 114"/>
                  <a:gd name="T16" fmla="*/ 153 w 228"/>
                  <a:gd name="T17" fmla="*/ 31 h 114"/>
                  <a:gd name="T18" fmla="*/ 145 w 228"/>
                  <a:gd name="T19" fmla="*/ 36 h 114"/>
                  <a:gd name="T20" fmla="*/ 140 w 228"/>
                  <a:gd name="T21" fmla="*/ 39 h 114"/>
                  <a:gd name="T22" fmla="*/ 137 w 228"/>
                  <a:gd name="T23" fmla="*/ 41 h 114"/>
                  <a:gd name="T24" fmla="*/ 136 w 228"/>
                  <a:gd name="T25" fmla="*/ 42 h 114"/>
                  <a:gd name="T26" fmla="*/ 133 w 228"/>
                  <a:gd name="T27" fmla="*/ 44 h 114"/>
                  <a:gd name="T28" fmla="*/ 129 w 228"/>
                  <a:gd name="T29" fmla="*/ 46 h 114"/>
                  <a:gd name="T30" fmla="*/ 119 w 228"/>
                  <a:gd name="T31" fmla="*/ 52 h 114"/>
                  <a:gd name="T32" fmla="*/ 104 w 228"/>
                  <a:gd name="T33" fmla="*/ 61 h 114"/>
                  <a:gd name="T34" fmla="*/ 85 w 228"/>
                  <a:gd name="T35" fmla="*/ 71 h 114"/>
                  <a:gd name="T36" fmla="*/ 67 w 228"/>
                  <a:gd name="T37" fmla="*/ 81 h 114"/>
                  <a:gd name="T38" fmla="*/ 49 w 228"/>
                  <a:gd name="T39" fmla="*/ 90 h 114"/>
                  <a:gd name="T40" fmla="*/ 33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7"/>
                    </a:lnTo>
                    <a:lnTo>
                      <a:pt x="186" y="12"/>
                    </a:lnTo>
                    <a:lnTo>
                      <a:pt x="175" y="18"/>
                    </a:lnTo>
                    <a:lnTo>
                      <a:pt x="165" y="23"/>
                    </a:lnTo>
                    <a:lnTo>
                      <a:pt x="153" y="31"/>
                    </a:lnTo>
                    <a:lnTo>
                      <a:pt x="145" y="36"/>
                    </a:lnTo>
                    <a:lnTo>
                      <a:pt x="140" y="39"/>
                    </a:lnTo>
                    <a:lnTo>
                      <a:pt x="137" y="41"/>
                    </a:lnTo>
                    <a:lnTo>
                      <a:pt x="136" y="42"/>
                    </a:lnTo>
                    <a:lnTo>
                      <a:pt x="133" y="44"/>
                    </a:lnTo>
                    <a:lnTo>
                      <a:pt x="129" y="46"/>
                    </a:lnTo>
                    <a:lnTo>
                      <a:pt x="119" y="52"/>
                    </a:lnTo>
                    <a:lnTo>
                      <a:pt x="104" y="61"/>
                    </a:lnTo>
                    <a:lnTo>
                      <a:pt x="85" y="71"/>
                    </a:lnTo>
                    <a:lnTo>
                      <a:pt x="67" y="81"/>
                    </a:lnTo>
                    <a:lnTo>
                      <a:pt x="49" y="90"/>
                    </a:lnTo>
                    <a:lnTo>
                      <a:pt x="33" y="98"/>
                    </a:lnTo>
                    <a:lnTo>
                      <a:pt x="21" y="106"/>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6" y="49"/>
                    </a:lnTo>
                    <a:lnTo>
                      <a:pt x="185" y="38"/>
                    </a:lnTo>
                    <a:lnTo>
                      <a:pt x="201" y="28"/>
                    </a:lnTo>
                    <a:lnTo>
                      <a:pt x="214" y="19"/>
                    </a:lnTo>
                    <a:lnTo>
                      <a:pt x="221" y="12"/>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9" name="Freeform 171"/>
              <p:cNvSpPr>
                <a:spLocks/>
              </p:cNvSpPr>
              <p:nvPr/>
            </p:nvSpPr>
            <p:spPr bwMode="auto">
              <a:xfrm>
                <a:off x="912" y="1368"/>
                <a:ext cx="228" cy="113"/>
              </a:xfrm>
              <a:custGeom>
                <a:avLst/>
                <a:gdLst>
                  <a:gd name="T0" fmla="*/ 213 w 228"/>
                  <a:gd name="T1" fmla="*/ 0 h 113"/>
                  <a:gd name="T2" fmla="*/ 212 w 228"/>
                  <a:gd name="T3" fmla="*/ 0 h 113"/>
                  <a:gd name="T4" fmla="*/ 208 w 228"/>
                  <a:gd name="T5" fmla="*/ 2 h 113"/>
                  <a:gd name="T6" fmla="*/ 202 w 228"/>
                  <a:gd name="T7" fmla="*/ 5 h 113"/>
                  <a:gd name="T8" fmla="*/ 195 w 228"/>
                  <a:gd name="T9" fmla="*/ 8 h 113"/>
                  <a:gd name="T10" fmla="*/ 186 w 228"/>
                  <a:gd name="T11" fmla="*/ 12 h 113"/>
                  <a:gd name="T12" fmla="*/ 176 w 228"/>
                  <a:gd name="T13" fmla="*/ 16 h 113"/>
                  <a:gd name="T14" fmla="*/ 166 w 228"/>
                  <a:gd name="T15" fmla="*/ 22 h 113"/>
                  <a:gd name="T16" fmla="*/ 154 w 228"/>
                  <a:gd name="T17" fmla="*/ 29 h 113"/>
                  <a:gd name="T18" fmla="*/ 146 w 228"/>
                  <a:gd name="T19" fmla="*/ 35 h 113"/>
                  <a:gd name="T20" fmla="*/ 141 w 228"/>
                  <a:gd name="T21" fmla="*/ 38 h 113"/>
                  <a:gd name="T22" fmla="*/ 138 w 228"/>
                  <a:gd name="T23" fmla="*/ 39 h 113"/>
                  <a:gd name="T24" fmla="*/ 137 w 228"/>
                  <a:gd name="T25" fmla="*/ 41 h 113"/>
                  <a:gd name="T26" fmla="*/ 134 w 228"/>
                  <a:gd name="T27" fmla="*/ 42 h 113"/>
                  <a:gd name="T28" fmla="*/ 128 w 228"/>
                  <a:gd name="T29" fmla="*/ 45 h 113"/>
                  <a:gd name="T30" fmla="*/ 120 w 228"/>
                  <a:gd name="T31" fmla="*/ 51 h 113"/>
                  <a:gd name="T32" fmla="*/ 104 w 228"/>
                  <a:gd name="T33" fmla="*/ 60 h 113"/>
                  <a:gd name="T34" fmla="*/ 85 w 228"/>
                  <a:gd name="T35" fmla="*/ 70 h 113"/>
                  <a:gd name="T36" fmla="*/ 66 w 228"/>
                  <a:gd name="T37" fmla="*/ 80 h 113"/>
                  <a:gd name="T38" fmla="*/ 49 w 228"/>
                  <a:gd name="T39" fmla="*/ 88 h 113"/>
                  <a:gd name="T40" fmla="*/ 33 w 228"/>
                  <a:gd name="T41" fmla="*/ 97 h 113"/>
                  <a:gd name="T42" fmla="*/ 20 w 228"/>
                  <a:gd name="T43" fmla="*/ 103 h 113"/>
                  <a:gd name="T44" fmla="*/ 8 w 228"/>
                  <a:gd name="T45" fmla="*/ 109 h 113"/>
                  <a:gd name="T46" fmla="*/ 3 w 228"/>
                  <a:gd name="T47" fmla="*/ 111 h 113"/>
                  <a:gd name="T48" fmla="*/ 0 w 228"/>
                  <a:gd name="T49" fmla="*/ 113 h 113"/>
                  <a:gd name="T50" fmla="*/ 55 w 228"/>
                  <a:gd name="T51" fmla="*/ 113 h 113"/>
                  <a:gd name="T52" fmla="*/ 55 w 228"/>
                  <a:gd name="T53" fmla="*/ 113 h 113"/>
                  <a:gd name="T54" fmla="*/ 53 w 228"/>
                  <a:gd name="T55" fmla="*/ 111 h 113"/>
                  <a:gd name="T56" fmla="*/ 52 w 228"/>
                  <a:gd name="T57" fmla="*/ 109 h 113"/>
                  <a:gd name="T58" fmla="*/ 55 w 228"/>
                  <a:gd name="T59" fmla="*/ 106 h 113"/>
                  <a:gd name="T60" fmla="*/ 60 w 228"/>
                  <a:gd name="T61" fmla="*/ 100 h 113"/>
                  <a:gd name="T62" fmla="*/ 71 w 228"/>
                  <a:gd name="T63" fmla="*/ 93 h 113"/>
                  <a:gd name="T64" fmla="*/ 88 w 228"/>
                  <a:gd name="T65" fmla="*/ 84 h 113"/>
                  <a:gd name="T66" fmla="*/ 114 w 228"/>
                  <a:gd name="T67" fmla="*/ 73 h 113"/>
                  <a:gd name="T68" fmla="*/ 141 w 228"/>
                  <a:gd name="T69" fmla="*/ 60 h 113"/>
                  <a:gd name="T70" fmla="*/ 166 w 228"/>
                  <a:gd name="T71" fmla="*/ 48 h 113"/>
                  <a:gd name="T72" fmla="*/ 185 w 228"/>
                  <a:gd name="T73" fmla="*/ 36 h 113"/>
                  <a:gd name="T74" fmla="*/ 200 w 228"/>
                  <a:gd name="T75" fmla="*/ 26 h 113"/>
                  <a:gd name="T76" fmla="*/ 213 w 228"/>
                  <a:gd name="T77" fmla="*/ 18 h 113"/>
                  <a:gd name="T78" fmla="*/ 221 w 228"/>
                  <a:gd name="T79" fmla="*/ 11 h 113"/>
                  <a:gd name="T80" fmla="*/ 226 w 228"/>
                  <a:gd name="T81" fmla="*/ 6 h 113"/>
                  <a:gd name="T82" fmla="*/ 228 w 228"/>
                  <a:gd name="T83" fmla="*/ 5 h 113"/>
                  <a:gd name="T84" fmla="*/ 213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3" y="0"/>
                    </a:moveTo>
                    <a:lnTo>
                      <a:pt x="212" y="0"/>
                    </a:lnTo>
                    <a:lnTo>
                      <a:pt x="208" y="2"/>
                    </a:lnTo>
                    <a:lnTo>
                      <a:pt x="202" y="5"/>
                    </a:lnTo>
                    <a:lnTo>
                      <a:pt x="195" y="8"/>
                    </a:lnTo>
                    <a:lnTo>
                      <a:pt x="186" y="12"/>
                    </a:lnTo>
                    <a:lnTo>
                      <a:pt x="176" y="16"/>
                    </a:lnTo>
                    <a:lnTo>
                      <a:pt x="166" y="22"/>
                    </a:lnTo>
                    <a:lnTo>
                      <a:pt x="154" y="29"/>
                    </a:lnTo>
                    <a:lnTo>
                      <a:pt x="146" y="35"/>
                    </a:lnTo>
                    <a:lnTo>
                      <a:pt x="141" y="38"/>
                    </a:lnTo>
                    <a:lnTo>
                      <a:pt x="138" y="39"/>
                    </a:lnTo>
                    <a:lnTo>
                      <a:pt x="137" y="41"/>
                    </a:lnTo>
                    <a:lnTo>
                      <a:pt x="134" y="42"/>
                    </a:lnTo>
                    <a:lnTo>
                      <a:pt x="128" y="45"/>
                    </a:lnTo>
                    <a:lnTo>
                      <a:pt x="120" y="51"/>
                    </a:lnTo>
                    <a:lnTo>
                      <a:pt x="104" y="60"/>
                    </a:lnTo>
                    <a:lnTo>
                      <a:pt x="85" y="70"/>
                    </a:lnTo>
                    <a:lnTo>
                      <a:pt x="66" y="80"/>
                    </a:lnTo>
                    <a:lnTo>
                      <a:pt x="49" y="88"/>
                    </a:lnTo>
                    <a:lnTo>
                      <a:pt x="33" y="97"/>
                    </a:lnTo>
                    <a:lnTo>
                      <a:pt x="20" y="103"/>
                    </a:lnTo>
                    <a:lnTo>
                      <a:pt x="8" y="109"/>
                    </a:lnTo>
                    <a:lnTo>
                      <a:pt x="3" y="111"/>
                    </a:lnTo>
                    <a:lnTo>
                      <a:pt x="0" y="113"/>
                    </a:lnTo>
                    <a:lnTo>
                      <a:pt x="55" y="113"/>
                    </a:lnTo>
                    <a:lnTo>
                      <a:pt x="53" y="111"/>
                    </a:lnTo>
                    <a:lnTo>
                      <a:pt x="52" y="109"/>
                    </a:lnTo>
                    <a:lnTo>
                      <a:pt x="55" y="106"/>
                    </a:lnTo>
                    <a:lnTo>
                      <a:pt x="60" y="100"/>
                    </a:lnTo>
                    <a:lnTo>
                      <a:pt x="71" y="93"/>
                    </a:lnTo>
                    <a:lnTo>
                      <a:pt x="88" y="84"/>
                    </a:lnTo>
                    <a:lnTo>
                      <a:pt x="114" y="73"/>
                    </a:lnTo>
                    <a:lnTo>
                      <a:pt x="141" y="60"/>
                    </a:lnTo>
                    <a:lnTo>
                      <a:pt x="166" y="48"/>
                    </a:lnTo>
                    <a:lnTo>
                      <a:pt x="185" y="36"/>
                    </a:lnTo>
                    <a:lnTo>
                      <a:pt x="200" y="26"/>
                    </a:lnTo>
                    <a:lnTo>
                      <a:pt x="213" y="18"/>
                    </a:lnTo>
                    <a:lnTo>
                      <a:pt x="221" y="11"/>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0" name="Freeform 172"/>
              <p:cNvSpPr>
                <a:spLocks/>
              </p:cNvSpPr>
              <p:nvPr/>
            </p:nvSpPr>
            <p:spPr bwMode="auto">
              <a:xfrm>
                <a:off x="938" y="1400"/>
                <a:ext cx="228" cy="113"/>
              </a:xfrm>
              <a:custGeom>
                <a:avLst/>
                <a:gdLst>
                  <a:gd name="T0" fmla="*/ 213 w 228"/>
                  <a:gd name="T1" fmla="*/ 0 h 113"/>
                  <a:gd name="T2" fmla="*/ 212 w 228"/>
                  <a:gd name="T3" fmla="*/ 0 h 113"/>
                  <a:gd name="T4" fmla="*/ 208 w 228"/>
                  <a:gd name="T5" fmla="*/ 2 h 113"/>
                  <a:gd name="T6" fmla="*/ 202 w 228"/>
                  <a:gd name="T7" fmla="*/ 4 h 113"/>
                  <a:gd name="T8" fmla="*/ 195 w 228"/>
                  <a:gd name="T9" fmla="*/ 7 h 113"/>
                  <a:gd name="T10" fmla="*/ 186 w 228"/>
                  <a:gd name="T11" fmla="*/ 12 h 113"/>
                  <a:gd name="T12" fmla="*/ 174 w 228"/>
                  <a:gd name="T13" fmla="*/ 16 h 113"/>
                  <a:gd name="T14" fmla="*/ 164 w 228"/>
                  <a:gd name="T15" fmla="*/ 22 h 113"/>
                  <a:gd name="T16" fmla="*/ 153 w 228"/>
                  <a:gd name="T17" fmla="*/ 29 h 113"/>
                  <a:gd name="T18" fmla="*/ 144 w 228"/>
                  <a:gd name="T19" fmla="*/ 35 h 113"/>
                  <a:gd name="T20" fmla="*/ 140 w 228"/>
                  <a:gd name="T21" fmla="*/ 38 h 113"/>
                  <a:gd name="T22" fmla="*/ 137 w 228"/>
                  <a:gd name="T23" fmla="*/ 39 h 113"/>
                  <a:gd name="T24" fmla="*/ 135 w 228"/>
                  <a:gd name="T25" fmla="*/ 39 h 113"/>
                  <a:gd name="T26" fmla="*/ 133 w 228"/>
                  <a:gd name="T27" fmla="*/ 41 h 113"/>
                  <a:gd name="T28" fmla="*/ 128 w 228"/>
                  <a:gd name="T29" fmla="*/ 43 h 113"/>
                  <a:gd name="T30" fmla="*/ 118 w 228"/>
                  <a:gd name="T31" fmla="*/ 49 h 113"/>
                  <a:gd name="T32" fmla="*/ 104 w 228"/>
                  <a:gd name="T33" fmla="*/ 58 h 113"/>
                  <a:gd name="T34" fmla="*/ 85 w 228"/>
                  <a:gd name="T35" fmla="*/ 69 h 113"/>
                  <a:gd name="T36" fmla="*/ 66 w 228"/>
                  <a:gd name="T37" fmla="*/ 79 h 113"/>
                  <a:gd name="T38" fmla="*/ 49 w 228"/>
                  <a:gd name="T39" fmla="*/ 88 h 113"/>
                  <a:gd name="T40" fmla="*/ 33 w 228"/>
                  <a:gd name="T41" fmla="*/ 97 h 113"/>
                  <a:gd name="T42" fmla="*/ 20 w 228"/>
                  <a:gd name="T43" fmla="*/ 104 h 113"/>
                  <a:gd name="T44" fmla="*/ 8 w 228"/>
                  <a:gd name="T45" fmla="*/ 108 h 113"/>
                  <a:gd name="T46" fmla="*/ 3 w 228"/>
                  <a:gd name="T47" fmla="*/ 111 h 113"/>
                  <a:gd name="T48" fmla="*/ 0 w 228"/>
                  <a:gd name="T49" fmla="*/ 113 h 113"/>
                  <a:gd name="T50" fmla="*/ 55 w 228"/>
                  <a:gd name="T51" fmla="*/ 113 h 113"/>
                  <a:gd name="T52" fmla="*/ 55 w 228"/>
                  <a:gd name="T53" fmla="*/ 113 h 113"/>
                  <a:gd name="T54" fmla="*/ 53 w 228"/>
                  <a:gd name="T55" fmla="*/ 111 h 113"/>
                  <a:gd name="T56" fmla="*/ 52 w 228"/>
                  <a:gd name="T57" fmla="*/ 108 h 113"/>
                  <a:gd name="T58" fmla="*/ 55 w 228"/>
                  <a:gd name="T59" fmla="*/ 105 h 113"/>
                  <a:gd name="T60" fmla="*/ 60 w 228"/>
                  <a:gd name="T61" fmla="*/ 100 h 113"/>
                  <a:gd name="T62" fmla="*/ 71 w 228"/>
                  <a:gd name="T63" fmla="*/ 92 h 113"/>
                  <a:gd name="T64" fmla="*/ 88 w 228"/>
                  <a:gd name="T65" fmla="*/ 84 h 113"/>
                  <a:gd name="T66" fmla="*/ 114 w 228"/>
                  <a:gd name="T67" fmla="*/ 72 h 113"/>
                  <a:gd name="T68" fmla="*/ 141 w 228"/>
                  <a:gd name="T69" fmla="*/ 59 h 113"/>
                  <a:gd name="T70" fmla="*/ 166 w 228"/>
                  <a:gd name="T71" fmla="*/ 48 h 113"/>
                  <a:gd name="T72" fmla="*/ 184 w 228"/>
                  <a:gd name="T73" fmla="*/ 36 h 113"/>
                  <a:gd name="T74" fmla="*/ 200 w 228"/>
                  <a:gd name="T75" fmla="*/ 26 h 113"/>
                  <a:gd name="T76" fmla="*/ 213 w 228"/>
                  <a:gd name="T77" fmla="*/ 17 h 113"/>
                  <a:gd name="T78" fmla="*/ 221 w 228"/>
                  <a:gd name="T79" fmla="*/ 10 h 113"/>
                  <a:gd name="T80" fmla="*/ 226 w 228"/>
                  <a:gd name="T81" fmla="*/ 6 h 113"/>
                  <a:gd name="T82" fmla="*/ 228 w 228"/>
                  <a:gd name="T83" fmla="*/ 4 h 113"/>
                  <a:gd name="T84" fmla="*/ 213 w 228"/>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3"/>
                  <a:gd name="T131" fmla="*/ 228 w 228"/>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3">
                    <a:moveTo>
                      <a:pt x="213" y="0"/>
                    </a:moveTo>
                    <a:lnTo>
                      <a:pt x="212" y="0"/>
                    </a:lnTo>
                    <a:lnTo>
                      <a:pt x="208" y="2"/>
                    </a:lnTo>
                    <a:lnTo>
                      <a:pt x="202" y="4"/>
                    </a:lnTo>
                    <a:lnTo>
                      <a:pt x="195" y="7"/>
                    </a:lnTo>
                    <a:lnTo>
                      <a:pt x="186" y="12"/>
                    </a:lnTo>
                    <a:lnTo>
                      <a:pt x="174" y="16"/>
                    </a:lnTo>
                    <a:lnTo>
                      <a:pt x="164" y="22"/>
                    </a:lnTo>
                    <a:lnTo>
                      <a:pt x="153" y="29"/>
                    </a:lnTo>
                    <a:lnTo>
                      <a:pt x="144" y="35"/>
                    </a:lnTo>
                    <a:lnTo>
                      <a:pt x="140" y="38"/>
                    </a:lnTo>
                    <a:lnTo>
                      <a:pt x="137" y="39"/>
                    </a:lnTo>
                    <a:lnTo>
                      <a:pt x="135" y="39"/>
                    </a:lnTo>
                    <a:lnTo>
                      <a:pt x="133" y="41"/>
                    </a:lnTo>
                    <a:lnTo>
                      <a:pt x="128" y="43"/>
                    </a:lnTo>
                    <a:lnTo>
                      <a:pt x="118" y="49"/>
                    </a:lnTo>
                    <a:lnTo>
                      <a:pt x="104" y="58"/>
                    </a:lnTo>
                    <a:lnTo>
                      <a:pt x="85" y="69"/>
                    </a:lnTo>
                    <a:lnTo>
                      <a:pt x="66" y="79"/>
                    </a:lnTo>
                    <a:lnTo>
                      <a:pt x="49" y="88"/>
                    </a:lnTo>
                    <a:lnTo>
                      <a:pt x="33" y="97"/>
                    </a:lnTo>
                    <a:lnTo>
                      <a:pt x="20" y="104"/>
                    </a:lnTo>
                    <a:lnTo>
                      <a:pt x="8" y="108"/>
                    </a:lnTo>
                    <a:lnTo>
                      <a:pt x="3" y="111"/>
                    </a:lnTo>
                    <a:lnTo>
                      <a:pt x="0" y="113"/>
                    </a:lnTo>
                    <a:lnTo>
                      <a:pt x="55" y="113"/>
                    </a:lnTo>
                    <a:lnTo>
                      <a:pt x="53" y="111"/>
                    </a:lnTo>
                    <a:lnTo>
                      <a:pt x="52" y="108"/>
                    </a:lnTo>
                    <a:lnTo>
                      <a:pt x="55" y="105"/>
                    </a:lnTo>
                    <a:lnTo>
                      <a:pt x="60" y="100"/>
                    </a:lnTo>
                    <a:lnTo>
                      <a:pt x="71" y="92"/>
                    </a:lnTo>
                    <a:lnTo>
                      <a:pt x="88" y="84"/>
                    </a:lnTo>
                    <a:lnTo>
                      <a:pt x="114" y="72"/>
                    </a:lnTo>
                    <a:lnTo>
                      <a:pt x="141" y="59"/>
                    </a:lnTo>
                    <a:lnTo>
                      <a:pt x="166" y="48"/>
                    </a:lnTo>
                    <a:lnTo>
                      <a:pt x="184" y="36"/>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1" name="Freeform 173"/>
              <p:cNvSpPr>
                <a:spLocks/>
              </p:cNvSpPr>
              <p:nvPr/>
            </p:nvSpPr>
            <p:spPr bwMode="auto">
              <a:xfrm>
                <a:off x="962" y="1432"/>
                <a:ext cx="228" cy="112"/>
              </a:xfrm>
              <a:custGeom>
                <a:avLst/>
                <a:gdLst>
                  <a:gd name="T0" fmla="*/ 214 w 228"/>
                  <a:gd name="T1" fmla="*/ 0 h 112"/>
                  <a:gd name="T2" fmla="*/ 212 w 228"/>
                  <a:gd name="T3" fmla="*/ 0 h 112"/>
                  <a:gd name="T4" fmla="*/ 208 w 228"/>
                  <a:gd name="T5" fmla="*/ 1 h 112"/>
                  <a:gd name="T6" fmla="*/ 202 w 228"/>
                  <a:gd name="T7" fmla="*/ 4 h 112"/>
                  <a:gd name="T8" fmla="*/ 195 w 228"/>
                  <a:gd name="T9" fmla="*/ 7 h 112"/>
                  <a:gd name="T10" fmla="*/ 186 w 228"/>
                  <a:gd name="T11" fmla="*/ 10 h 112"/>
                  <a:gd name="T12" fmla="*/ 176 w 228"/>
                  <a:gd name="T13" fmla="*/ 16 h 112"/>
                  <a:gd name="T14" fmla="*/ 166 w 228"/>
                  <a:gd name="T15" fmla="*/ 20 h 112"/>
                  <a:gd name="T16" fmla="*/ 155 w 228"/>
                  <a:gd name="T17" fmla="*/ 27 h 112"/>
                  <a:gd name="T18" fmla="*/ 146 w 228"/>
                  <a:gd name="T19" fmla="*/ 33 h 112"/>
                  <a:gd name="T20" fmla="*/ 142 w 228"/>
                  <a:gd name="T21" fmla="*/ 36 h 112"/>
                  <a:gd name="T22" fmla="*/ 139 w 228"/>
                  <a:gd name="T23" fmla="*/ 37 h 112"/>
                  <a:gd name="T24" fmla="*/ 137 w 228"/>
                  <a:gd name="T25" fmla="*/ 39 h 112"/>
                  <a:gd name="T26" fmla="*/ 135 w 228"/>
                  <a:gd name="T27" fmla="*/ 40 h 112"/>
                  <a:gd name="T28" fmla="*/ 129 w 228"/>
                  <a:gd name="T29" fmla="*/ 43 h 112"/>
                  <a:gd name="T30" fmla="*/ 120 w 228"/>
                  <a:gd name="T31" fmla="*/ 49 h 112"/>
                  <a:gd name="T32" fmla="*/ 104 w 228"/>
                  <a:gd name="T33" fmla="*/ 58 h 112"/>
                  <a:gd name="T34" fmla="*/ 85 w 228"/>
                  <a:gd name="T35" fmla="*/ 69 h 112"/>
                  <a:gd name="T36" fmla="*/ 67 w 228"/>
                  <a:gd name="T37" fmla="*/ 79 h 112"/>
                  <a:gd name="T38" fmla="*/ 49 w 228"/>
                  <a:gd name="T39" fmla="*/ 88 h 112"/>
                  <a:gd name="T40" fmla="*/ 34 w 228"/>
                  <a:gd name="T41" fmla="*/ 96 h 112"/>
                  <a:gd name="T42" fmla="*/ 21 w 228"/>
                  <a:gd name="T43" fmla="*/ 104 h 112"/>
                  <a:gd name="T44" fmla="*/ 9 w 228"/>
                  <a:gd name="T45" fmla="*/ 108 h 112"/>
                  <a:gd name="T46" fmla="*/ 3 w 228"/>
                  <a:gd name="T47" fmla="*/ 111 h 112"/>
                  <a:gd name="T48" fmla="*/ 0 w 228"/>
                  <a:gd name="T49" fmla="*/ 112 h 112"/>
                  <a:gd name="T50" fmla="*/ 55 w 228"/>
                  <a:gd name="T51" fmla="*/ 112 h 112"/>
                  <a:gd name="T52" fmla="*/ 55 w 228"/>
                  <a:gd name="T53" fmla="*/ 112 h 112"/>
                  <a:gd name="T54" fmla="*/ 54 w 228"/>
                  <a:gd name="T55" fmla="*/ 111 h 112"/>
                  <a:gd name="T56" fmla="*/ 52 w 228"/>
                  <a:gd name="T57" fmla="*/ 108 h 112"/>
                  <a:gd name="T58" fmla="*/ 55 w 228"/>
                  <a:gd name="T59" fmla="*/ 105 h 112"/>
                  <a:gd name="T60" fmla="*/ 61 w 228"/>
                  <a:gd name="T61" fmla="*/ 99 h 112"/>
                  <a:gd name="T62" fmla="*/ 71 w 228"/>
                  <a:gd name="T63" fmla="*/ 92 h 112"/>
                  <a:gd name="T64" fmla="*/ 88 w 228"/>
                  <a:gd name="T65" fmla="*/ 83 h 112"/>
                  <a:gd name="T66" fmla="*/ 114 w 228"/>
                  <a:gd name="T67" fmla="*/ 72 h 112"/>
                  <a:gd name="T68" fmla="*/ 142 w 228"/>
                  <a:gd name="T69" fmla="*/ 59 h 112"/>
                  <a:gd name="T70" fmla="*/ 166 w 228"/>
                  <a:gd name="T71" fmla="*/ 47 h 112"/>
                  <a:gd name="T72" fmla="*/ 185 w 228"/>
                  <a:gd name="T73" fmla="*/ 36 h 112"/>
                  <a:gd name="T74" fmla="*/ 201 w 228"/>
                  <a:gd name="T75" fmla="*/ 24 h 112"/>
                  <a:gd name="T76" fmla="*/ 214 w 228"/>
                  <a:gd name="T77" fmla="*/ 17 h 112"/>
                  <a:gd name="T78" fmla="*/ 221 w 228"/>
                  <a:gd name="T79" fmla="*/ 10 h 112"/>
                  <a:gd name="T80" fmla="*/ 227 w 228"/>
                  <a:gd name="T81" fmla="*/ 6 h 112"/>
                  <a:gd name="T82" fmla="*/ 228 w 228"/>
                  <a:gd name="T83" fmla="*/ 4 h 112"/>
                  <a:gd name="T84" fmla="*/ 214 w 228"/>
                  <a:gd name="T85" fmla="*/ 0 h 1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2"/>
                  <a:gd name="T131" fmla="*/ 228 w 228"/>
                  <a:gd name="T132" fmla="*/ 112 h 1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2">
                    <a:moveTo>
                      <a:pt x="214" y="0"/>
                    </a:moveTo>
                    <a:lnTo>
                      <a:pt x="212" y="0"/>
                    </a:lnTo>
                    <a:lnTo>
                      <a:pt x="208" y="1"/>
                    </a:lnTo>
                    <a:lnTo>
                      <a:pt x="202" y="4"/>
                    </a:lnTo>
                    <a:lnTo>
                      <a:pt x="195" y="7"/>
                    </a:lnTo>
                    <a:lnTo>
                      <a:pt x="186" y="10"/>
                    </a:lnTo>
                    <a:lnTo>
                      <a:pt x="176" y="16"/>
                    </a:lnTo>
                    <a:lnTo>
                      <a:pt x="166" y="20"/>
                    </a:lnTo>
                    <a:lnTo>
                      <a:pt x="155" y="27"/>
                    </a:lnTo>
                    <a:lnTo>
                      <a:pt x="146" y="33"/>
                    </a:lnTo>
                    <a:lnTo>
                      <a:pt x="142" y="36"/>
                    </a:lnTo>
                    <a:lnTo>
                      <a:pt x="139" y="37"/>
                    </a:lnTo>
                    <a:lnTo>
                      <a:pt x="137" y="39"/>
                    </a:lnTo>
                    <a:lnTo>
                      <a:pt x="135" y="40"/>
                    </a:lnTo>
                    <a:lnTo>
                      <a:pt x="129" y="43"/>
                    </a:lnTo>
                    <a:lnTo>
                      <a:pt x="120" y="49"/>
                    </a:lnTo>
                    <a:lnTo>
                      <a:pt x="104" y="58"/>
                    </a:lnTo>
                    <a:lnTo>
                      <a:pt x="85" y="69"/>
                    </a:lnTo>
                    <a:lnTo>
                      <a:pt x="67" y="79"/>
                    </a:lnTo>
                    <a:lnTo>
                      <a:pt x="49" y="88"/>
                    </a:lnTo>
                    <a:lnTo>
                      <a:pt x="34" y="96"/>
                    </a:lnTo>
                    <a:lnTo>
                      <a:pt x="21" y="104"/>
                    </a:lnTo>
                    <a:lnTo>
                      <a:pt x="9" y="108"/>
                    </a:lnTo>
                    <a:lnTo>
                      <a:pt x="3" y="111"/>
                    </a:lnTo>
                    <a:lnTo>
                      <a:pt x="0" y="112"/>
                    </a:lnTo>
                    <a:lnTo>
                      <a:pt x="55" y="112"/>
                    </a:lnTo>
                    <a:lnTo>
                      <a:pt x="54" y="111"/>
                    </a:lnTo>
                    <a:lnTo>
                      <a:pt x="52" y="108"/>
                    </a:lnTo>
                    <a:lnTo>
                      <a:pt x="55" y="105"/>
                    </a:lnTo>
                    <a:lnTo>
                      <a:pt x="61" y="99"/>
                    </a:lnTo>
                    <a:lnTo>
                      <a:pt x="71" y="92"/>
                    </a:lnTo>
                    <a:lnTo>
                      <a:pt x="88" y="83"/>
                    </a:lnTo>
                    <a:lnTo>
                      <a:pt x="114" y="72"/>
                    </a:lnTo>
                    <a:lnTo>
                      <a:pt x="142" y="59"/>
                    </a:lnTo>
                    <a:lnTo>
                      <a:pt x="166" y="47"/>
                    </a:lnTo>
                    <a:lnTo>
                      <a:pt x="185" y="36"/>
                    </a:lnTo>
                    <a:lnTo>
                      <a:pt x="201" y="24"/>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2" name="Freeform 174"/>
              <p:cNvSpPr>
                <a:spLocks/>
              </p:cNvSpPr>
              <p:nvPr/>
            </p:nvSpPr>
            <p:spPr bwMode="auto">
              <a:xfrm>
                <a:off x="988" y="1462"/>
                <a:ext cx="228" cy="114"/>
              </a:xfrm>
              <a:custGeom>
                <a:avLst/>
                <a:gdLst>
                  <a:gd name="T0" fmla="*/ 212 w 228"/>
                  <a:gd name="T1" fmla="*/ 0 h 114"/>
                  <a:gd name="T2" fmla="*/ 211 w 228"/>
                  <a:gd name="T3" fmla="*/ 0 h 114"/>
                  <a:gd name="T4" fmla="*/ 208 w 228"/>
                  <a:gd name="T5" fmla="*/ 2 h 114"/>
                  <a:gd name="T6" fmla="*/ 202 w 228"/>
                  <a:gd name="T7" fmla="*/ 4 h 114"/>
                  <a:gd name="T8" fmla="*/ 194 w 228"/>
                  <a:gd name="T9" fmla="*/ 7 h 114"/>
                  <a:gd name="T10" fmla="*/ 185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7 w 228"/>
                  <a:gd name="T23" fmla="*/ 41 h 114"/>
                  <a:gd name="T24" fmla="*/ 136 w 228"/>
                  <a:gd name="T25" fmla="*/ 41 h 114"/>
                  <a:gd name="T26" fmla="*/ 133 w 228"/>
                  <a:gd name="T27" fmla="*/ 42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3 w 228"/>
                  <a:gd name="T41" fmla="*/ 98 h 114"/>
                  <a:gd name="T42" fmla="*/ 21 w 228"/>
                  <a:gd name="T43" fmla="*/ 105 h 114"/>
                  <a:gd name="T44" fmla="*/ 9 w 228"/>
                  <a:gd name="T45" fmla="*/ 110 h 114"/>
                  <a:gd name="T46" fmla="*/ 3 w 228"/>
                  <a:gd name="T47" fmla="*/ 113 h 114"/>
                  <a:gd name="T48" fmla="*/ 0 w 228"/>
                  <a:gd name="T49" fmla="*/ 114 h 114"/>
                  <a:gd name="T50" fmla="*/ 54 w 228"/>
                  <a:gd name="T51" fmla="*/ 114 h 114"/>
                  <a:gd name="T52" fmla="*/ 54 w 228"/>
                  <a:gd name="T53" fmla="*/ 114 h 114"/>
                  <a:gd name="T54" fmla="*/ 52 w 228"/>
                  <a:gd name="T55" fmla="*/ 113 h 114"/>
                  <a:gd name="T56" fmla="*/ 52 w 228"/>
                  <a:gd name="T57" fmla="*/ 111 h 114"/>
                  <a:gd name="T58" fmla="*/ 54 w 228"/>
                  <a:gd name="T59" fmla="*/ 107 h 114"/>
                  <a:gd name="T60" fmla="*/ 61 w 228"/>
                  <a:gd name="T61" fmla="*/ 103 h 114"/>
                  <a:gd name="T62" fmla="*/ 71 w 228"/>
                  <a:gd name="T63" fmla="*/ 95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4"/>
                    </a:lnTo>
                    <a:lnTo>
                      <a:pt x="194" y="7"/>
                    </a:lnTo>
                    <a:lnTo>
                      <a:pt x="185" y="12"/>
                    </a:lnTo>
                    <a:lnTo>
                      <a:pt x="175" y="17"/>
                    </a:lnTo>
                    <a:lnTo>
                      <a:pt x="165" y="23"/>
                    </a:lnTo>
                    <a:lnTo>
                      <a:pt x="153" y="30"/>
                    </a:lnTo>
                    <a:lnTo>
                      <a:pt x="145" y="36"/>
                    </a:lnTo>
                    <a:lnTo>
                      <a:pt x="140" y="39"/>
                    </a:lnTo>
                    <a:lnTo>
                      <a:pt x="137" y="41"/>
                    </a:lnTo>
                    <a:lnTo>
                      <a:pt x="136" y="41"/>
                    </a:lnTo>
                    <a:lnTo>
                      <a:pt x="133" y="42"/>
                    </a:lnTo>
                    <a:lnTo>
                      <a:pt x="129" y="45"/>
                    </a:lnTo>
                    <a:lnTo>
                      <a:pt x="119" y="51"/>
                    </a:lnTo>
                    <a:lnTo>
                      <a:pt x="104" y="59"/>
                    </a:lnTo>
                    <a:lnTo>
                      <a:pt x="85" y="71"/>
                    </a:lnTo>
                    <a:lnTo>
                      <a:pt x="67" y="81"/>
                    </a:lnTo>
                    <a:lnTo>
                      <a:pt x="49" y="90"/>
                    </a:lnTo>
                    <a:lnTo>
                      <a:pt x="33" y="98"/>
                    </a:lnTo>
                    <a:lnTo>
                      <a:pt x="21" y="105"/>
                    </a:lnTo>
                    <a:lnTo>
                      <a:pt x="9" y="110"/>
                    </a:lnTo>
                    <a:lnTo>
                      <a:pt x="3" y="113"/>
                    </a:lnTo>
                    <a:lnTo>
                      <a:pt x="0" y="114"/>
                    </a:lnTo>
                    <a:lnTo>
                      <a:pt x="54" y="114"/>
                    </a:lnTo>
                    <a:lnTo>
                      <a:pt x="52" y="113"/>
                    </a:lnTo>
                    <a:lnTo>
                      <a:pt x="52" y="111"/>
                    </a:lnTo>
                    <a:lnTo>
                      <a:pt x="54" y="107"/>
                    </a:lnTo>
                    <a:lnTo>
                      <a:pt x="61" y="103"/>
                    </a:lnTo>
                    <a:lnTo>
                      <a:pt x="71" y="95"/>
                    </a:lnTo>
                    <a:lnTo>
                      <a:pt x="88" y="85"/>
                    </a:lnTo>
                    <a:lnTo>
                      <a:pt x="114" y="74"/>
                    </a:lnTo>
                    <a:lnTo>
                      <a:pt x="142" y="61"/>
                    </a:lnTo>
                    <a:lnTo>
                      <a:pt x="166" y="48"/>
                    </a:lnTo>
                    <a:lnTo>
                      <a:pt x="185" y="36"/>
                    </a:lnTo>
                    <a:lnTo>
                      <a:pt x="201" y="26"/>
                    </a:lnTo>
                    <a:lnTo>
                      <a:pt x="214" y="17"/>
                    </a:lnTo>
                    <a:lnTo>
                      <a:pt x="221" y="10"/>
                    </a:lnTo>
                    <a:lnTo>
                      <a:pt x="227"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3" name="Freeform 175"/>
              <p:cNvSpPr>
                <a:spLocks/>
              </p:cNvSpPr>
              <p:nvPr/>
            </p:nvSpPr>
            <p:spPr bwMode="auto">
              <a:xfrm>
                <a:off x="1013" y="1494"/>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0 h 114"/>
                  <a:gd name="T26" fmla="*/ 133 w 228"/>
                  <a:gd name="T27" fmla="*/ 42 h 114"/>
                  <a:gd name="T28" fmla="*/ 128 w 228"/>
                  <a:gd name="T29" fmla="*/ 45 h 114"/>
                  <a:gd name="T30" fmla="*/ 118 w 228"/>
                  <a:gd name="T31" fmla="*/ 50 h 114"/>
                  <a:gd name="T32" fmla="*/ 104 w 228"/>
                  <a:gd name="T33" fmla="*/ 59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0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0 w 228"/>
                  <a:gd name="T75" fmla="*/ 26 h 114"/>
                  <a:gd name="T76" fmla="*/ 213 w 228"/>
                  <a:gd name="T77" fmla="*/ 17 h 114"/>
                  <a:gd name="T78" fmla="*/ 221 w 228"/>
                  <a:gd name="T79" fmla="*/ 10 h 114"/>
                  <a:gd name="T80" fmla="*/ 226 w 228"/>
                  <a:gd name="T81" fmla="*/ 6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1"/>
                    </a:lnTo>
                    <a:lnTo>
                      <a:pt x="174" y="17"/>
                    </a:lnTo>
                    <a:lnTo>
                      <a:pt x="164" y="23"/>
                    </a:lnTo>
                    <a:lnTo>
                      <a:pt x="153" y="30"/>
                    </a:lnTo>
                    <a:lnTo>
                      <a:pt x="144" y="36"/>
                    </a:lnTo>
                    <a:lnTo>
                      <a:pt x="140" y="39"/>
                    </a:lnTo>
                    <a:lnTo>
                      <a:pt x="137" y="40"/>
                    </a:lnTo>
                    <a:lnTo>
                      <a:pt x="135" y="40"/>
                    </a:lnTo>
                    <a:lnTo>
                      <a:pt x="133" y="42"/>
                    </a:lnTo>
                    <a:lnTo>
                      <a:pt x="128" y="45"/>
                    </a:lnTo>
                    <a:lnTo>
                      <a:pt x="118" y="50"/>
                    </a:lnTo>
                    <a:lnTo>
                      <a:pt x="104" y="59"/>
                    </a:lnTo>
                    <a:lnTo>
                      <a:pt x="85" y="71"/>
                    </a:lnTo>
                    <a:lnTo>
                      <a:pt x="66" y="81"/>
                    </a:lnTo>
                    <a:lnTo>
                      <a:pt x="49" y="89"/>
                    </a:lnTo>
                    <a:lnTo>
                      <a:pt x="33" y="98"/>
                    </a:lnTo>
                    <a:lnTo>
                      <a:pt x="20" y="105"/>
                    </a:lnTo>
                    <a:lnTo>
                      <a:pt x="8" y="109"/>
                    </a:lnTo>
                    <a:lnTo>
                      <a:pt x="3" y="112"/>
                    </a:lnTo>
                    <a:lnTo>
                      <a:pt x="0" y="114"/>
                    </a:lnTo>
                    <a:lnTo>
                      <a:pt x="55" y="114"/>
                    </a:lnTo>
                    <a:lnTo>
                      <a:pt x="53" y="112"/>
                    </a:lnTo>
                    <a:lnTo>
                      <a:pt x="52" y="111"/>
                    </a:lnTo>
                    <a:lnTo>
                      <a:pt x="55" y="107"/>
                    </a:lnTo>
                    <a:lnTo>
                      <a:pt x="60" y="102"/>
                    </a:lnTo>
                    <a:lnTo>
                      <a:pt x="71" y="95"/>
                    </a:lnTo>
                    <a:lnTo>
                      <a:pt x="88" y="86"/>
                    </a:lnTo>
                    <a:lnTo>
                      <a:pt x="114" y="75"/>
                    </a:lnTo>
                    <a:lnTo>
                      <a:pt x="141" y="62"/>
                    </a:lnTo>
                    <a:lnTo>
                      <a:pt x="166" y="49"/>
                    </a:lnTo>
                    <a:lnTo>
                      <a:pt x="185" y="37"/>
                    </a:lnTo>
                    <a:lnTo>
                      <a:pt x="200" y="26"/>
                    </a:lnTo>
                    <a:lnTo>
                      <a:pt x="213" y="17"/>
                    </a:lnTo>
                    <a:lnTo>
                      <a:pt x="221" y="10"/>
                    </a:lnTo>
                    <a:lnTo>
                      <a:pt x="226" y="6"/>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4" name="Freeform 176"/>
              <p:cNvSpPr>
                <a:spLocks/>
              </p:cNvSpPr>
              <p:nvPr/>
            </p:nvSpPr>
            <p:spPr bwMode="auto">
              <a:xfrm>
                <a:off x="1037" y="1526"/>
                <a:ext cx="228" cy="114"/>
              </a:xfrm>
              <a:custGeom>
                <a:avLst/>
                <a:gdLst>
                  <a:gd name="T0" fmla="*/ 214 w 228"/>
                  <a:gd name="T1" fmla="*/ 0 h 114"/>
                  <a:gd name="T2" fmla="*/ 212 w 228"/>
                  <a:gd name="T3" fmla="*/ 0 h 114"/>
                  <a:gd name="T4" fmla="*/ 210 w 228"/>
                  <a:gd name="T5" fmla="*/ 1 h 114"/>
                  <a:gd name="T6" fmla="*/ 204 w 228"/>
                  <a:gd name="T7" fmla="*/ 4 h 114"/>
                  <a:gd name="T8" fmla="*/ 195 w 228"/>
                  <a:gd name="T9" fmla="*/ 7 h 114"/>
                  <a:gd name="T10" fmla="*/ 186 w 228"/>
                  <a:gd name="T11" fmla="*/ 11 h 114"/>
                  <a:gd name="T12" fmla="*/ 176 w 228"/>
                  <a:gd name="T13" fmla="*/ 17 h 114"/>
                  <a:gd name="T14" fmla="*/ 166 w 228"/>
                  <a:gd name="T15" fmla="*/ 23 h 114"/>
                  <a:gd name="T16" fmla="*/ 155 w 228"/>
                  <a:gd name="T17" fmla="*/ 30 h 114"/>
                  <a:gd name="T18" fmla="*/ 146 w 228"/>
                  <a:gd name="T19" fmla="*/ 36 h 114"/>
                  <a:gd name="T20" fmla="*/ 142 w 228"/>
                  <a:gd name="T21" fmla="*/ 39 h 114"/>
                  <a:gd name="T22" fmla="*/ 139 w 228"/>
                  <a:gd name="T23" fmla="*/ 40 h 114"/>
                  <a:gd name="T24" fmla="*/ 137 w 228"/>
                  <a:gd name="T25" fmla="*/ 40 h 114"/>
                  <a:gd name="T26" fmla="*/ 135 w 228"/>
                  <a:gd name="T27" fmla="*/ 41 h 114"/>
                  <a:gd name="T28" fmla="*/ 130 w 228"/>
                  <a:gd name="T29" fmla="*/ 44 h 114"/>
                  <a:gd name="T30" fmla="*/ 120 w 228"/>
                  <a:gd name="T31" fmla="*/ 50 h 114"/>
                  <a:gd name="T32" fmla="*/ 106 w 228"/>
                  <a:gd name="T33" fmla="*/ 59 h 114"/>
                  <a:gd name="T34" fmla="*/ 87 w 228"/>
                  <a:gd name="T35" fmla="*/ 70 h 114"/>
                  <a:gd name="T36" fmla="*/ 68 w 228"/>
                  <a:gd name="T37" fmla="*/ 80 h 114"/>
                  <a:gd name="T38" fmla="*/ 51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2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7 w 228"/>
                  <a:gd name="T81" fmla="*/ 7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10" y="1"/>
                    </a:lnTo>
                    <a:lnTo>
                      <a:pt x="204" y="4"/>
                    </a:lnTo>
                    <a:lnTo>
                      <a:pt x="195" y="7"/>
                    </a:lnTo>
                    <a:lnTo>
                      <a:pt x="186" y="11"/>
                    </a:lnTo>
                    <a:lnTo>
                      <a:pt x="176" y="17"/>
                    </a:lnTo>
                    <a:lnTo>
                      <a:pt x="166" y="23"/>
                    </a:lnTo>
                    <a:lnTo>
                      <a:pt x="155" y="30"/>
                    </a:lnTo>
                    <a:lnTo>
                      <a:pt x="146" y="36"/>
                    </a:lnTo>
                    <a:lnTo>
                      <a:pt x="142" y="39"/>
                    </a:lnTo>
                    <a:lnTo>
                      <a:pt x="139" y="40"/>
                    </a:lnTo>
                    <a:lnTo>
                      <a:pt x="137" y="40"/>
                    </a:lnTo>
                    <a:lnTo>
                      <a:pt x="135" y="41"/>
                    </a:lnTo>
                    <a:lnTo>
                      <a:pt x="130" y="44"/>
                    </a:lnTo>
                    <a:lnTo>
                      <a:pt x="120" y="50"/>
                    </a:lnTo>
                    <a:lnTo>
                      <a:pt x="106" y="59"/>
                    </a:lnTo>
                    <a:lnTo>
                      <a:pt x="87" y="70"/>
                    </a:lnTo>
                    <a:lnTo>
                      <a:pt x="68" y="80"/>
                    </a:lnTo>
                    <a:lnTo>
                      <a:pt x="51" y="89"/>
                    </a:lnTo>
                    <a:lnTo>
                      <a:pt x="34" y="98"/>
                    </a:lnTo>
                    <a:lnTo>
                      <a:pt x="21" y="105"/>
                    </a:lnTo>
                    <a:lnTo>
                      <a:pt x="9" y="109"/>
                    </a:lnTo>
                    <a:lnTo>
                      <a:pt x="3" y="112"/>
                    </a:lnTo>
                    <a:lnTo>
                      <a:pt x="0" y="114"/>
                    </a:lnTo>
                    <a:lnTo>
                      <a:pt x="55" y="114"/>
                    </a:lnTo>
                    <a:lnTo>
                      <a:pt x="54" y="112"/>
                    </a:lnTo>
                    <a:lnTo>
                      <a:pt x="52" y="111"/>
                    </a:lnTo>
                    <a:lnTo>
                      <a:pt x="55" y="106"/>
                    </a:lnTo>
                    <a:lnTo>
                      <a:pt x="61" y="102"/>
                    </a:lnTo>
                    <a:lnTo>
                      <a:pt x="71" y="95"/>
                    </a:lnTo>
                    <a:lnTo>
                      <a:pt x="88" y="86"/>
                    </a:lnTo>
                    <a:lnTo>
                      <a:pt x="114" y="75"/>
                    </a:lnTo>
                    <a:lnTo>
                      <a:pt x="142" y="62"/>
                    </a:lnTo>
                    <a:lnTo>
                      <a:pt x="166" y="49"/>
                    </a:lnTo>
                    <a:lnTo>
                      <a:pt x="185" y="37"/>
                    </a:lnTo>
                    <a:lnTo>
                      <a:pt x="201" y="27"/>
                    </a:lnTo>
                    <a:lnTo>
                      <a:pt x="214" y="18"/>
                    </a:lnTo>
                    <a:lnTo>
                      <a:pt x="221" y="11"/>
                    </a:lnTo>
                    <a:lnTo>
                      <a:pt x="227"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5" name="Freeform 177"/>
              <p:cNvSpPr>
                <a:spLocks/>
              </p:cNvSpPr>
              <p:nvPr/>
            </p:nvSpPr>
            <p:spPr bwMode="auto">
              <a:xfrm>
                <a:off x="1063" y="1557"/>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5 w 228"/>
                  <a:gd name="T13" fmla="*/ 18 h 114"/>
                  <a:gd name="T14" fmla="*/ 165 w 228"/>
                  <a:gd name="T15" fmla="*/ 23 h 114"/>
                  <a:gd name="T16" fmla="*/ 153 w 228"/>
                  <a:gd name="T17" fmla="*/ 31 h 114"/>
                  <a:gd name="T18" fmla="*/ 145 w 228"/>
                  <a:gd name="T19" fmla="*/ 36 h 114"/>
                  <a:gd name="T20" fmla="*/ 140 w 228"/>
                  <a:gd name="T21" fmla="*/ 39 h 114"/>
                  <a:gd name="T22" fmla="*/ 137 w 228"/>
                  <a:gd name="T23" fmla="*/ 41 h 114"/>
                  <a:gd name="T24" fmla="*/ 136 w 228"/>
                  <a:gd name="T25" fmla="*/ 42 h 114"/>
                  <a:gd name="T26" fmla="*/ 133 w 228"/>
                  <a:gd name="T27" fmla="*/ 44 h 114"/>
                  <a:gd name="T28" fmla="*/ 129 w 228"/>
                  <a:gd name="T29" fmla="*/ 45 h 114"/>
                  <a:gd name="T30" fmla="*/ 119 w 228"/>
                  <a:gd name="T31" fmla="*/ 51 h 114"/>
                  <a:gd name="T32" fmla="*/ 104 w 228"/>
                  <a:gd name="T33" fmla="*/ 59 h 114"/>
                  <a:gd name="T34" fmla="*/ 85 w 228"/>
                  <a:gd name="T35" fmla="*/ 71 h 114"/>
                  <a:gd name="T36" fmla="*/ 67 w 228"/>
                  <a:gd name="T37" fmla="*/ 81 h 114"/>
                  <a:gd name="T38" fmla="*/ 49 w 228"/>
                  <a:gd name="T39" fmla="*/ 90 h 114"/>
                  <a:gd name="T40" fmla="*/ 34 w 228"/>
                  <a:gd name="T41" fmla="*/ 98 h 114"/>
                  <a:gd name="T42" fmla="*/ 21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8 h 114"/>
                  <a:gd name="T76" fmla="*/ 214 w 228"/>
                  <a:gd name="T77" fmla="*/ 19 h 114"/>
                  <a:gd name="T78" fmla="*/ 221 w 228"/>
                  <a:gd name="T79" fmla="*/ 12 h 114"/>
                  <a:gd name="T80" fmla="*/ 227 w 228"/>
                  <a:gd name="T81" fmla="*/ 8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5" y="18"/>
                    </a:lnTo>
                    <a:lnTo>
                      <a:pt x="165" y="23"/>
                    </a:lnTo>
                    <a:lnTo>
                      <a:pt x="153" y="31"/>
                    </a:lnTo>
                    <a:lnTo>
                      <a:pt x="145" y="36"/>
                    </a:lnTo>
                    <a:lnTo>
                      <a:pt x="140" y="39"/>
                    </a:lnTo>
                    <a:lnTo>
                      <a:pt x="137" y="41"/>
                    </a:lnTo>
                    <a:lnTo>
                      <a:pt x="136" y="42"/>
                    </a:lnTo>
                    <a:lnTo>
                      <a:pt x="133" y="44"/>
                    </a:lnTo>
                    <a:lnTo>
                      <a:pt x="129" y="45"/>
                    </a:lnTo>
                    <a:lnTo>
                      <a:pt x="119" y="51"/>
                    </a:lnTo>
                    <a:lnTo>
                      <a:pt x="104" y="59"/>
                    </a:lnTo>
                    <a:lnTo>
                      <a:pt x="85" y="71"/>
                    </a:lnTo>
                    <a:lnTo>
                      <a:pt x="67" y="81"/>
                    </a:lnTo>
                    <a:lnTo>
                      <a:pt x="49" y="90"/>
                    </a:lnTo>
                    <a:lnTo>
                      <a:pt x="34" y="98"/>
                    </a:lnTo>
                    <a:lnTo>
                      <a:pt x="21" y="106"/>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6" y="49"/>
                    </a:lnTo>
                    <a:lnTo>
                      <a:pt x="185" y="38"/>
                    </a:lnTo>
                    <a:lnTo>
                      <a:pt x="201" y="28"/>
                    </a:lnTo>
                    <a:lnTo>
                      <a:pt x="214" y="19"/>
                    </a:lnTo>
                    <a:lnTo>
                      <a:pt x="221" y="12"/>
                    </a:lnTo>
                    <a:lnTo>
                      <a:pt x="227" y="8"/>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6" name="Freeform 178"/>
              <p:cNvSpPr>
                <a:spLocks/>
              </p:cNvSpPr>
              <p:nvPr/>
            </p:nvSpPr>
            <p:spPr bwMode="auto">
              <a:xfrm>
                <a:off x="1088" y="1589"/>
                <a:ext cx="228" cy="114"/>
              </a:xfrm>
              <a:custGeom>
                <a:avLst/>
                <a:gdLst>
                  <a:gd name="T0" fmla="*/ 213 w 228"/>
                  <a:gd name="T1" fmla="*/ 0 h 114"/>
                  <a:gd name="T2" fmla="*/ 212 w 228"/>
                  <a:gd name="T3" fmla="*/ 0 h 114"/>
                  <a:gd name="T4" fmla="*/ 208 w 228"/>
                  <a:gd name="T5" fmla="*/ 1 h 114"/>
                  <a:gd name="T6" fmla="*/ 202 w 228"/>
                  <a:gd name="T7" fmla="*/ 4 h 114"/>
                  <a:gd name="T8" fmla="*/ 195 w 228"/>
                  <a:gd name="T9" fmla="*/ 7 h 114"/>
                  <a:gd name="T10" fmla="*/ 186 w 228"/>
                  <a:gd name="T11" fmla="*/ 12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8 w 228"/>
                  <a:gd name="T23" fmla="*/ 40 h 114"/>
                  <a:gd name="T24" fmla="*/ 137 w 228"/>
                  <a:gd name="T25" fmla="*/ 42 h 114"/>
                  <a:gd name="T26" fmla="*/ 134 w 228"/>
                  <a:gd name="T27" fmla="*/ 43 h 114"/>
                  <a:gd name="T28" fmla="*/ 128 w 228"/>
                  <a:gd name="T29" fmla="*/ 46 h 114"/>
                  <a:gd name="T30" fmla="*/ 120 w 228"/>
                  <a:gd name="T31" fmla="*/ 52 h 114"/>
                  <a:gd name="T32" fmla="*/ 104 w 228"/>
                  <a:gd name="T33" fmla="*/ 61 h 114"/>
                  <a:gd name="T34" fmla="*/ 85 w 228"/>
                  <a:gd name="T35" fmla="*/ 71 h 114"/>
                  <a:gd name="T36" fmla="*/ 66 w 228"/>
                  <a:gd name="T37" fmla="*/ 81 h 114"/>
                  <a:gd name="T38" fmla="*/ 49 w 228"/>
                  <a:gd name="T39" fmla="*/ 89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1 h 114"/>
                  <a:gd name="T58" fmla="*/ 55 w 228"/>
                  <a:gd name="T59" fmla="*/ 107 h 114"/>
                  <a:gd name="T60" fmla="*/ 60 w 228"/>
                  <a:gd name="T61" fmla="*/ 102 h 114"/>
                  <a:gd name="T62" fmla="*/ 71 w 228"/>
                  <a:gd name="T63" fmla="*/ 95 h 114"/>
                  <a:gd name="T64" fmla="*/ 88 w 228"/>
                  <a:gd name="T65" fmla="*/ 87 h 114"/>
                  <a:gd name="T66" fmla="*/ 114 w 228"/>
                  <a:gd name="T67" fmla="*/ 75 h 114"/>
                  <a:gd name="T68" fmla="*/ 141 w 228"/>
                  <a:gd name="T69" fmla="*/ 62 h 114"/>
                  <a:gd name="T70" fmla="*/ 166 w 228"/>
                  <a:gd name="T71" fmla="*/ 49 h 114"/>
                  <a:gd name="T72" fmla="*/ 185 w 228"/>
                  <a:gd name="T73" fmla="*/ 38 h 114"/>
                  <a:gd name="T74" fmla="*/ 200 w 228"/>
                  <a:gd name="T75" fmla="*/ 27 h 114"/>
                  <a:gd name="T76" fmla="*/ 213 w 228"/>
                  <a:gd name="T77" fmla="*/ 19 h 114"/>
                  <a:gd name="T78" fmla="*/ 221 w 228"/>
                  <a:gd name="T79" fmla="*/ 12 h 114"/>
                  <a:gd name="T80" fmla="*/ 226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1"/>
                    </a:lnTo>
                    <a:lnTo>
                      <a:pt x="202" y="4"/>
                    </a:lnTo>
                    <a:lnTo>
                      <a:pt x="195" y="7"/>
                    </a:lnTo>
                    <a:lnTo>
                      <a:pt x="186" y="12"/>
                    </a:lnTo>
                    <a:lnTo>
                      <a:pt x="176" y="17"/>
                    </a:lnTo>
                    <a:lnTo>
                      <a:pt x="166" y="23"/>
                    </a:lnTo>
                    <a:lnTo>
                      <a:pt x="154" y="30"/>
                    </a:lnTo>
                    <a:lnTo>
                      <a:pt x="146" y="36"/>
                    </a:lnTo>
                    <a:lnTo>
                      <a:pt x="141" y="39"/>
                    </a:lnTo>
                    <a:lnTo>
                      <a:pt x="138" y="40"/>
                    </a:lnTo>
                    <a:lnTo>
                      <a:pt x="137" y="42"/>
                    </a:lnTo>
                    <a:lnTo>
                      <a:pt x="134" y="43"/>
                    </a:lnTo>
                    <a:lnTo>
                      <a:pt x="128" y="46"/>
                    </a:lnTo>
                    <a:lnTo>
                      <a:pt x="120" y="52"/>
                    </a:lnTo>
                    <a:lnTo>
                      <a:pt x="104" y="61"/>
                    </a:lnTo>
                    <a:lnTo>
                      <a:pt x="85" y="71"/>
                    </a:lnTo>
                    <a:lnTo>
                      <a:pt x="66" y="81"/>
                    </a:lnTo>
                    <a:lnTo>
                      <a:pt x="49" y="89"/>
                    </a:lnTo>
                    <a:lnTo>
                      <a:pt x="33" y="98"/>
                    </a:lnTo>
                    <a:lnTo>
                      <a:pt x="20" y="105"/>
                    </a:lnTo>
                    <a:lnTo>
                      <a:pt x="9" y="110"/>
                    </a:lnTo>
                    <a:lnTo>
                      <a:pt x="3" y="113"/>
                    </a:lnTo>
                    <a:lnTo>
                      <a:pt x="0" y="114"/>
                    </a:lnTo>
                    <a:lnTo>
                      <a:pt x="55" y="114"/>
                    </a:lnTo>
                    <a:lnTo>
                      <a:pt x="53" y="113"/>
                    </a:lnTo>
                    <a:lnTo>
                      <a:pt x="52" y="111"/>
                    </a:lnTo>
                    <a:lnTo>
                      <a:pt x="55" y="107"/>
                    </a:lnTo>
                    <a:lnTo>
                      <a:pt x="60" y="102"/>
                    </a:lnTo>
                    <a:lnTo>
                      <a:pt x="71" y="95"/>
                    </a:lnTo>
                    <a:lnTo>
                      <a:pt x="88" y="87"/>
                    </a:lnTo>
                    <a:lnTo>
                      <a:pt x="114" y="75"/>
                    </a:lnTo>
                    <a:lnTo>
                      <a:pt x="141" y="62"/>
                    </a:lnTo>
                    <a:lnTo>
                      <a:pt x="166" y="49"/>
                    </a:lnTo>
                    <a:lnTo>
                      <a:pt x="185" y="38"/>
                    </a:lnTo>
                    <a:lnTo>
                      <a:pt x="200" y="27"/>
                    </a:lnTo>
                    <a:lnTo>
                      <a:pt x="213" y="19"/>
                    </a:lnTo>
                    <a:lnTo>
                      <a:pt x="221" y="12"/>
                    </a:lnTo>
                    <a:lnTo>
                      <a:pt x="226"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7" name="Freeform 179"/>
              <p:cNvSpPr>
                <a:spLocks/>
              </p:cNvSpPr>
              <p:nvPr/>
            </p:nvSpPr>
            <p:spPr bwMode="auto">
              <a:xfrm>
                <a:off x="1114" y="1621"/>
                <a:ext cx="228" cy="114"/>
              </a:xfrm>
              <a:custGeom>
                <a:avLst/>
                <a:gdLst>
                  <a:gd name="T0" fmla="*/ 212 w 228"/>
                  <a:gd name="T1" fmla="*/ 0 h 114"/>
                  <a:gd name="T2" fmla="*/ 210 w 228"/>
                  <a:gd name="T3" fmla="*/ 0 h 114"/>
                  <a:gd name="T4" fmla="*/ 208 w 228"/>
                  <a:gd name="T5" fmla="*/ 1 h 114"/>
                  <a:gd name="T6" fmla="*/ 202 w 228"/>
                  <a:gd name="T7" fmla="*/ 4 h 114"/>
                  <a:gd name="T8" fmla="*/ 193 w 228"/>
                  <a:gd name="T9" fmla="*/ 7 h 114"/>
                  <a:gd name="T10" fmla="*/ 185 w 228"/>
                  <a:gd name="T11" fmla="*/ 11 h 114"/>
                  <a:gd name="T12" fmla="*/ 174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5 w 228"/>
                  <a:gd name="T25" fmla="*/ 42 h 114"/>
                  <a:gd name="T26" fmla="*/ 133 w 228"/>
                  <a:gd name="T27" fmla="*/ 43 h 114"/>
                  <a:gd name="T28" fmla="*/ 128 w 228"/>
                  <a:gd name="T29" fmla="*/ 46 h 114"/>
                  <a:gd name="T30" fmla="*/ 118 w 228"/>
                  <a:gd name="T31" fmla="*/ 52 h 114"/>
                  <a:gd name="T32" fmla="*/ 104 w 228"/>
                  <a:gd name="T33" fmla="*/ 60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8 w 228"/>
                  <a:gd name="T45" fmla="*/ 109 h 114"/>
                  <a:gd name="T46" fmla="*/ 3 w 228"/>
                  <a:gd name="T47" fmla="*/ 112 h 114"/>
                  <a:gd name="T48" fmla="*/ 0 w 228"/>
                  <a:gd name="T49" fmla="*/ 114 h 114"/>
                  <a:gd name="T50" fmla="*/ 53 w 228"/>
                  <a:gd name="T51" fmla="*/ 114 h 114"/>
                  <a:gd name="T52" fmla="*/ 53 w 228"/>
                  <a:gd name="T53" fmla="*/ 114 h 114"/>
                  <a:gd name="T54" fmla="*/ 52 w 228"/>
                  <a:gd name="T55" fmla="*/ 112 h 114"/>
                  <a:gd name="T56" fmla="*/ 52 w 228"/>
                  <a:gd name="T57" fmla="*/ 111 h 114"/>
                  <a:gd name="T58" fmla="*/ 53 w 228"/>
                  <a:gd name="T59" fmla="*/ 106 h 114"/>
                  <a:gd name="T60" fmla="*/ 60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0 w 228"/>
                  <a:gd name="T75" fmla="*/ 27 h 114"/>
                  <a:gd name="T76" fmla="*/ 213 w 228"/>
                  <a:gd name="T77" fmla="*/ 19 h 114"/>
                  <a:gd name="T78" fmla="*/ 221 w 228"/>
                  <a:gd name="T79" fmla="*/ 11 h 114"/>
                  <a:gd name="T80" fmla="*/ 226 w 228"/>
                  <a:gd name="T81" fmla="*/ 7 h 114"/>
                  <a:gd name="T82" fmla="*/ 228 w 228"/>
                  <a:gd name="T83" fmla="*/ 6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0" y="0"/>
                    </a:lnTo>
                    <a:lnTo>
                      <a:pt x="208" y="1"/>
                    </a:lnTo>
                    <a:lnTo>
                      <a:pt x="202" y="4"/>
                    </a:lnTo>
                    <a:lnTo>
                      <a:pt x="193" y="7"/>
                    </a:lnTo>
                    <a:lnTo>
                      <a:pt x="185" y="11"/>
                    </a:lnTo>
                    <a:lnTo>
                      <a:pt x="174" y="17"/>
                    </a:lnTo>
                    <a:lnTo>
                      <a:pt x="164" y="23"/>
                    </a:lnTo>
                    <a:lnTo>
                      <a:pt x="153" y="30"/>
                    </a:lnTo>
                    <a:lnTo>
                      <a:pt x="144" y="36"/>
                    </a:lnTo>
                    <a:lnTo>
                      <a:pt x="140" y="39"/>
                    </a:lnTo>
                    <a:lnTo>
                      <a:pt x="137" y="40"/>
                    </a:lnTo>
                    <a:lnTo>
                      <a:pt x="135" y="42"/>
                    </a:lnTo>
                    <a:lnTo>
                      <a:pt x="133" y="43"/>
                    </a:lnTo>
                    <a:lnTo>
                      <a:pt x="128" y="46"/>
                    </a:lnTo>
                    <a:lnTo>
                      <a:pt x="118" y="52"/>
                    </a:lnTo>
                    <a:lnTo>
                      <a:pt x="104" y="60"/>
                    </a:lnTo>
                    <a:lnTo>
                      <a:pt x="85" y="70"/>
                    </a:lnTo>
                    <a:lnTo>
                      <a:pt x="66" y="81"/>
                    </a:lnTo>
                    <a:lnTo>
                      <a:pt x="49" y="89"/>
                    </a:lnTo>
                    <a:lnTo>
                      <a:pt x="33" y="98"/>
                    </a:lnTo>
                    <a:lnTo>
                      <a:pt x="20" y="105"/>
                    </a:lnTo>
                    <a:lnTo>
                      <a:pt x="8" y="109"/>
                    </a:lnTo>
                    <a:lnTo>
                      <a:pt x="3" y="112"/>
                    </a:lnTo>
                    <a:lnTo>
                      <a:pt x="0" y="114"/>
                    </a:lnTo>
                    <a:lnTo>
                      <a:pt x="53" y="114"/>
                    </a:lnTo>
                    <a:lnTo>
                      <a:pt x="52" y="112"/>
                    </a:lnTo>
                    <a:lnTo>
                      <a:pt x="52" y="111"/>
                    </a:lnTo>
                    <a:lnTo>
                      <a:pt x="53" y="106"/>
                    </a:lnTo>
                    <a:lnTo>
                      <a:pt x="60" y="102"/>
                    </a:lnTo>
                    <a:lnTo>
                      <a:pt x="71" y="95"/>
                    </a:lnTo>
                    <a:lnTo>
                      <a:pt x="88" y="86"/>
                    </a:lnTo>
                    <a:lnTo>
                      <a:pt x="114" y="75"/>
                    </a:lnTo>
                    <a:lnTo>
                      <a:pt x="141" y="62"/>
                    </a:lnTo>
                    <a:lnTo>
                      <a:pt x="166" y="49"/>
                    </a:lnTo>
                    <a:lnTo>
                      <a:pt x="185" y="37"/>
                    </a:lnTo>
                    <a:lnTo>
                      <a:pt x="200" y="27"/>
                    </a:lnTo>
                    <a:lnTo>
                      <a:pt x="213" y="19"/>
                    </a:lnTo>
                    <a:lnTo>
                      <a:pt x="221" y="11"/>
                    </a:lnTo>
                    <a:lnTo>
                      <a:pt x="226" y="7"/>
                    </a:lnTo>
                    <a:lnTo>
                      <a:pt x="228"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8" name="Freeform 180"/>
              <p:cNvSpPr>
                <a:spLocks/>
              </p:cNvSpPr>
              <p:nvPr/>
            </p:nvSpPr>
            <p:spPr bwMode="auto">
              <a:xfrm>
                <a:off x="1138" y="1652"/>
                <a:ext cx="228" cy="116"/>
              </a:xfrm>
              <a:custGeom>
                <a:avLst/>
                <a:gdLst>
                  <a:gd name="T0" fmla="*/ 214 w 228"/>
                  <a:gd name="T1" fmla="*/ 0 h 116"/>
                  <a:gd name="T2" fmla="*/ 212 w 228"/>
                  <a:gd name="T3" fmla="*/ 0 h 116"/>
                  <a:gd name="T4" fmla="*/ 208 w 228"/>
                  <a:gd name="T5" fmla="*/ 2 h 116"/>
                  <a:gd name="T6" fmla="*/ 202 w 228"/>
                  <a:gd name="T7" fmla="*/ 5 h 116"/>
                  <a:gd name="T8" fmla="*/ 195 w 228"/>
                  <a:gd name="T9" fmla="*/ 8 h 116"/>
                  <a:gd name="T10" fmla="*/ 186 w 228"/>
                  <a:gd name="T11" fmla="*/ 12 h 116"/>
                  <a:gd name="T12" fmla="*/ 175 w 228"/>
                  <a:gd name="T13" fmla="*/ 18 h 116"/>
                  <a:gd name="T14" fmla="*/ 165 w 228"/>
                  <a:gd name="T15" fmla="*/ 24 h 116"/>
                  <a:gd name="T16" fmla="*/ 153 w 228"/>
                  <a:gd name="T17" fmla="*/ 31 h 116"/>
                  <a:gd name="T18" fmla="*/ 145 w 228"/>
                  <a:gd name="T19" fmla="*/ 37 h 116"/>
                  <a:gd name="T20" fmla="*/ 140 w 228"/>
                  <a:gd name="T21" fmla="*/ 39 h 116"/>
                  <a:gd name="T22" fmla="*/ 137 w 228"/>
                  <a:gd name="T23" fmla="*/ 41 h 116"/>
                  <a:gd name="T24" fmla="*/ 136 w 228"/>
                  <a:gd name="T25" fmla="*/ 42 h 116"/>
                  <a:gd name="T26" fmla="*/ 133 w 228"/>
                  <a:gd name="T27" fmla="*/ 44 h 116"/>
                  <a:gd name="T28" fmla="*/ 129 w 228"/>
                  <a:gd name="T29" fmla="*/ 47 h 116"/>
                  <a:gd name="T30" fmla="*/ 119 w 228"/>
                  <a:gd name="T31" fmla="*/ 52 h 116"/>
                  <a:gd name="T32" fmla="*/ 104 w 228"/>
                  <a:gd name="T33" fmla="*/ 61 h 116"/>
                  <a:gd name="T34" fmla="*/ 85 w 228"/>
                  <a:gd name="T35" fmla="*/ 71 h 116"/>
                  <a:gd name="T36" fmla="*/ 67 w 228"/>
                  <a:gd name="T37" fmla="*/ 81 h 116"/>
                  <a:gd name="T38" fmla="*/ 49 w 228"/>
                  <a:gd name="T39" fmla="*/ 91 h 116"/>
                  <a:gd name="T40" fmla="*/ 34 w 228"/>
                  <a:gd name="T41" fmla="*/ 99 h 116"/>
                  <a:gd name="T42" fmla="*/ 21 w 228"/>
                  <a:gd name="T43" fmla="*/ 106 h 116"/>
                  <a:gd name="T44" fmla="*/ 9 w 228"/>
                  <a:gd name="T45" fmla="*/ 112 h 116"/>
                  <a:gd name="T46" fmla="*/ 3 w 228"/>
                  <a:gd name="T47" fmla="*/ 114 h 116"/>
                  <a:gd name="T48" fmla="*/ 0 w 228"/>
                  <a:gd name="T49" fmla="*/ 116 h 116"/>
                  <a:gd name="T50" fmla="*/ 55 w 228"/>
                  <a:gd name="T51" fmla="*/ 116 h 116"/>
                  <a:gd name="T52" fmla="*/ 55 w 228"/>
                  <a:gd name="T53" fmla="*/ 116 h 116"/>
                  <a:gd name="T54" fmla="*/ 54 w 228"/>
                  <a:gd name="T55" fmla="*/ 114 h 116"/>
                  <a:gd name="T56" fmla="*/ 52 w 228"/>
                  <a:gd name="T57" fmla="*/ 112 h 116"/>
                  <a:gd name="T58" fmla="*/ 55 w 228"/>
                  <a:gd name="T59" fmla="*/ 109 h 116"/>
                  <a:gd name="T60" fmla="*/ 61 w 228"/>
                  <a:gd name="T61" fmla="*/ 103 h 116"/>
                  <a:gd name="T62" fmla="*/ 71 w 228"/>
                  <a:gd name="T63" fmla="*/ 96 h 116"/>
                  <a:gd name="T64" fmla="*/ 88 w 228"/>
                  <a:gd name="T65" fmla="*/ 87 h 116"/>
                  <a:gd name="T66" fmla="*/ 114 w 228"/>
                  <a:gd name="T67" fmla="*/ 75 h 116"/>
                  <a:gd name="T68" fmla="*/ 142 w 228"/>
                  <a:gd name="T69" fmla="*/ 62 h 116"/>
                  <a:gd name="T70" fmla="*/ 166 w 228"/>
                  <a:gd name="T71" fmla="*/ 50 h 116"/>
                  <a:gd name="T72" fmla="*/ 185 w 228"/>
                  <a:gd name="T73" fmla="*/ 38 h 116"/>
                  <a:gd name="T74" fmla="*/ 201 w 228"/>
                  <a:gd name="T75" fmla="*/ 28 h 116"/>
                  <a:gd name="T76" fmla="*/ 214 w 228"/>
                  <a:gd name="T77" fmla="*/ 19 h 116"/>
                  <a:gd name="T78" fmla="*/ 221 w 228"/>
                  <a:gd name="T79" fmla="*/ 12 h 116"/>
                  <a:gd name="T80" fmla="*/ 227 w 228"/>
                  <a:gd name="T81" fmla="*/ 8 h 116"/>
                  <a:gd name="T82" fmla="*/ 228 w 228"/>
                  <a:gd name="T83" fmla="*/ 6 h 116"/>
                  <a:gd name="T84" fmla="*/ 214 w 228"/>
                  <a:gd name="T85" fmla="*/ 0 h 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6"/>
                  <a:gd name="T131" fmla="*/ 228 w 228"/>
                  <a:gd name="T132" fmla="*/ 116 h 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6">
                    <a:moveTo>
                      <a:pt x="214" y="0"/>
                    </a:moveTo>
                    <a:lnTo>
                      <a:pt x="212" y="0"/>
                    </a:lnTo>
                    <a:lnTo>
                      <a:pt x="208" y="2"/>
                    </a:lnTo>
                    <a:lnTo>
                      <a:pt x="202" y="5"/>
                    </a:lnTo>
                    <a:lnTo>
                      <a:pt x="195" y="8"/>
                    </a:lnTo>
                    <a:lnTo>
                      <a:pt x="186" y="12"/>
                    </a:lnTo>
                    <a:lnTo>
                      <a:pt x="175" y="18"/>
                    </a:lnTo>
                    <a:lnTo>
                      <a:pt x="165" y="24"/>
                    </a:lnTo>
                    <a:lnTo>
                      <a:pt x="153" y="31"/>
                    </a:lnTo>
                    <a:lnTo>
                      <a:pt x="145" y="37"/>
                    </a:lnTo>
                    <a:lnTo>
                      <a:pt x="140" y="39"/>
                    </a:lnTo>
                    <a:lnTo>
                      <a:pt x="137" y="41"/>
                    </a:lnTo>
                    <a:lnTo>
                      <a:pt x="136" y="42"/>
                    </a:lnTo>
                    <a:lnTo>
                      <a:pt x="133" y="44"/>
                    </a:lnTo>
                    <a:lnTo>
                      <a:pt x="129" y="47"/>
                    </a:lnTo>
                    <a:lnTo>
                      <a:pt x="119" y="52"/>
                    </a:lnTo>
                    <a:lnTo>
                      <a:pt x="104" y="61"/>
                    </a:lnTo>
                    <a:lnTo>
                      <a:pt x="85" y="71"/>
                    </a:lnTo>
                    <a:lnTo>
                      <a:pt x="67" y="81"/>
                    </a:lnTo>
                    <a:lnTo>
                      <a:pt x="49" y="91"/>
                    </a:lnTo>
                    <a:lnTo>
                      <a:pt x="34" y="99"/>
                    </a:lnTo>
                    <a:lnTo>
                      <a:pt x="21" y="106"/>
                    </a:lnTo>
                    <a:lnTo>
                      <a:pt x="9" y="112"/>
                    </a:lnTo>
                    <a:lnTo>
                      <a:pt x="3" y="114"/>
                    </a:lnTo>
                    <a:lnTo>
                      <a:pt x="0" y="116"/>
                    </a:lnTo>
                    <a:lnTo>
                      <a:pt x="55" y="116"/>
                    </a:lnTo>
                    <a:lnTo>
                      <a:pt x="54" y="114"/>
                    </a:lnTo>
                    <a:lnTo>
                      <a:pt x="52" y="112"/>
                    </a:lnTo>
                    <a:lnTo>
                      <a:pt x="55" y="109"/>
                    </a:lnTo>
                    <a:lnTo>
                      <a:pt x="61" y="103"/>
                    </a:lnTo>
                    <a:lnTo>
                      <a:pt x="71" y="96"/>
                    </a:lnTo>
                    <a:lnTo>
                      <a:pt x="88" y="87"/>
                    </a:lnTo>
                    <a:lnTo>
                      <a:pt x="114" y="75"/>
                    </a:lnTo>
                    <a:lnTo>
                      <a:pt x="142" y="62"/>
                    </a:lnTo>
                    <a:lnTo>
                      <a:pt x="166" y="50"/>
                    </a:lnTo>
                    <a:lnTo>
                      <a:pt x="185" y="38"/>
                    </a:lnTo>
                    <a:lnTo>
                      <a:pt x="201" y="28"/>
                    </a:lnTo>
                    <a:lnTo>
                      <a:pt x="214" y="19"/>
                    </a:lnTo>
                    <a:lnTo>
                      <a:pt x="221" y="12"/>
                    </a:lnTo>
                    <a:lnTo>
                      <a:pt x="227" y="8"/>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9" name="Freeform 181"/>
              <p:cNvSpPr>
                <a:spLocks/>
              </p:cNvSpPr>
              <p:nvPr/>
            </p:nvSpPr>
            <p:spPr bwMode="auto">
              <a:xfrm>
                <a:off x="1163" y="1686"/>
                <a:ext cx="228" cy="114"/>
              </a:xfrm>
              <a:custGeom>
                <a:avLst/>
                <a:gdLst>
                  <a:gd name="T0" fmla="*/ 213 w 228"/>
                  <a:gd name="T1" fmla="*/ 0 h 114"/>
                  <a:gd name="T2" fmla="*/ 212 w 228"/>
                  <a:gd name="T3" fmla="*/ 0 h 114"/>
                  <a:gd name="T4" fmla="*/ 209 w 228"/>
                  <a:gd name="T5" fmla="*/ 1 h 114"/>
                  <a:gd name="T6" fmla="*/ 203 w 228"/>
                  <a:gd name="T7" fmla="*/ 4 h 114"/>
                  <a:gd name="T8" fmla="*/ 195 w 228"/>
                  <a:gd name="T9" fmla="*/ 7 h 114"/>
                  <a:gd name="T10" fmla="*/ 186 w 228"/>
                  <a:gd name="T11" fmla="*/ 11 h 114"/>
                  <a:gd name="T12" fmla="*/ 176 w 228"/>
                  <a:gd name="T13" fmla="*/ 16 h 114"/>
                  <a:gd name="T14" fmla="*/ 166 w 228"/>
                  <a:gd name="T15" fmla="*/ 21 h 114"/>
                  <a:gd name="T16" fmla="*/ 154 w 228"/>
                  <a:gd name="T17" fmla="*/ 28 h 114"/>
                  <a:gd name="T18" fmla="*/ 146 w 228"/>
                  <a:gd name="T19" fmla="*/ 34 h 114"/>
                  <a:gd name="T20" fmla="*/ 141 w 228"/>
                  <a:gd name="T21" fmla="*/ 37 h 114"/>
                  <a:gd name="T22" fmla="*/ 138 w 228"/>
                  <a:gd name="T23" fmla="*/ 39 h 114"/>
                  <a:gd name="T24" fmla="*/ 137 w 228"/>
                  <a:gd name="T25" fmla="*/ 40 h 114"/>
                  <a:gd name="T26" fmla="*/ 134 w 228"/>
                  <a:gd name="T27" fmla="*/ 41 h 114"/>
                  <a:gd name="T28" fmla="*/ 130 w 228"/>
                  <a:gd name="T29" fmla="*/ 44 h 114"/>
                  <a:gd name="T30" fmla="*/ 120 w 228"/>
                  <a:gd name="T31" fmla="*/ 50 h 114"/>
                  <a:gd name="T32" fmla="*/ 105 w 228"/>
                  <a:gd name="T33" fmla="*/ 59 h 114"/>
                  <a:gd name="T34" fmla="*/ 86 w 228"/>
                  <a:gd name="T35" fmla="*/ 69 h 114"/>
                  <a:gd name="T36" fmla="*/ 68 w 228"/>
                  <a:gd name="T37" fmla="*/ 79 h 114"/>
                  <a:gd name="T38" fmla="*/ 50 w 228"/>
                  <a:gd name="T39" fmla="*/ 89 h 114"/>
                  <a:gd name="T40" fmla="*/ 33 w 228"/>
                  <a:gd name="T41" fmla="*/ 96 h 114"/>
                  <a:gd name="T42" fmla="*/ 20 w 228"/>
                  <a:gd name="T43" fmla="*/ 103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6 h 114"/>
                  <a:gd name="T60" fmla="*/ 60 w 228"/>
                  <a:gd name="T61" fmla="*/ 101 h 114"/>
                  <a:gd name="T62" fmla="*/ 71 w 228"/>
                  <a:gd name="T63" fmla="*/ 93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0 w 228"/>
                  <a:gd name="T75" fmla="*/ 26 h 114"/>
                  <a:gd name="T76" fmla="*/ 213 w 228"/>
                  <a:gd name="T77" fmla="*/ 17 h 114"/>
                  <a:gd name="T78" fmla="*/ 221 w 228"/>
                  <a:gd name="T79" fmla="*/ 10 h 114"/>
                  <a:gd name="T80" fmla="*/ 226 w 228"/>
                  <a:gd name="T81" fmla="*/ 5 h 114"/>
                  <a:gd name="T82" fmla="*/ 228 w 228"/>
                  <a:gd name="T83" fmla="*/ 4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9" y="1"/>
                    </a:lnTo>
                    <a:lnTo>
                      <a:pt x="203" y="4"/>
                    </a:lnTo>
                    <a:lnTo>
                      <a:pt x="195" y="7"/>
                    </a:lnTo>
                    <a:lnTo>
                      <a:pt x="186" y="11"/>
                    </a:lnTo>
                    <a:lnTo>
                      <a:pt x="176" y="16"/>
                    </a:lnTo>
                    <a:lnTo>
                      <a:pt x="166" y="21"/>
                    </a:lnTo>
                    <a:lnTo>
                      <a:pt x="154" y="28"/>
                    </a:lnTo>
                    <a:lnTo>
                      <a:pt x="146" y="34"/>
                    </a:lnTo>
                    <a:lnTo>
                      <a:pt x="141" y="37"/>
                    </a:lnTo>
                    <a:lnTo>
                      <a:pt x="138" y="39"/>
                    </a:lnTo>
                    <a:lnTo>
                      <a:pt x="137" y="40"/>
                    </a:lnTo>
                    <a:lnTo>
                      <a:pt x="134" y="41"/>
                    </a:lnTo>
                    <a:lnTo>
                      <a:pt x="130" y="44"/>
                    </a:lnTo>
                    <a:lnTo>
                      <a:pt x="120" y="50"/>
                    </a:lnTo>
                    <a:lnTo>
                      <a:pt x="105" y="59"/>
                    </a:lnTo>
                    <a:lnTo>
                      <a:pt x="86" y="69"/>
                    </a:lnTo>
                    <a:lnTo>
                      <a:pt x="68" y="79"/>
                    </a:lnTo>
                    <a:lnTo>
                      <a:pt x="50" y="89"/>
                    </a:lnTo>
                    <a:lnTo>
                      <a:pt x="33" y="96"/>
                    </a:lnTo>
                    <a:lnTo>
                      <a:pt x="20" y="103"/>
                    </a:lnTo>
                    <a:lnTo>
                      <a:pt x="9" y="109"/>
                    </a:lnTo>
                    <a:lnTo>
                      <a:pt x="3" y="112"/>
                    </a:lnTo>
                    <a:lnTo>
                      <a:pt x="0" y="114"/>
                    </a:lnTo>
                    <a:lnTo>
                      <a:pt x="55" y="114"/>
                    </a:lnTo>
                    <a:lnTo>
                      <a:pt x="53" y="112"/>
                    </a:lnTo>
                    <a:lnTo>
                      <a:pt x="52" y="109"/>
                    </a:lnTo>
                    <a:lnTo>
                      <a:pt x="55" y="106"/>
                    </a:lnTo>
                    <a:lnTo>
                      <a:pt x="60" y="101"/>
                    </a:lnTo>
                    <a:lnTo>
                      <a:pt x="71" y="93"/>
                    </a:lnTo>
                    <a:lnTo>
                      <a:pt x="88" y="85"/>
                    </a:lnTo>
                    <a:lnTo>
                      <a:pt x="114" y="73"/>
                    </a:lnTo>
                    <a:lnTo>
                      <a:pt x="141" y="60"/>
                    </a:lnTo>
                    <a:lnTo>
                      <a:pt x="166" y="47"/>
                    </a:lnTo>
                    <a:lnTo>
                      <a:pt x="185" y="36"/>
                    </a:lnTo>
                    <a:lnTo>
                      <a:pt x="200" y="26"/>
                    </a:lnTo>
                    <a:lnTo>
                      <a:pt x="213" y="17"/>
                    </a:lnTo>
                    <a:lnTo>
                      <a:pt x="221" y="10"/>
                    </a:lnTo>
                    <a:lnTo>
                      <a:pt x="226" y="5"/>
                    </a:lnTo>
                    <a:lnTo>
                      <a:pt x="228"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0" name="Freeform 182"/>
              <p:cNvSpPr>
                <a:spLocks/>
              </p:cNvSpPr>
              <p:nvPr/>
            </p:nvSpPr>
            <p:spPr bwMode="auto">
              <a:xfrm>
                <a:off x="1189" y="1717"/>
                <a:ext cx="228" cy="114"/>
              </a:xfrm>
              <a:custGeom>
                <a:avLst/>
                <a:gdLst>
                  <a:gd name="T0" fmla="*/ 213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4 w 228"/>
                  <a:gd name="T13" fmla="*/ 16 h 114"/>
                  <a:gd name="T14" fmla="*/ 164 w 228"/>
                  <a:gd name="T15" fmla="*/ 22 h 114"/>
                  <a:gd name="T16" fmla="*/ 153 w 228"/>
                  <a:gd name="T17" fmla="*/ 29 h 114"/>
                  <a:gd name="T18" fmla="*/ 144 w 228"/>
                  <a:gd name="T19" fmla="*/ 35 h 114"/>
                  <a:gd name="T20" fmla="*/ 140 w 228"/>
                  <a:gd name="T21" fmla="*/ 38 h 114"/>
                  <a:gd name="T22" fmla="*/ 137 w 228"/>
                  <a:gd name="T23" fmla="*/ 39 h 114"/>
                  <a:gd name="T24" fmla="*/ 135 w 228"/>
                  <a:gd name="T25" fmla="*/ 41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0 w 228"/>
                  <a:gd name="T61" fmla="*/ 101 h 114"/>
                  <a:gd name="T62" fmla="*/ 71 w 228"/>
                  <a:gd name="T63" fmla="*/ 94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0 w 228"/>
                  <a:gd name="T75" fmla="*/ 26 h 114"/>
                  <a:gd name="T76" fmla="*/ 213 w 228"/>
                  <a:gd name="T77" fmla="*/ 18 h 114"/>
                  <a:gd name="T78" fmla="*/ 221 w 228"/>
                  <a:gd name="T79" fmla="*/ 10 h 114"/>
                  <a:gd name="T80" fmla="*/ 226 w 228"/>
                  <a:gd name="T81" fmla="*/ 6 h 114"/>
                  <a:gd name="T82" fmla="*/ 228 w 228"/>
                  <a:gd name="T83" fmla="*/ 5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2" y="0"/>
                    </a:lnTo>
                    <a:lnTo>
                      <a:pt x="208" y="2"/>
                    </a:lnTo>
                    <a:lnTo>
                      <a:pt x="202" y="5"/>
                    </a:lnTo>
                    <a:lnTo>
                      <a:pt x="195" y="8"/>
                    </a:lnTo>
                    <a:lnTo>
                      <a:pt x="186" y="12"/>
                    </a:lnTo>
                    <a:lnTo>
                      <a:pt x="174" y="16"/>
                    </a:lnTo>
                    <a:lnTo>
                      <a:pt x="164" y="22"/>
                    </a:lnTo>
                    <a:lnTo>
                      <a:pt x="153" y="29"/>
                    </a:lnTo>
                    <a:lnTo>
                      <a:pt x="144" y="35"/>
                    </a:lnTo>
                    <a:lnTo>
                      <a:pt x="140" y="38"/>
                    </a:lnTo>
                    <a:lnTo>
                      <a:pt x="137" y="39"/>
                    </a:lnTo>
                    <a:lnTo>
                      <a:pt x="135" y="41"/>
                    </a:lnTo>
                    <a:lnTo>
                      <a:pt x="133" y="42"/>
                    </a:lnTo>
                    <a:lnTo>
                      <a:pt x="128" y="45"/>
                    </a:lnTo>
                    <a:lnTo>
                      <a:pt x="118" y="51"/>
                    </a:lnTo>
                    <a:lnTo>
                      <a:pt x="104" y="59"/>
                    </a:lnTo>
                    <a:lnTo>
                      <a:pt x="85" y="71"/>
                    </a:lnTo>
                    <a:lnTo>
                      <a:pt x="66" y="81"/>
                    </a:lnTo>
                    <a:lnTo>
                      <a:pt x="49" y="90"/>
                    </a:lnTo>
                    <a:lnTo>
                      <a:pt x="33" y="98"/>
                    </a:lnTo>
                    <a:lnTo>
                      <a:pt x="20" y="106"/>
                    </a:lnTo>
                    <a:lnTo>
                      <a:pt x="9" y="110"/>
                    </a:lnTo>
                    <a:lnTo>
                      <a:pt x="3" y="113"/>
                    </a:lnTo>
                    <a:lnTo>
                      <a:pt x="0" y="114"/>
                    </a:lnTo>
                    <a:lnTo>
                      <a:pt x="55" y="114"/>
                    </a:lnTo>
                    <a:lnTo>
                      <a:pt x="53" y="113"/>
                    </a:lnTo>
                    <a:lnTo>
                      <a:pt x="52" y="110"/>
                    </a:lnTo>
                    <a:lnTo>
                      <a:pt x="55" y="107"/>
                    </a:lnTo>
                    <a:lnTo>
                      <a:pt x="60" y="101"/>
                    </a:lnTo>
                    <a:lnTo>
                      <a:pt x="71" y="94"/>
                    </a:lnTo>
                    <a:lnTo>
                      <a:pt x="88" y="85"/>
                    </a:lnTo>
                    <a:lnTo>
                      <a:pt x="114" y="74"/>
                    </a:lnTo>
                    <a:lnTo>
                      <a:pt x="141" y="61"/>
                    </a:lnTo>
                    <a:lnTo>
                      <a:pt x="166" y="48"/>
                    </a:lnTo>
                    <a:lnTo>
                      <a:pt x="185" y="36"/>
                    </a:lnTo>
                    <a:lnTo>
                      <a:pt x="200" y="26"/>
                    </a:lnTo>
                    <a:lnTo>
                      <a:pt x="213" y="18"/>
                    </a:lnTo>
                    <a:lnTo>
                      <a:pt x="221" y="10"/>
                    </a:lnTo>
                    <a:lnTo>
                      <a:pt x="226" y="6"/>
                    </a:lnTo>
                    <a:lnTo>
                      <a:pt x="228" y="5"/>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1" name="Freeform 183"/>
              <p:cNvSpPr>
                <a:spLocks/>
              </p:cNvSpPr>
              <p:nvPr/>
            </p:nvSpPr>
            <p:spPr bwMode="auto">
              <a:xfrm>
                <a:off x="1213" y="1749"/>
                <a:ext cx="227" cy="114"/>
              </a:xfrm>
              <a:custGeom>
                <a:avLst/>
                <a:gdLst>
                  <a:gd name="T0" fmla="*/ 212 w 227"/>
                  <a:gd name="T1" fmla="*/ 0 h 114"/>
                  <a:gd name="T2" fmla="*/ 211 w 227"/>
                  <a:gd name="T3" fmla="*/ 0 h 114"/>
                  <a:gd name="T4" fmla="*/ 208 w 227"/>
                  <a:gd name="T5" fmla="*/ 2 h 114"/>
                  <a:gd name="T6" fmla="*/ 202 w 227"/>
                  <a:gd name="T7" fmla="*/ 4 h 114"/>
                  <a:gd name="T8" fmla="*/ 195 w 227"/>
                  <a:gd name="T9" fmla="*/ 7 h 114"/>
                  <a:gd name="T10" fmla="*/ 185 w 227"/>
                  <a:gd name="T11" fmla="*/ 12 h 114"/>
                  <a:gd name="T12" fmla="*/ 176 w 227"/>
                  <a:gd name="T13" fmla="*/ 16 h 114"/>
                  <a:gd name="T14" fmla="*/ 165 w 227"/>
                  <a:gd name="T15" fmla="*/ 22 h 114"/>
                  <a:gd name="T16" fmla="*/ 155 w 227"/>
                  <a:gd name="T17" fmla="*/ 29 h 114"/>
                  <a:gd name="T18" fmla="*/ 146 w 227"/>
                  <a:gd name="T19" fmla="*/ 35 h 114"/>
                  <a:gd name="T20" fmla="*/ 142 w 227"/>
                  <a:gd name="T21" fmla="*/ 38 h 114"/>
                  <a:gd name="T22" fmla="*/ 139 w 227"/>
                  <a:gd name="T23" fmla="*/ 39 h 114"/>
                  <a:gd name="T24" fmla="*/ 137 w 227"/>
                  <a:gd name="T25" fmla="*/ 40 h 114"/>
                  <a:gd name="T26" fmla="*/ 135 w 227"/>
                  <a:gd name="T27" fmla="*/ 42 h 114"/>
                  <a:gd name="T28" fmla="*/ 129 w 227"/>
                  <a:gd name="T29" fmla="*/ 45 h 114"/>
                  <a:gd name="T30" fmla="*/ 120 w 227"/>
                  <a:gd name="T31" fmla="*/ 51 h 114"/>
                  <a:gd name="T32" fmla="*/ 104 w 227"/>
                  <a:gd name="T33" fmla="*/ 59 h 114"/>
                  <a:gd name="T34" fmla="*/ 86 w 227"/>
                  <a:gd name="T35" fmla="*/ 71 h 114"/>
                  <a:gd name="T36" fmla="*/ 67 w 227"/>
                  <a:gd name="T37" fmla="*/ 81 h 114"/>
                  <a:gd name="T38" fmla="*/ 49 w 227"/>
                  <a:gd name="T39" fmla="*/ 89 h 114"/>
                  <a:gd name="T40" fmla="*/ 34 w 227"/>
                  <a:gd name="T41" fmla="*/ 98 h 114"/>
                  <a:gd name="T42" fmla="*/ 21 w 227"/>
                  <a:gd name="T43" fmla="*/ 105 h 114"/>
                  <a:gd name="T44" fmla="*/ 9 w 227"/>
                  <a:gd name="T45" fmla="*/ 110 h 114"/>
                  <a:gd name="T46" fmla="*/ 3 w 227"/>
                  <a:gd name="T47" fmla="*/ 113 h 114"/>
                  <a:gd name="T48" fmla="*/ 0 w 227"/>
                  <a:gd name="T49" fmla="*/ 114 h 114"/>
                  <a:gd name="T50" fmla="*/ 55 w 227"/>
                  <a:gd name="T51" fmla="*/ 114 h 114"/>
                  <a:gd name="T52" fmla="*/ 55 w 227"/>
                  <a:gd name="T53" fmla="*/ 114 h 114"/>
                  <a:gd name="T54" fmla="*/ 54 w 227"/>
                  <a:gd name="T55" fmla="*/ 113 h 114"/>
                  <a:gd name="T56" fmla="*/ 52 w 227"/>
                  <a:gd name="T57" fmla="*/ 110 h 114"/>
                  <a:gd name="T58" fmla="*/ 55 w 227"/>
                  <a:gd name="T59" fmla="*/ 107 h 114"/>
                  <a:gd name="T60" fmla="*/ 61 w 227"/>
                  <a:gd name="T61" fmla="*/ 101 h 114"/>
                  <a:gd name="T62" fmla="*/ 71 w 227"/>
                  <a:gd name="T63" fmla="*/ 94 h 114"/>
                  <a:gd name="T64" fmla="*/ 88 w 227"/>
                  <a:gd name="T65" fmla="*/ 85 h 114"/>
                  <a:gd name="T66" fmla="*/ 114 w 227"/>
                  <a:gd name="T67" fmla="*/ 74 h 114"/>
                  <a:gd name="T68" fmla="*/ 142 w 227"/>
                  <a:gd name="T69" fmla="*/ 61 h 114"/>
                  <a:gd name="T70" fmla="*/ 165 w 227"/>
                  <a:gd name="T71" fmla="*/ 48 h 114"/>
                  <a:gd name="T72" fmla="*/ 185 w 227"/>
                  <a:gd name="T73" fmla="*/ 36 h 114"/>
                  <a:gd name="T74" fmla="*/ 201 w 227"/>
                  <a:gd name="T75" fmla="*/ 26 h 114"/>
                  <a:gd name="T76" fmla="*/ 212 w 227"/>
                  <a:gd name="T77" fmla="*/ 17 h 114"/>
                  <a:gd name="T78" fmla="*/ 221 w 227"/>
                  <a:gd name="T79" fmla="*/ 10 h 114"/>
                  <a:gd name="T80" fmla="*/ 225 w 227"/>
                  <a:gd name="T81" fmla="*/ 6 h 114"/>
                  <a:gd name="T82" fmla="*/ 227 w 227"/>
                  <a:gd name="T83" fmla="*/ 4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8" y="2"/>
                    </a:lnTo>
                    <a:lnTo>
                      <a:pt x="202" y="4"/>
                    </a:lnTo>
                    <a:lnTo>
                      <a:pt x="195" y="7"/>
                    </a:lnTo>
                    <a:lnTo>
                      <a:pt x="185" y="12"/>
                    </a:lnTo>
                    <a:lnTo>
                      <a:pt x="176" y="16"/>
                    </a:lnTo>
                    <a:lnTo>
                      <a:pt x="165" y="22"/>
                    </a:lnTo>
                    <a:lnTo>
                      <a:pt x="155" y="29"/>
                    </a:lnTo>
                    <a:lnTo>
                      <a:pt x="146" y="35"/>
                    </a:lnTo>
                    <a:lnTo>
                      <a:pt x="142" y="38"/>
                    </a:lnTo>
                    <a:lnTo>
                      <a:pt x="139" y="39"/>
                    </a:lnTo>
                    <a:lnTo>
                      <a:pt x="137" y="40"/>
                    </a:lnTo>
                    <a:lnTo>
                      <a:pt x="135" y="42"/>
                    </a:lnTo>
                    <a:lnTo>
                      <a:pt x="129" y="45"/>
                    </a:lnTo>
                    <a:lnTo>
                      <a:pt x="120" y="51"/>
                    </a:lnTo>
                    <a:lnTo>
                      <a:pt x="104" y="59"/>
                    </a:lnTo>
                    <a:lnTo>
                      <a:pt x="86" y="71"/>
                    </a:lnTo>
                    <a:lnTo>
                      <a:pt x="67" y="81"/>
                    </a:lnTo>
                    <a:lnTo>
                      <a:pt x="49" y="89"/>
                    </a:lnTo>
                    <a:lnTo>
                      <a:pt x="34" y="98"/>
                    </a:lnTo>
                    <a:lnTo>
                      <a:pt x="21" y="105"/>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5" y="48"/>
                    </a:lnTo>
                    <a:lnTo>
                      <a:pt x="185" y="36"/>
                    </a:lnTo>
                    <a:lnTo>
                      <a:pt x="201" y="26"/>
                    </a:lnTo>
                    <a:lnTo>
                      <a:pt x="212" y="17"/>
                    </a:lnTo>
                    <a:lnTo>
                      <a:pt x="221" y="10"/>
                    </a:lnTo>
                    <a:lnTo>
                      <a:pt x="225" y="6"/>
                    </a:lnTo>
                    <a:lnTo>
                      <a:pt x="227"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2" name="Freeform 184"/>
              <p:cNvSpPr>
                <a:spLocks/>
              </p:cNvSpPr>
              <p:nvPr/>
            </p:nvSpPr>
            <p:spPr bwMode="auto">
              <a:xfrm>
                <a:off x="1264" y="1813"/>
                <a:ext cx="226" cy="113"/>
              </a:xfrm>
              <a:custGeom>
                <a:avLst/>
                <a:gdLst>
                  <a:gd name="T0" fmla="*/ 212 w 226"/>
                  <a:gd name="T1" fmla="*/ 0 h 113"/>
                  <a:gd name="T2" fmla="*/ 211 w 226"/>
                  <a:gd name="T3" fmla="*/ 0 h 113"/>
                  <a:gd name="T4" fmla="*/ 206 w 226"/>
                  <a:gd name="T5" fmla="*/ 1 h 113"/>
                  <a:gd name="T6" fmla="*/ 200 w 226"/>
                  <a:gd name="T7" fmla="*/ 4 h 113"/>
                  <a:gd name="T8" fmla="*/ 193 w 226"/>
                  <a:gd name="T9" fmla="*/ 7 h 113"/>
                  <a:gd name="T10" fmla="*/ 185 w 226"/>
                  <a:gd name="T11" fmla="*/ 11 h 113"/>
                  <a:gd name="T12" fmla="*/ 174 w 226"/>
                  <a:gd name="T13" fmla="*/ 17 h 113"/>
                  <a:gd name="T14" fmla="*/ 164 w 226"/>
                  <a:gd name="T15" fmla="*/ 23 h 113"/>
                  <a:gd name="T16" fmla="*/ 153 w 226"/>
                  <a:gd name="T17" fmla="*/ 30 h 113"/>
                  <a:gd name="T18" fmla="*/ 144 w 226"/>
                  <a:gd name="T19" fmla="*/ 36 h 113"/>
                  <a:gd name="T20" fmla="*/ 140 w 226"/>
                  <a:gd name="T21" fmla="*/ 38 h 113"/>
                  <a:gd name="T22" fmla="*/ 137 w 226"/>
                  <a:gd name="T23" fmla="*/ 40 h 113"/>
                  <a:gd name="T24" fmla="*/ 135 w 226"/>
                  <a:gd name="T25" fmla="*/ 40 h 113"/>
                  <a:gd name="T26" fmla="*/ 133 w 226"/>
                  <a:gd name="T27" fmla="*/ 41 h 113"/>
                  <a:gd name="T28" fmla="*/ 128 w 226"/>
                  <a:gd name="T29" fmla="*/ 44 h 113"/>
                  <a:gd name="T30" fmla="*/ 118 w 226"/>
                  <a:gd name="T31" fmla="*/ 50 h 113"/>
                  <a:gd name="T32" fmla="*/ 104 w 226"/>
                  <a:gd name="T33" fmla="*/ 59 h 113"/>
                  <a:gd name="T34" fmla="*/ 85 w 226"/>
                  <a:gd name="T35" fmla="*/ 70 h 113"/>
                  <a:gd name="T36" fmla="*/ 66 w 226"/>
                  <a:gd name="T37" fmla="*/ 80 h 113"/>
                  <a:gd name="T38" fmla="*/ 49 w 226"/>
                  <a:gd name="T39" fmla="*/ 89 h 113"/>
                  <a:gd name="T40" fmla="*/ 33 w 226"/>
                  <a:gd name="T41" fmla="*/ 98 h 113"/>
                  <a:gd name="T42" fmla="*/ 20 w 226"/>
                  <a:gd name="T43" fmla="*/ 105 h 113"/>
                  <a:gd name="T44" fmla="*/ 9 w 226"/>
                  <a:gd name="T45" fmla="*/ 109 h 113"/>
                  <a:gd name="T46" fmla="*/ 3 w 226"/>
                  <a:gd name="T47" fmla="*/ 112 h 113"/>
                  <a:gd name="T48" fmla="*/ 0 w 226"/>
                  <a:gd name="T49" fmla="*/ 113 h 113"/>
                  <a:gd name="T50" fmla="*/ 55 w 226"/>
                  <a:gd name="T51" fmla="*/ 113 h 113"/>
                  <a:gd name="T52" fmla="*/ 55 w 226"/>
                  <a:gd name="T53" fmla="*/ 113 h 113"/>
                  <a:gd name="T54" fmla="*/ 53 w 226"/>
                  <a:gd name="T55" fmla="*/ 112 h 113"/>
                  <a:gd name="T56" fmla="*/ 52 w 226"/>
                  <a:gd name="T57" fmla="*/ 111 h 113"/>
                  <a:gd name="T58" fmla="*/ 55 w 226"/>
                  <a:gd name="T59" fmla="*/ 106 h 113"/>
                  <a:gd name="T60" fmla="*/ 60 w 226"/>
                  <a:gd name="T61" fmla="*/ 102 h 113"/>
                  <a:gd name="T62" fmla="*/ 71 w 226"/>
                  <a:gd name="T63" fmla="*/ 95 h 113"/>
                  <a:gd name="T64" fmla="*/ 88 w 226"/>
                  <a:gd name="T65" fmla="*/ 86 h 113"/>
                  <a:gd name="T66" fmla="*/ 114 w 226"/>
                  <a:gd name="T67" fmla="*/ 75 h 113"/>
                  <a:gd name="T68" fmla="*/ 141 w 226"/>
                  <a:gd name="T69" fmla="*/ 62 h 113"/>
                  <a:gd name="T70" fmla="*/ 164 w 226"/>
                  <a:gd name="T71" fmla="*/ 49 h 113"/>
                  <a:gd name="T72" fmla="*/ 183 w 226"/>
                  <a:gd name="T73" fmla="*/ 37 h 113"/>
                  <a:gd name="T74" fmla="*/ 199 w 226"/>
                  <a:gd name="T75" fmla="*/ 25 h 113"/>
                  <a:gd name="T76" fmla="*/ 212 w 226"/>
                  <a:gd name="T77" fmla="*/ 17 h 113"/>
                  <a:gd name="T78" fmla="*/ 219 w 226"/>
                  <a:gd name="T79" fmla="*/ 10 h 113"/>
                  <a:gd name="T80" fmla="*/ 225 w 226"/>
                  <a:gd name="T81" fmla="*/ 5 h 113"/>
                  <a:gd name="T82" fmla="*/ 226 w 226"/>
                  <a:gd name="T83" fmla="*/ 4 h 113"/>
                  <a:gd name="T84" fmla="*/ 212 w 226"/>
                  <a:gd name="T85" fmla="*/ 0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3"/>
                  <a:gd name="T131" fmla="*/ 226 w 226"/>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3">
                    <a:moveTo>
                      <a:pt x="212" y="0"/>
                    </a:moveTo>
                    <a:lnTo>
                      <a:pt x="211" y="0"/>
                    </a:lnTo>
                    <a:lnTo>
                      <a:pt x="206" y="1"/>
                    </a:lnTo>
                    <a:lnTo>
                      <a:pt x="200" y="4"/>
                    </a:lnTo>
                    <a:lnTo>
                      <a:pt x="193" y="7"/>
                    </a:lnTo>
                    <a:lnTo>
                      <a:pt x="185" y="11"/>
                    </a:lnTo>
                    <a:lnTo>
                      <a:pt x="174" y="17"/>
                    </a:lnTo>
                    <a:lnTo>
                      <a:pt x="164" y="23"/>
                    </a:lnTo>
                    <a:lnTo>
                      <a:pt x="153" y="30"/>
                    </a:lnTo>
                    <a:lnTo>
                      <a:pt x="144" y="36"/>
                    </a:lnTo>
                    <a:lnTo>
                      <a:pt x="140" y="38"/>
                    </a:lnTo>
                    <a:lnTo>
                      <a:pt x="137" y="40"/>
                    </a:lnTo>
                    <a:lnTo>
                      <a:pt x="135" y="40"/>
                    </a:lnTo>
                    <a:lnTo>
                      <a:pt x="133" y="41"/>
                    </a:lnTo>
                    <a:lnTo>
                      <a:pt x="128" y="44"/>
                    </a:lnTo>
                    <a:lnTo>
                      <a:pt x="118" y="50"/>
                    </a:lnTo>
                    <a:lnTo>
                      <a:pt x="104" y="59"/>
                    </a:lnTo>
                    <a:lnTo>
                      <a:pt x="85" y="70"/>
                    </a:lnTo>
                    <a:lnTo>
                      <a:pt x="66" y="80"/>
                    </a:lnTo>
                    <a:lnTo>
                      <a:pt x="49" y="89"/>
                    </a:lnTo>
                    <a:lnTo>
                      <a:pt x="33" y="98"/>
                    </a:lnTo>
                    <a:lnTo>
                      <a:pt x="20" y="105"/>
                    </a:lnTo>
                    <a:lnTo>
                      <a:pt x="9" y="109"/>
                    </a:lnTo>
                    <a:lnTo>
                      <a:pt x="3" y="112"/>
                    </a:lnTo>
                    <a:lnTo>
                      <a:pt x="0" y="113"/>
                    </a:lnTo>
                    <a:lnTo>
                      <a:pt x="55" y="113"/>
                    </a:lnTo>
                    <a:lnTo>
                      <a:pt x="53" y="112"/>
                    </a:lnTo>
                    <a:lnTo>
                      <a:pt x="52" y="111"/>
                    </a:lnTo>
                    <a:lnTo>
                      <a:pt x="55" y="106"/>
                    </a:lnTo>
                    <a:lnTo>
                      <a:pt x="60" y="102"/>
                    </a:lnTo>
                    <a:lnTo>
                      <a:pt x="71" y="95"/>
                    </a:lnTo>
                    <a:lnTo>
                      <a:pt x="88" y="86"/>
                    </a:lnTo>
                    <a:lnTo>
                      <a:pt x="114" y="75"/>
                    </a:lnTo>
                    <a:lnTo>
                      <a:pt x="141" y="62"/>
                    </a:lnTo>
                    <a:lnTo>
                      <a:pt x="164" y="49"/>
                    </a:lnTo>
                    <a:lnTo>
                      <a:pt x="183" y="37"/>
                    </a:lnTo>
                    <a:lnTo>
                      <a:pt x="199" y="25"/>
                    </a:lnTo>
                    <a:lnTo>
                      <a:pt x="212" y="17"/>
                    </a:lnTo>
                    <a:lnTo>
                      <a:pt x="219" y="10"/>
                    </a:lnTo>
                    <a:lnTo>
                      <a:pt x="225" y="5"/>
                    </a:lnTo>
                    <a:lnTo>
                      <a:pt x="226"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3" name="Freeform 185"/>
              <p:cNvSpPr>
                <a:spLocks/>
              </p:cNvSpPr>
              <p:nvPr/>
            </p:nvSpPr>
            <p:spPr bwMode="auto">
              <a:xfrm>
                <a:off x="1288" y="1844"/>
                <a:ext cx="227" cy="114"/>
              </a:xfrm>
              <a:custGeom>
                <a:avLst/>
                <a:gdLst>
                  <a:gd name="T0" fmla="*/ 212 w 227"/>
                  <a:gd name="T1" fmla="*/ 0 h 114"/>
                  <a:gd name="T2" fmla="*/ 211 w 227"/>
                  <a:gd name="T3" fmla="*/ 0 h 114"/>
                  <a:gd name="T4" fmla="*/ 208 w 227"/>
                  <a:gd name="T5" fmla="*/ 2 h 114"/>
                  <a:gd name="T6" fmla="*/ 202 w 227"/>
                  <a:gd name="T7" fmla="*/ 5 h 114"/>
                  <a:gd name="T8" fmla="*/ 194 w 227"/>
                  <a:gd name="T9" fmla="*/ 7 h 114"/>
                  <a:gd name="T10" fmla="*/ 185 w 227"/>
                  <a:gd name="T11" fmla="*/ 12 h 114"/>
                  <a:gd name="T12" fmla="*/ 175 w 227"/>
                  <a:gd name="T13" fmla="*/ 18 h 114"/>
                  <a:gd name="T14" fmla="*/ 165 w 227"/>
                  <a:gd name="T15" fmla="*/ 23 h 114"/>
                  <a:gd name="T16" fmla="*/ 153 w 227"/>
                  <a:gd name="T17" fmla="*/ 31 h 114"/>
                  <a:gd name="T18" fmla="*/ 145 w 227"/>
                  <a:gd name="T19" fmla="*/ 36 h 114"/>
                  <a:gd name="T20" fmla="*/ 140 w 227"/>
                  <a:gd name="T21" fmla="*/ 39 h 114"/>
                  <a:gd name="T22" fmla="*/ 137 w 227"/>
                  <a:gd name="T23" fmla="*/ 41 h 114"/>
                  <a:gd name="T24" fmla="*/ 136 w 227"/>
                  <a:gd name="T25" fmla="*/ 41 h 114"/>
                  <a:gd name="T26" fmla="*/ 135 w 227"/>
                  <a:gd name="T27" fmla="*/ 42 h 114"/>
                  <a:gd name="T28" fmla="*/ 129 w 227"/>
                  <a:gd name="T29" fmla="*/ 45 h 114"/>
                  <a:gd name="T30" fmla="*/ 120 w 227"/>
                  <a:gd name="T31" fmla="*/ 51 h 114"/>
                  <a:gd name="T32" fmla="*/ 106 w 227"/>
                  <a:gd name="T33" fmla="*/ 59 h 114"/>
                  <a:gd name="T34" fmla="*/ 87 w 227"/>
                  <a:gd name="T35" fmla="*/ 71 h 114"/>
                  <a:gd name="T36" fmla="*/ 68 w 227"/>
                  <a:gd name="T37" fmla="*/ 81 h 114"/>
                  <a:gd name="T38" fmla="*/ 51 w 227"/>
                  <a:gd name="T39" fmla="*/ 90 h 114"/>
                  <a:gd name="T40" fmla="*/ 34 w 227"/>
                  <a:gd name="T41" fmla="*/ 98 h 114"/>
                  <a:gd name="T42" fmla="*/ 21 w 227"/>
                  <a:gd name="T43" fmla="*/ 106 h 114"/>
                  <a:gd name="T44" fmla="*/ 9 w 227"/>
                  <a:gd name="T45" fmla="*/ 110 h 114"/>
                  <a:gd name="T46" fmla="*/ 3 w 227"/>
                  <a:gd name="T47" fmla="*/ 113 h 114"/>
                  <a:gd name="T48" fmla="*/ 0 w 227"/>
                  <a:gd name="T49" fmla="*/ 114 h 114"/>
                  <a:gd name="T50" fmla="*/ 55 w 227"/>
                  <a:gd name="T51" fmla="*/ 114 h 114"/>
                  <a:gd name="T52" fmla="*/ 55 w 227"/>
                  <a:gd name="T53" fmla="*/ 114 h 114"/>
                  <a:gd name="T54" fmla="*/ 54 w 227"/>
                  <a:gd name="T55" fmla="*/ 113 h 114"/>
                  <a:gd name="T56" fmla="*/ 52 w 227"/>
                  <a:gd name="T57" fmla="*/ 111 h 114"/>
                  <a:gd name="T58" fmla="*/ 55 w 227"/>
                  <a:gd name="T59" fmla="*/ 107 h 114"/>
                  <a:gd name="T60" fmla="*/ 61 w 227"/>
                  <a:gd name="T61" fmla="*/ 103 h 114"/>
                  <a:gd name="T62" fmla="*/ 71 w 227"/>
                  <a:gd name="T63" fmla="*/ 95 h 114"/>
                  <a:gd name="T64" fmla="*/ 88 w 227"/>
                  <a:gd name="T65" fmla="*/ 87 h 114"/>
                  <a:gd name="T66" fmla="*/ 114 w 227"/>
                  <a:gd name="T67" fmla="*/ 75 h 114"/>
                  <a:gd name="T68" fmla="*/ 142 w 227"/>
                  <a:gd name="T69" fmla="*/ 62 h 114"/>
                  <a:gd name="T70" fmla="*/ 165 w 227"/>
                  <a:gd name="T71" fmla="*/ 49 h 114"/>
                  <a:gd name="T72" fmla="*/ 184 w 227"/>
                  <a:gd name="T73" fmla="*/ 38 h 114"/>
                  <a:gd name="T74" fmla="*/ 200 w 227"/>
                  <a:gd name="T75" fmla="*/ 28 h 114"/>
                  <a:gd name="T76" fmla="*/ 212 w 227"/>
                  <a:gd name="T77" fmla="*/ 19 h 114"/>
                  <a:gd name="T78" fmla="*/ 220 w 227"/>
                  <a:gd name="T79" fmla="*/ 12 h 114"/>
                  <a:gd name="T80" fmla="*/ 225 w 227"/>
                  <a:gd name="T81" fmla="*/ 7 h 114"/>
                  <a:gd name="T82" fmla="*/ 227 w 227"/>
                  <a:gd name="T83" fmla="*/ 6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8" y="2"/>
                    </a:lnTo>
                    <a:lnTo>
                      <a:pt x="202" y="5"/>
                    </a:lnTo>
                    <a:lnTo>
                      <a:pt x="194" y="7"/>
                    </a:lnTo>
                    <a:lnTo>
                      <a:pt x="185" y="12"/>
                    </a:lnTo>
                    <a:lnTo>
                      <a:pt x="175" y="18"/>
                    </a:lnTo>
                    <a:lnTo>
                      <a:pt x="165" y="23"/>
                    </a:lnTo>
                    <a:lnTo>
                      <a:pt x="153" y="31"/>
                    </a:lnTo>
                    <a:lnTo>
                      <a:pt x="145" y="36"/>
                    </a:lnTo>
                    <a:lnTo>
                      <a:pt x="140" y="39"/>
                    </a:lnTo>
                    <a:lnTo>
                      <a:pt x="137" y="41"/>
                    </a:lnTo>
                    <a:lnTo>
                      <a:pt x="136" y="41"/>
                    </a:lnTo>
                    <a:lnTo>
                      <a:pt x="135" y="42"/>
                    </a:lnTo>
                    <a:lnTo>
                      <a:pt x="129" y="45"/>
                    </a:lnTo>
                    <a:lnTo>
                      <a:pt x="120" y="51"/>
                    </a:lnTo>
                    <a:lnTo>
                      <a:pt x="106" y="59"/>
                    </a:lnTo>
                    <a:lnTo>
                      <a:pt x="87" y="71"/>
                    </a:lnTo>
                    <a:lnTo>
                      <a:pt x="68" y="81"/>
                    </a:lnTo>
                    <a:lnTo>
                      <a:pt x="51" y="90"/>
                    </a:lnTo>
                    <a:lnTo>
                      <a:pt x="34" y="98"/>
                    </a:lnTo>
                    <a:lnTo>
                      <a:pt x="21" y="106"/>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5" y="49"/>
                    </a:lnTo>
                    <a:lnTo>
                      <a:pt x="184" y="38"/>
                    </a:lnTo>
                    <a:lnTo>
                      <a:pt x="200" y="28"/>
                    </a:lnTo>
                    <a:lnTo>
                      <a:pt x="212" y="19"/>
                    </a:lnTo>
                    <a:lnTo>
                      <a:pt x="220" y="12"/>
                    </a:lnTo>
                    <a:lnTo>
                      <a:pt x="225" y="7"/>
                    </a:lnTo>
                    <a:lnTo>
                      <a:pt x="227"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4" name="Freeform 186"/>
              <p:cNvSpPr>
                <a:spLocks/>
              </p:cNvSpPr>
              <p:nvPr/>
            </p:nvSpPr>
            <p:spPr bwMode="auto">
              <a:xfrm>
                <a:off x="1314" y="1876"/>
                <a:ext cx="227" cy="114"/>
              </a:xfrm>
              <a:custGeom>
                <a:avLst/>
                <a:gdLst>
                  <a:gd name="T0" fmla="*/ 212 w 227"/>
                  <a:gd name="T1" fmla="*/ 0 h 114"/>
                  <a:gd name="T2" fmla="*/ 211 w 227"/>
                  <a:gd name="T3" fmla="*/ 0 h 114"/>
                  <a:gd name="T4" fmla="*/ 207 w 227"/>
                  <a:gd name="T5" fmla="*/ 1 h 114"/>
                  <a:gd name="T6" fmla="*/ 201 w 227"/>
                  <a:gd name="T7" fmla="*/ 4 h 114"/>
                  <a:gd name="T8" fmla="*/ 194 w 227"/>
                  <a:gd name="T9" fmla="*/ 7 h 114"/>
                  <a:gd name="T10" fmla="*/ 185 w 227"/>
                  <a:gd name="T11" fmla="*/ 12 h 114"/>
                  <a:gd name="T12" fmla="*/ 174 w 227"/>
                  <a:gd name="T13" fmla="*/ 17 h 114"/>
                  <a:gd name="T14" fmla="*/ 163 w 227"/>
                  <a:gd name="T15" fmla="*/ 23 h 114"/>
                  <a:gd name="T16" fmla="*/ 152 w 227"/>
                  <a:gd name="T17" fmla="*/ 30 h 114"/>
                  <a:gd name="T18" fmla="*/ 143 w 227"/>
                  <a:gd name="T19" fmla="*/ 36 h 114"/>
                  <a:gd name="T20" fmla="*/ 139 w 227"/>
                  <a:gd name="T21" fmla="*/ 39 h 114"/>
                  <a:gd name="T22" fmla="*/ 136 w 227"/>
                  <a:gd name="T23" fmla="*/ 40 h 114"/>
                  <a:gd name="T24" fmla="*/ 135 w 227"/>
                  <a:gd name="T25" fmla="*/ 42 h 114"/>
                  <a:gd name="T26" fmla="*/ 133 w 227"/>
                  <a:gd name="T27" fmla="*/ 43 h 114"/>
                  <a:gd name="T28" fmla="*/ 127 w 227"/>
                  <a:gd name="T29" fmla="*/ 45 h 114"/>
                  <a:gd name="T30" fmla="*/ 119 w 227"/>
                  <a:gd name="T31" fmla="*/ 50 h 114"/>
                  <a:gd name="T32" fmla="*/ 104 w 227"/>
                  <a:gd name="T33" fmla="*/ 59 h 114"/>
                  <a:gd name="T34" fmla="*/ 85 w 227"/>
                  <a:gd name="T35" fmla="*/ 71 h 114"/>
                  <a:gd name="T36" fmla="*/ 67 w 227"/>
                  <a:gd name="T37" fmla="*/ 81 h 114"/>
                  <a:gd name="T38" fmla="*/ 49 w 227"/>
                  <a:gd name="T39" fmla="*/ 89 h 114"/>
                  <a:gd name="T40" fmla="*/ 34 w 227"/>
                  <a:gd name="T41" fmla="*/ 98 h 114"/>
                  <a:gd name="T42" fmla="*/ 21 w 227"/>
                  <a:gd name="T43" fmla="*/ 105 h 114"/>
                  <a:gd name="T44" fmla="*/ 9 w 227"/>
                  <a:gd name="T45" fmla="*/ 110 h 114"/>
                  <a:gd name="T46" fmla="*/ 3 w 227"/>
                  <a:gd name="T47" fmla="*/ 112 h 114"/>
                  <a:gd name="T48" fmla="*/ 0 w 227"/>
                  <a:gd name="T49" fmla="*/ 114 h 114"/>
                  <a:gd name="T50" fmla="*/ 55 w 227"/>
                  <a:gd name="T51" fmla="*/ 114 h 114"/>
                  <a:gd name="T52" fmla="*/ 55 w 227"/>
                  <a:gd name="T53" fmla="*/ 114 h 114"/>
                  <a:gd name="T54" fmla="*/ 54 w 227"/>
                  <a:gd name="T55" fmla="*/ 112 h 114"/>
                  <a:gd name="T56" fmla="*/ 52 w 227"/>
                  <a:gd name="T57" fmla="*/ 111 h 114"/>
                  <a:gd name="T58" fmla="*/ 55 w 227"/>
                  <a:gd name="T59" fmla="*/ 107 h 114"/>
                  <a:gd name="T60" fmla="*/ 61 w 227"/>
                  <a:gd name="T61" fmla="*/ 102 h 114"/>
                  <a:gd name="T62" fmla="*/ 71 w 227"/>
                  <a:gd name="T63" fmla="*/ 95 h 114"/>
                  <a:gd name="T64" fmla="*/ 88 w 227"/>
                  <a:gd name="T65" fmla="*/ 87 h 114"/>
                  <a:gd name="T66" fmla="*/ 113 w 227"/>
                  <a:gd name="T67" fmla="*/ 75 h 114"/>
                  <a:gd name="T68" fmla="*/ 140 w 227"/>
                  <a:gd name="T69" fmla="*/ 62 h 114"/>
                  <a:gd name="T70" fmla="*/ 165 w 227"/>
                  <a:gd name="T71" fmla="*/ 49 h 114"/>
                  <a:gd name="T72" fmla="*/ 184 w 227"/>
                  <a:gd name="T73" fmla="*/ 37 h 114"/>
                  <a:gd name="T74" fmla="*/ 199 w 227"/>
                  <a:gd name="T75" fmla="*/ 27 h 114"/>
                  <a:gd name="T76" fmla="*/ 212 w 227"/>
                  <a:gd name="T77" fmla="*/ 19 h 114"/>
                  <a:gd name="T78" fmla="*/ 220 w 227"/>
                  <a:gd name="T79" fmla="*/ 12 h 114"/>
                  <a:gd name="T80" fmla="*/ 225 w 227"/>
                  <a:gd name="T81" fmla="*/ 7 h 114"/>
                  <a:gd name="T82" fmla="*/ 227 w 227"/>
                  <a:gd name="T83" fmla="*/ 6 h 114"/>
                  <a:gd name="T84" fmla="*/ 212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2" y="0"/>
                    </a:moveTo>
                    <a:lnTo>
                      <a:pt x="211" y="0"/>
                    </a:lnTo>
                    <a:lnTo>
                      <a:pt x="207" y="1"/>
                    </a:lnTo>
                    <a:lnTo>
                      <a:pt x="201" y="4"/>
                    </a:lnTo>
                    <a:lnTo>
                      <a:pt x="194" y="7"/>
                    </a:lnTo>
                    <a:lnTo>
                      <a:pt x="185" y="12"/>
                    </a:lnTo>
                    <a:lnTo>
                      <a:pt x="174" y="17"/>
                    </a:lnTo>
                    <a:lnTo>
                      <a:pt x="163" y="23"/>
                    </a:lnTo>
                    <a:lnTo>
                      <a:pt x="152" y="30"/>
                    </a:lnTo>
                    <a:lnTo>
                      <a:pt x="143" y="36"/>
                    </a:lnTo>
                    <a:lnTo>
                      <a:pt x="139" y="39"/>
                    </a:lnTo>
                    <a:lnTo>
                      <a:pt x="136" y="40"/>
                    </a:lnTo>
                    <a:lnTo>
                      <a:pt x="135" y="42"/>
                    </a:lnTo>
                    <a:lnTo>
                      <a:pt x="133" y="43"/>
                    </a:lnTo>
                    <a:lnTo>
                      <a:pt x="127" y="45"/>
                    </a:lnTo>
                    <a:lnTo>
                      <a:pt x="119" y="50"/>
                    </a:lnTo>
                    <a:lnTo>
                      <a:pt x="104" y="59"/>
                    </a:lnTo>
                    <a:lnTo>
                      <a:pt x="85" y="71"/>
                    </a:lnTo>
                    <a:lnTo>
                      <a:pt x="67" y="81"/>
                    </a:lnTo>
                    <a:lnTo>
                      <a:pt x="49" y="89"/>
                    </a:lnTo>
                    <a:lnTo>
                      <a:pt x="34" y="98"/>
                    </a:lnTo>
                    <a:lnTo>
                      <a:pt x="21" y="105"/>
                    </a:lnTo>
                    <a:lnTo>
                      <a:pt x="9" y="110"/>
                    </a:lnTo>
                    <a:lnTo>
                      <a:pt x="3" y="112"/>
                    </a:lnTo>
                    <a:lnTo>
                      <a:pt x="0" y="114"/>
                    </a:lnTo>
                    <a:lnTo>
                      <a:pt x="55" y="114"/>
                    </a:lnTo>
                    <a:lnTo>
                      <a:pt x="54" y="112"/>
                    </a:lnTo>
                    <a:lnTo>
                      <a:pt x="52" y="111"/>
                    </a:lnTo>
                    <a:lnTo>
                      <a:pt x="55" y="107"/>
                    </a:lnTo>
                    <a:lnTo>
                      <a:pt x="61" y="102"/>
                    </a:lnTo>
                    <a:lnTo>
                      <a:pt x="71" y="95"/>
                    </a:lnTo>
                    <a:lnTo>
                      <a:pt x="88" y="87"/>
                    </a:lnTo>
                    <a:lnTo>
                      <a:pt x="113" y="75"/>
                    </a:lnTo>
                    <a:lnTo>
                      <a:pt x="140" y="62"/>
                    </a:lnTo>
                    <a:lnTo>
                      <a:pt x="165" y="49"/>
                    </a:lnTo>
                    <a:lnTo>
                      <a:pt x="184" y="37"/>
                    </a:lnTo>
                    <a:lnTo>
                      <a:pt x="199" y="27"/>
                    </a:lnTo>
                    <a:lnTo>
                      <a:pt x="212" y="19"/>
                    </a:lnTo>
                    <a:lnTo>
                      <a:pt x="220" y="12"/>
                    </a:lnTo>
                    <a:lnTo>
                      <a:pt x="225" y="7"/>
                    </a:lnTo>
                    <a:lnTo>
                      <a:pt x="227"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5" name="Freeform 187"/>
              <p:cNvSpPr>
                <a:spLocks/>
              </p:cNvSpPr>
              <p:nvPr/>
            </p:nvSpPr>
            <p:spPr bwMode="auto">
              <a:xfrm>
                <a:off x="1339" y="1908"/>
                <a:ext cx="226" cy="114"/>
              </a:xfrm>
              <a:custGeom>
                <a:avLst/>
                <a:gdLst>
                  <a:gd name="T0" fmla="*/ 212 w 226"/>
                  <a:gd name="T1" fmla="*/ 0 h 114"/>
                  <a:gd name="T2" fmla="*/ 211 w 226"/>
                  <a:gd name="T3" fmla="*/ 0 h 114"/>
                  <a:gd name="T4" fmla="*/ 206 w 226"/>
                  <a:gd name="T5" fmla="*/ 1 h 114"/>
                  <a:gd name="T6" fmla="*/ 200 w 226"/>
                  <a:gd name="T7" fmla="*/ 4 h 114"/>
                  <a:gd name="T8" fmla="*/ 193 w 226"/>
                  <a:gd name="T9" fmla="*/ 7 h 114"/>
                  <a:gd name="T10" fmla="*/ 185 w 226"/>
                  <a:gd name="T11" fmla="*/ 11 h 114"/>
                  <a:gd name="T12" fmla="*/ 174 w 226"/>
                  <a:gd name="T13" fmla="*/ 17 h 114"/>
                  <a:gd name="T14" fmla="*/ 164 w 226"/>
                  <a:gd name="T15" fmla="*/ 23 h 114"/>
                  <a:gd name="T16" fmla="*/ 153 w 226"/>
                  <a:gd name="T17" fmla="*/ 30 h 114"/>
                  <a:gd name="T18" fmla="*/ 144 w 226"/>
                  <a:gd name="T19" fmla="*/ 36 h 114"/>
                  <a:gd name="T20" fmla="*/ 140 w 226"/>
                  <a:gd name="T21" fmla="*/ 39 h 114"/>
                  <a:gd name="T22" fmla="*/ 137 w 226"/>
                  <a:gd name="T23" fmla="*/ 40 h 114"/>
                  <a:gd name="T24" fmla="*/ 136 w 226"/>
                  <a:gd name="T25" fmla="*/ 42 h 114"/>
                  <a:gd name="T26" fmla="*/ 133 w 226"/>
                  <a:gd name="T27" fmla="*/ 43 h 114"/>
                  <a:gd name="T28" fmla="*/ 127 w 226"/>
                  <a:gd name="T29" fmla="*/ 46 h 114"/>
                  <a:gd name="T30" fmla="*/ 118 w 226"/>
                  <a:gd name="T31" fmla="*/ 52 h 114"/>
                  <a:gd name="T32" fmla="*/ 102 w 226"/>
                  <a:gd name="T33" fmla="*/ 60 h 114"/>
                  <a:gd name="T34" fmla="*/ 84 w 226"/>
                  <a:gd name="T35" fmla="*/ 70 h 114"/>
                  <a:gd name="T36" fmla="*/ 66 w 226"/>
                  <a:gd name="T37" fmla="*/ 80 h 114"/>
                  <a:gd name="T38" fmla="*/ 49 w 226"/>
                  <a:gd name="T39" fmla="*/ 89 h 114"/>
                  <a:gd name="T40" fmla="*/ 33 w 226"/>
                  <a:gd name="T41" fmla="*/ 98 h 114"/>
                  <a:gd name="T42" fmla="*/ 20 w 226"/>
                  <a:gd name="T43" fmla="*/ 105 h 114"/>
                  <a:gd name="T44" fmla="*/ 9 w 226"/>
                  <a:gd name="T45" fmla="*/ 109 h 114"/>
                  <a:gd name="T46" fmla="*/ 3 w 226"/>
                  <a:gd name="T47" fmla="*/ 112 h 114"/>
                  <a:gd name="T48" fmla="*/ 0 w 226"/>
                  <a:gd name="T49" fmla="*/ 114 h 114"/>
                  <a:gd name="T50" fmla="*/ 55 w 226"/>
                  <a:gd name="T51" fmla="*/ 114 h 114"/>
                  <a:gd name="T52" fmla="*/ 55 w 226"/>
                  <a:gd name="T53" fmla="*/ 114 h 114"/>
                  <a:gd name="T54" fmla="*/ 53 w 226"/>
                  <a:gd name="T55" fmla="*/ 112 h 114"/>
                  <a:gd name="T56" fmla="*/ 52 w 226"/>
                  <a:gd name="T57" fmla="*/ 111 h 114"/>
                  <a:gd name="T58" fmla="*/ 55 w 226"/>
                  <a:gd name="T59" fmla="*/ 106 h 114"/>
                  <a:gd name="T60" fmla="*/ 60 w 226"/>
                  <a:gd name="T61" fmla="*/ 102 h 114"/>
                  <a:gd name="T62" fmla="*/ 71 w 226"/>
                  <a:gd name="T63" fmla="*/ 95 h 114"/>
                  <a:gd name="T64" fmla="*/ 88 w 226"/>
                  <a:gd name="T65" fmla="*/ 86 h 114"/>
                  <a:gd name="T66" fmla="*/ 112 w 226"/>
                  <a:gd name="T67" fmla="*/ 75 h 114"/>
                  <a:gd name="T68" fmla="*/ 140 w 226"/>
                  <a:gd name="T69" fmla="*/ 62 h 114"/>
                  <a:gd name="T70" fmla="*/ 164 w 226"/>
                  <a:gd name="T71" fmla="*/ 49 h 114"/>
                  <a:gd name="T72" fmla="*/ 183 w 226"/>
                  <a:gd name="T73" fmla="*/ 37 h 114"/>
                  <a:gd name="T74" fmla="*/ 199 w 226"/>
                  <a:gd name="T75" fmla="*/ 27 h 114"/>
                  <a:gd name="T76" fmla="*/ 212 w 226"/>
                  <a:gd name="T77" fmla="*/ 18 h 114"/>
                  <a:gd name="T78" fmla="*/ 219 w 226"/>
                  <a:gd name="T79" fmla="*/ 11 h 114"/>
                  <a:gd name="T80" fmla="*/ 225 w 226"/>
                  <a:gd name="T81" fmla="*/ 7 h 114"/>
                  <a:gd name="T82" fmla="*/ 226 w 226"/>
                  <a:gd name="T83" fmla="*/ 5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1" y="0"/>
                    </a:lnTo>
                    <a:lnTo>
                      <a:pt x="206" y="1"/>
                    </a:lnTo>
                    <a:lnTo>
                      <a:pt x="200" y="4"/>
                    </a:lnTo>
                    <a:lnTo>
                      <a:pt x="193" y="7"/>
                    </a:lnTo>
                    <a:lnTo>
                      <a:pt x="185" y="11"/>
                    </a:lnTo>
                    <a:lnTo>
                      <a:pt x="174" y="17"/>
                    </a:lnTo>
                    <a:lnTo>
                      <a:pt x="164" y="23"/>
                    </a:lnTo>
                    <a:lnTo>
                      <a:pt x="153" y="30"/>
                    </a:lnTo>
                    <a:lnTo>
                      <a:pt x="144" y="36"/>
                    </a:lnTo>
                    <a:lnTo>
                      <a:pt x="140" y="39"/>
                    </a:lnTo>
                    <a:lnTo>
                      <a:pt x="137" y="40"/>
                    </a:lnTo>
                    <a:lnTo>
                      <a:pt x="136" y="42"/>
                    </a:lnTo>
                    <a:lnTo>
                      <a:pt x="133" y="43"/>
                    </a:lnTo>
                    <a:lnTo>
                      <a:pt x="127" y="46"/>
                    </a:lnTo>
                    <a:lnTo>
                      <a:pt x="118" y="52"/>
                    </a:lnTo>
                    <a:lnTo>
                      <a:pt x="102" y="60"/>
                    </a:lnTo>
                    <a:lnTo>
                      <a:pt x="84" y="70"/>
                    </a:lnTo>
                    <a:lnTo>
                      <a:pt x="66" y="80"/>
                    </a:lnTo>
                    <a:lnTo>
                      <a:pt x="49" y="89"/>
                    </a:lnTo>
                    <a:lnTo>
                      <a:pt x="33" y="98"/>
                    </a:lnTo>
                    <a:lnTo>
                      <a:pt x="20" y="105"/>
                    </a:lnTo>
                    <a:lnTo>
                      <a:pt x="9" y="109"/>
                    </a:lnTo>
                    <a:lnTo>
                      <a:pt x="3" y="112"/>
                    </a:lnTo>
                    <a:lnTo>
                      <a:pt x="0" y="114"/>
                    </a:lnTo>
                    <a:lnTo>
                      <a:pt x="55" y="114"/>
                    </a:lnTo>
                    <a:lnTo>
                      <a:pt x="53" y="112"/>
                    </a:lnTo>
                    <a:lnTo>
                      <a:pt x="52" y="111"/>
                    </a:lnTo>
                    <a:lnTo>
                      <a:pt x="55" y="106"/>
                    </a:lnTo>
                    <a:lnTo>
                      <a:pt x="60" y="102"/>
                    </a:lnTo>
                    <a:lnTo>
                      <a:pt x="71" y="95"/>
                    </a:lnTo>
                    <a:lnTo>
                      <a:pt x="88" y="86"/>
                    </a:lnTo>
                    <a:lnTo>
                      <a:pt x="112" y="75"/>
                    </a:lnTo>
                    <a:lnTo>
                      <a:pt x="140" y="62"/>
                    </a:lnTo>
                    <a:lnTo>
                      <a:pt x="164" y="49"/>
                    </a:lnTo>
                    <a:lnTo>
                      <a:pt x="183" y="37"/>
                    </a:lnTo>
                    <a:lnTo>
                      <a:pt x="199" y="27"/>
                    </a:lnTo>
                    <a:lnTo>
                      <a:pt x="212" y="18"/>
                    </a:lnTo>
                    <a:lnTo>
                      <a:pt x="219" y="11"/>
                    </a:lnTo>
                    <a:lnTo>
                      <a:pt x="225" y="7"/>
                    </a:lnTo>
                    <a:lnTo>
                      <a:pt x="226"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6" name="Freeform 188"/>
              <p:cNvSpPr>
                <a:spLocks/>
              </p:cNvSpPr>
              <p:nvPr/>
            </p:nvSpPr>
            <p:spPr bwMode="auto">
              <a:xfrm>
                <a:off x="1365" y="1939"/>
                <a:ext cx="226" cy="114"/>
              </a:xfrm>
              <a:custGeom>
                <a:avLst/>
                <a:gdLst>
                  <a:gd name="T0" fmla="*/ 211 w 226"/>
                  <a:gd name="T1" fmla="*/ 0 h 114"/>
                  <a:gd name="T2" fmla="*/ 209 w 226"/>
                  <a:gd name="T3" fmla="*/ 0 h 114"/>
                  <a:gd name="T4" fmla="*/ 206 w 226"/>
                  <a:gd name="T5" fmla="*/ 2 h 114"/>
                  <a:gd name="T6" fmla="*/ 200 w 226"/>
                  <a:gd name="T7" fmla="*/ 5 h 114"/>
                  <a:gd name="T8" fmla="*/ 192 w 226"/>
                  <a:gd name="T9" fmla="*/ 8 h 114"/>
                  <a:gd name="T10" fmla="*/ 183 w 226"/>
                  <a:gd name="T11" fmla="*/ 12 h 114"/>
                  <a:gd name="T12" fmla="*/ 173 w 226"/>
                  <a:gd name="T13" fmla="*/ 18 h 114"/>
                  <a:gd name="T14" fmla="*/ 163 w 226"/>
                  <a:gd name="T15" fmla="*/ 24 h 114"/>
                  <a:gd name="T16" fmla="*/ 151 w 226"/>
                  <a:gd name="T17" fmla="*/ 31 h 114"/>
                  <a:gd name="T18" fmla="*/ 143 w 226"/>
                  <a:gd name="T19" fmla="*/ 36 h 114"/>
                  <a:gd name="T20" fmla="*/ 138 w 226"/>
                  <a:gd name="T21" fmla="*/ 39 h 114"/>
                  <a:gd name="T22" fmla="*/ 135 w 226"/>
                  <a:gd name="T23" fmla="*/ 41 h 114"/>
                  <a:gd name="T24" fmla="*/ 134 w 226"/>
                  <a:gd name="T25" fmla="*/ 42 h 114"/>
                  <a:gd name="T26" fmla="*/ 131 w 226"/>
                  <a:gd name="T27" fmla="*/ 44 h 114"/>
                  <a:gd name="T28" fmla="*/ 127 w 226"/>
                  <a:gd name="T29" fmla="*/ 47 h 114"/>
                  <a:gd name="T30" fmla="*/ 117 w 226"/>
                  <a:gd name="T31" fmla="*/ 52 h 114"/>
                  <a:gd name="T32" fmla="*/ 102 w 226"/>
                  <a:gd name="T33" fmla="*/ 61 h 114"/>
                  <a:gd name="T34" fmla="*/ 84 w 226"/>
                  <a:gd name="T35" fmla="*/ 71 h 114"/>
                  <a:gd name="T36" fmla="*/ 66 w 226"/>
                  <a:gd name="T37" fmla="*/ 81 h 114"/>
                  <a:gd name="T38" fmla="*/ 49 w 226"/>
                  <a:gd name="T39" fmla="*/ 90 h 114"/>
                  <a:gd name="T40" fmla="*/ 33 w 226"/>
                  <a:gd name="T41" fmla="*/ 98 h 114"/>
                  <a:gd name="T42" fmla="*/ 20 w 226"/>
                  <a:gd name="T43" fmla="*/ 106 h 114"/>
                  <a:gd name="T44" fmla="*/ 9 w 226"/>
                  <a:gd name="T45" fmla="*/ 110 h 114"/>
                  <a:gd name="T46" fmla="*/ 3 w 226"/>
                  <a:gd name="T47" fmla="*/ 113 h 114"/>
                  <a:gd name="T48" fmla="*/ 0 w 226"/>
                  <a:gd name="T49" fmla="*/ 114 h 114"/>
                  <a:gd name="T50" fmla="*/ 53 w 226"/>
                  <a:gd name="T51" fmla="*/ 114 h 114"/>
                  <a:gd name="T52" fmla="*/ 53 w 226"/>
                  <a:gd name="T53" fmla="*/ 114 h 114"/>
                  <a:gd name="T54" fmla="*/ 52 w 226"/>
                  <a:gd name="T55" fmla="*/ 113 h 114"/>
                  <a:gd name="T56" fmla="*/ 52 w 226"/>
                  <a:gd name="T57" fmla="*/ 111 h 114"/>
                  <a:gd name="T58" fmla="*/ 53 w 226"/>
                  <a:gd name="T59" fmla="*/ 107 h 114"/>
                  <a:gd name="T60" fmla="*/ 59 w 226"/>
                  <a:gd name="T61" fmla="*/ 103 h 114"/>
                  <a:gd name="T62" fmla="*/ 71 w 226"/>
                  <a:gd name="T63" fmla="*/ 96 h 114"/>
                  <a:gd name="T64" fmla="*/ 88 w 226"/>
                  <a:gd name="T65" fmla="*/ 87 h 114"/>
                  <a:gd name="T66" fmla="*/ 112 w 226"/>
                  <a:gd name="T67" fmla="*/ 75 h 114"/>
                  <a:gd name="T68" fmla="*/ 140 w 226"/>
                  <a:gd name="T69" fmla="*/ 62 h 114"/>
                  <a:gd name="T70" fmla="*/ 164 w 226"/>
                  <a:gd name="T71" fmla="*/ 49 h 114"/>
                  <a:gd name="T72" fmla="*/ 183 w 226"/>
                  <a:gd name="T73" fmla="*/ 38 h 114"/>
                  <a:gd name="T74" fmla="*/ 199 w 226"/>
                  <a:gd name="T75" fmla="*/ 28 h 114"/>
                  <a:gd name="T76" fmla="*/ 212 w 226"/>
                  <a:gd name="T77" fmla="*/ 19 h 114"/>
                  <a:gd name="T78" fmla="*/ 219 w 226"/>
                  <a:gd name="T79" fmla="*/ 12 h 114"/>
                  <a:gd name="T80" fmla="*/ 225 w 226"/>
                  <a:gd name="T81" fmla="*/ 8 h 114"/>
                  <a:gd name="T82" fmla="*/ 226 w 226"/>
                  <a:gd name="T83" fmla="*/ 6 h 114"/>
                  <a:gd name="T84" fmla="*/ 211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1" y="0"/>
                    </a:moveTo>
                    <a:lnTo>
                      <a:pt x="209" y="0"/>
                    </a:lnTo>
                    <a:lnTo>
                      <a:pt x="206" y="2"/>
                    </a:lnTo>
                    <a:lnTo>
                      <a:pt x="200" y="5"/>
                    </a:lnTo>
                    <a:lnTo>
                      <a:pt x="192" y="8"/>
                    </a:lnTo>
                    <a:lnTo>
                      <a:pt x="183" y="12"/>
                    </a:lnTo>
                    <a:lnTo>
                      <a:pt x="173" y="18"/>
                    </a:lnTo>
                    <a:lnTo>
                      <a:pt x="163" y="24"/>
                    </a:lnTo>
                    <a:lnTo>
                      <a:pt x="151" y="31"/>
                    </a:lnTo>
                    <a:lnTo>
                      <a:pt x="143" y="36"/>
                    </a:lnTo>
                    <a:lnTo>
                      <a:pt x="138" y="39"/>
                    </a:lnTo>
                    <a:lnTo>
                      <a:pt x="135" y="41"/>
                    </a:lnTo>
                    <a:lnTo>
                      <a:pt x="134" y="42"/>
                    </a:lnTo>
                    <a:lnTo>
                      <a:pt x="131" y="44"/>
                    </a:lnTo>
                    <a:lnTo>
                      <a:pt x="127" y="47"/>
                    </a:lnTo>
                    <a:lnTo>
                      <a:pt x="117" y="52"/>
                    </a:lnTo>
                    <a:lnTo>
                      <a:pt x="102" y="61"/>
                    </a:lnTo>
                    <a:lnTo>
                      <a:pt x="84" y="71"/>
                    </a:lnTo>
                    <a:lnTo>
                      <a:pt x="66" y="81"/>
                    </a:lnTo>
                    <a:lnTo>
                      <a:pt x="49" y="90"/>
                    </a:lnTo>
                    <a:lnTo>
                      <a:pt x="33" y="98"/>
                    </a:lnTo>
                    <a:lnTo>
                      <a:pt x="20" y="106"/>
                    </a:lnTo>
                    <a:lnTo>
                      <a:pt x="9" y="110"/>
                    </a:lnTo>
                    <a:lnTo>
                      <a:pt x="3" y="113"/>
                    </a:lnTo>
                    <a:lnTo>
                      <a:pt x="0" y="114"/>
                    </a:lnTo>
                    <a:lnTo>
                      <a:pt x="53" y="114"/>
                    </a:lnTo>
                    <a:lnTo>
                      <a:pt x="52" y="113"/>
                    </a:lnTo>
                    <a:lnTo>
                      <a:pt x="52" y="111"/>
                    </a:lnTo>
                    <a:lnTo>
                      <a:pt x="53" y="107"/>
                    </a:lnTo>
                    <a:lnTo>
                      <a:pt x="59" y="103"/>
                    </a:lnTo>
                    <a:lnTo>
                      <a:pt x="71" y="96"/>
                    </a:lnTo>
                    <a:lnTo>
                      <a:pt x="88" y="87"/>
                    </a:lnTo>
                    <a:lnTo>
                      <a:pt x="112" y="75"/>
                    </a:lnTo>
                    <a:lnTo>
                      <a:pt x="140" y="62"/>
                    </a:lnTo>
                    <a:lnTo>
                      <a:pt x="164" y="49"/>
                    </a:lnTo>
                    <a:lnTo>
                      <a:pt x="183" y="38"/>
                    </a:lnTo>
                    <a:lnTo>
                      <a:pt x="199" y="28"/>
                    </a:lnTo>
                    <a:lnTo>
                      <a:pt x="212" y="19"/>
                    </a:lnTo>
                    <a:lnTo>
                      <a:pt x="219" y="12"/>
                    </a:lnTo>
                    <a:lnTo>
                      <a:pt x="225" y="8"/>
                    </a:lnTo>
                    <a:lnTo>
                      <a:pt x="226" y="6"/>
                    </a:lnTo>
                    <a:lnTo>
                      <a:pt x="2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7" name="Freeform 189"/>
              <p:cNvSpPr>
                <a:spLocks/>
              </p:cNvSpPr>
              <p:nvPr/>
            </p:nvSpPr>
            <p:spPr bwMode="auto">
              <a:xfrm>
                <a:off x="1389" y="1971"/>
                <a:ext cx="227" cy="116"/>
              </a:xfrm>
              <a:custGeom>
                <a:avLst/>
                <a:gdLst>
                  <a:gd name="T0" fmla="*/ 212 w 227"/>
                  <a:gd name="T1" fmla="*/ 0 h 116"/>
                  <a:gd name="T2" fmla="*/ 211 w 227"/>
                  <a:gd name="T3" fmla="*/ 0 h 116"/>
                  <a:gd name="T4" fmla="*/ 207 w 227"/>
                  <a:gd name="T5" fmla="*/ 2 h 116"/>
                  <a:gd name="T6" fmla="*/ 201 w 227"/>
                  <a:gd name="T7" fmla="*/ 4 h 116"/>
                  <a:gd name="T8" fmla="*/ 194 w 227"/>
                  <a:gd name="T9" fmla="*/ 7 h 116"/>
                  <a:gd name="T10" fmla="*/ 185 w 227"/>
                  <a:gd name="T11" fmla="*/ 12 h 116"/>
                  <a:gd name="T12" fmla="*/ 174 w 227"/>
                  <a:gd name="T13" fmla="*/ 17 h 116"/>
                  <a:gd name="T14" fmla="*/ 163 w 227"/>
                  <a:gd name="T15" fmla="*/ 23 h 116"/>
                  <a:gd name="T16" fmla="*/ 152 w 227"/>
                  <a:gd name="T17" fmla="*/ 30 h 116"/>
                  <a:gd name="T18" fmla="*/ 143 w 227"/>
                  <a:gd name="T19" fmla="*/ 36 h 116"/>
                  <a:gd name="T20" fmla="*/ 139 w 227"/>
                  <a:gd name="T21" fmla="*/ 39 h 116"/>
                  <a:gd name="T22" fmla="*/ 136 w 227"/>
                  <a:gd name="T23" fmla="*/ 41 h 116"/>
                  <a:gd name="T24" fmla="*/ 135 w 227"/>
                  <a:gd name="T25" fmla="*/ 42 h 116"/>
                  <a:gd name="T26" fmla="*/ 132 w 227"/>
                  <a:gd name="T27" fmla="*/ 43 h 116"/>
                  <a:gd name="T28" fmla="*/ 127 w 227"/>
                  <a:gd name="T29" fmla="*/ 46 h 116"/>
                  <a:gd name="T30" fmla="*/ 117 w 227"/>
                  <a:gd name="T31" fmla="*/ 52 h 116"/>
                  <a:gd name="T32" fmla="*/ 103 w 227"/>
                  <a:gd name="T33" fmla="*/ 61 h 116"/>
                  <a:gd name="T34" fmla="*/ 84 w 227"/>
                  <a:gd name="T35" fmla="*/ 71 h 116"/>
                  <a:gd name="T36" fmla="*/ 67 w 227"/>
                  <a:gd name="T37" fmla="*/ 81 h 116"/>
                  <a:gd name="T38" fmla="*/ 49 w 227"/>
                  <a:gd name="T39" fmla="*/ 91 h 116"/>
                  <a:gd name="T40" fmla="*/ 34 w 227"/>
                  <a:gd name="T41" fmla="*/ 98 h 116"/>
                  <a:gd name="T42" fmla="*/ 21 w 227"/>
                  <a:gd name="T43" fmla="*/ 105 h 116"/>
                  <a:gd name="T44" fmla="*/ 9 w 227"/>
                  <a:gd name="T45" fmla="*/ 111 h 116"/>
                  <a:gd name="T46" fmla="*/ 3 w 227"/>
                  <a:gd name="T47" fmla="*/ 114 h 116"/>
                  <a:gd name="T48" fmla="*/ 0 w 227"/>
                  <a:gd name="T49" fmla="*/ 116 h 116"/>
                  <a:gd name="T50" fmla="*/ 54 w 227"/>
                  <a:gd name="T51" fmla="*/ 116 h 116"/>
                  <a:gd name="T52" fmla="*/ 54 w 227"/>
                  <a:gd name="T53" fmla="*/ 116 h 116"/>
                  <a:gd name="T54" fmla="*/ 52 w 227"/>
                  <a:gd name="T55" fmla="*/ 114 h 116"/>
                  <a:gd name="T56" fmla="*/ 52 w 227"/>
                  <a:gd name="T57" fmla="*/ 111 h 116"/>
                  <a:gd name="T58" fmla="*/ 54 w 227"/>
                  <a:gd name="T59" fmla="*/ 108 h 116"/>
                  <a:gd name="T60" fmla="*/ 60 w 227"/>
                  <a:gd name="T61" fmla="*/ 103 h 116"/>
                  <a:gd name="T62" fmla="*/ 71 w 227"/>
                  <a:gd name="T63" fmla="*/ 95 h 116"/>
                  <a:gd name="T64" fmla="*/ 88 w 227"/>
                  <a:gd name="T65" fmla="*/ 87 h 116"/>
                  <a:gd name="T66" fmla="*/ 113 w 227"/>
                  <a:gd name="T67" fmla="*/ 75 h 116"/>
                  <a:gd name="T68" fmla="*/ 140 w 227"/>
                  <a:gd name="T69" fmla="*/ 62 h 116"/>
                  <a:gd name="T70" fmla="*/ 165 w 227"/>
                  <a:gd name="T71" fmla="*/ 49 h 116"/>
                  <a:gd name="T72" fmla="*/ 184 w 227"/>
                  <a:gd name="T73" fmla="*/ 38 h 116"/>
                  <a:gd name="T74" fmla="*/ 200 w 227"/>
                  <a:gd name="T75" fmla="*/ 28 h 116"/>
                  <a:gd name="T76" fmla="*/ 212 w 227"/>
                  <a:gd name="T77" fmla="*/ 19 h 116"/>
                  <a:gd name="T78" fmla="*/ 220 w 227"/>
                  <a:gd name="T79" fmla="*/ 12 h 116"/>
                  <a:gd name="T80" fmla="*/ 225 w 227"/>
                  <a:gd name="T81" fmla="*/ 7 h 116"/>
                  <a:gd name="T82" fmla="*/ 227 w 227"/>
                  <a:gd name="T83" fmla="*/ 6 h 116"/>
                  <a:gd name="T84" fmla="*/ 212 w 227"/>
                  <a:gd name="T85" fmla="*/ 0 h 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6"/>
                  <a:gd name="T131" fmla="*/ 227 w 227"/>
                  <a:gd name="T132" fmla="*/ 116 h 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6">
                    <a:moveTo>
                      <a:pt x="212" y="0"/>
                    </a:moveTo>
                    <a:lnTo>
                      <a:pt x="211" y="0"/>
                    </a:lnTo>
                    <a:lnTo>
                      <a:pt x="207" y="2"/>
                    </a:lnTo>
                    <a:lnTo>
                      <a:pt x="201" y="4"/>
                    </a:lnTo>
                    <a:lnTo>
                      <a:pt x="194" y="7"/>
                    </a:lnTo>
                    <a:lnTo>
                      <a:pt x="185" y="12"/>
                    </a:lnTo>
                    <a:lnTo>
                      <a:pt x="174" y="17"/>
                    </a:lnTo>
                    <a:lnTo>
                      <a:pt x="163" y="23"/>
                    </a:lnTo>
                    <a:lnTo>
                      <a:pt x="152" y="30"/>
                    </a:lnTo>
                    <a:lnTo>
                      <a:pt x="143" y="36"/>
                    </a:lnTo>
                    <a:lnTo>
                      <a:pt x="139" y="39"/>
                    </a:lnTo>
                    <a:lnTo>
                      <a:pt x="136" y="41"/>
                    </a:lnTo>
                    <a:lnTo>
                      <a:pt x="135" y="42"/>
                    </a:lnTo>
                    <a:lnTo>
                      <a:pt x="132" y="43"/>
                    </a:lnTo>
                    <a:lnTo>
                      <a:pt x="127" y="46"/>
                    </a:lnTo>
                    <a:lnTo>
                      <a:pt x="117" y="52"/>
                    </a:lnTo>
                    <a:lnTo>
                      <a:pt x="103" y="61"/>
                    </a:lnTo>
                    <a:lnTo>
                      <a:pt x="84" y="71"/>
                    </a:lnTo>
                    <a:lnTo>
                      <a:pt x="67" y="81"/>
                    </a:lnTo>
                    <a:lnTo>
                      <a:pt x="49" y="91"/>
                    </a:lnTo>
                    <a:lnTo>
                      <a:pt x="34" y="98"/>
                    </a:lnTo>
                    <a:lnTo>
                      <a:pt x="21" y="105"/>
                    </a:lnTo>
                    <a:lnTo>
                      <a:pt x="9" y="111"/>
                    </a:lnTo>
                    <a:lnTo>
                      <a:pt x="3" y="114"/>
                    </a:lnTo>
                    <a:lnTo>
                      <a:pt x="0" y="116"/>
                    </a:lnTo>
                    <a:lnTo>
                      <a:pt x="54" y="116"/>
                    </a:lnTo>
                    <a:lnTo>
                      <a:pt x="52" y="114"/>
                    </a:lnTo>
                    <a:lnTo>
                      <a:pt x="52" y="111"/>
                    </a:lnTo>
                    <a:lnTo>
                      <a:pt x="54" y="108"/>
                    </a:lnTo>
                    <a:lnTo>
                      <a:pt x="60" y="103"/>
                    </a:lnTo>
                    <a:lnTo>
                      <a:pt x="71" y="95"/>
                    </a:lnTo>
                    <a:lnTo>
                      <a:pt x="88" y="87"/>
                    </a:lnTo>
                    <a:lnTo>
                      <a:pt x="113" y="75"/>
                    </a:lnTo>
                    <a:lnTo>
                      <a:pt x="140" y="62"/>
                    </a:lnTo>
                    <a:lnTo>
                      <a:pt x="165" y="49"/>
                    </a:lnTo>
                    <a:lnTo>
                      <a:pt x="184" y="38"/>
                    </a:lnTo>
                    <a:lnTo>
                      <a:pt x="200" y="28"/>
                    </a:lnTo>
                    <a:lnTo>
                      <a:pt x="212" y="19"/>
                    </a:lnTo>
                    <a:lnTo>
                      <a:pt x="220" y="12"/>
                    </a:lnTo>
                    <a:lnTo>
                      <a:pt x="225" y="7"/>
                    </a:lnTo>
                    <a:lnTo>
                      <a:pt x="227" y="6"/>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8" name="Freeform 190"/>
              <p:cNvSpPr>
                <a:spLocks/>
              </p:cNvSpPr>
              <p:nvPr/>
            </p:nvSpPr>
            <p:spPr bwMode="auto">
              <a:xfrm>
                <a:off x="1414" y="2004"/>
                <a:ext cx="226" cy="114"/>
              </a:xfrm>
              <a:custGeom>
                <a:avLst/>
                <a:gdLst>
                  <a:gd name="T0" fmla="*/ 212 w 226"/>
                  <a:gd name="T1" fmla="*/ 0 h 114"/>
                  <a:gd name="T2" fmla="*/ 211 w 226"/>
                  <a:gd name="T3" fmla="*/ 0 h 114"/>
                  <a:gd name="T4" fmla="*/ 208 w 226"/>
                  <a:gd name="T5" fmla="*/ 2 h 114"/>
                  <a:gd name="T6" fmla="*/ 202 w 226"/>
                  <a:gd name="T7" fmla="*/ 5 h 114"/>
                  <a:gd name="T8" fmla="*/ 193 w 226"/>
                  <a:gd name="T9" fmla="*/ 8 h 114"/>
                  <a:gd name="T10" fmla="*/ 185 w 226"/>
                  <a:gd name="T11" fmla="*/ 12 h 114"/>
                  <a:gd name="T12" fmla="*/ 175 w 226"/>
                  <a:gd name="T13" fmla="*/ 16 h 114"/>
                  <a:gd name="T14" fmla="*/ 164 w 226"/>
                  <a:gd name="T15" fmla="*/ 22 h 114"/>
                  <a:gd name="T16" fmla="*/ 153 w 226"/>
                  <a:gd name="T17" fmla="*/ 29 h 114"/>
                  <a:gd name="T18" fmla="*/ 144 w 226"/>
                  <a:gd name="T19" fmla="*/ 35 h 114"/>
                  <a:gd name="T20" fmla="*/ 140 w 226"/>
                  <a:gd name="T21" fmla="*/ 38 h 114"/>
                  <a:gd name="T22" fmla="*/ 137 w 226"/>
                  <a:gd name="T23" fmla="*/ 39 h 114"/>
                  <a:gd name="T24" fmla="*/ 136 w 226"/>
                  <a:gd name="T25" fmla="*/ 41 h 114"/>
                  <a:gd name="T26" fmla="*/ 133 w 226"/>
                  <a:gd name="T27" fmla="*/ 42 h 114"/>
                  <a:gd name="T28" fmla="*/ 128 w 226"/>
                  <a:gd name="T29" fmla="*/ 45 h 114"/>
                  <a:gd name="T30" fmla="*/ 118 w 226"/>
                  <a:gd name="T31" fmla="*/ 51 h 114"/>
                  <a:gd name="T32" fmla="*/ 104 w 226"/>
                  <a:gd name="T33" fmla="*/ 59 h 114"/>
                  <a:gd name="T34" fmla="*/ 85 w 226"/>
                  <a:gd name="T35" fmla="*/ 70 h 114"/>
                  <a:gd name="T36" fmla="*/ 66 w 226"/>
                  <a:gd name="T37" fmla="*/ 80 h 114"/>
                  <a:gd name="T38" fmla="*/ 49 w 226"/>
                  <a:gd name="T39" fmla="*/ 90 h 114"/>
                  <a:gd name="T40" fmla="*/ 33 w 226"/>
                  <a:gd name="T41" fmla="*/ 97 h 114"/>
                  <a:gd name="T42" fmla="*/ 20 w 226"/>
                  <a:gd name="T43" fmla="*/ 104 h 114"/>
                  <a:gd name="T44" fmla="*/ 9 w 226"/>
                  <a:gd name="T45" fmla="*/ 110 h 114"/>
                  <a:gd name="T46" fmla="*/ 3 w 226"/>
                  <a:gd name="T47" fmla="*/ 113 h 114"/>
                  <a:gd name="T48" fmla="*/ 0 w 226"/>
                  <a:gd name="T49" fmla="*/ 114 h 114"/>
                  <a:gd name="T50" fmla="*/ 53 w 226"/>
                  <a:gd name="T51" fmla="*/ 114 h 114"/>
                  <a:gd name="T52" fmla="*/ 53 w 226"/>
                  <a:gd name="T53" fmla="*/ 114 h 114"/>
                  <a:gd name="T54" fmla="*/ 52 w 226"/>
                  <a:gd name="T55" fmla="*/ 113 h 114"/>
                  <a:gd name="T56" fmla="*/ 50 w 226"/>
                  <a:gd name="T57" fmla="*/ 110 h 114"/>
                  <a:gd name="T58" fmla="*/ 53 w 226"/>
                  <a:gd name="T59" fmla="*/ 107 h 114"/>
                  <a:gd name="T60" fmla="*/ 59 w 226"/>
                  <a:gd name="T61" fmla="*/ 101 h 114"/>
                  <a:gd name="T62" fmla="*/ 69 w 226"/>
                  <a:gd name="T63" fmla="*/ 94 h 114"/>
                  <a:gd name="T64" fmla="*/ 86 w 226"/>
                  <a:gd name="T65" fmla="*/ 85 h 114"/>
                  <a:gd name="T66" fmla="*/ 112 w 226"/>
                  <a:gd name="T67" fmla="*/ 74 h 114"/>
                  <a:gd name="T68" fmla="*/ 140 w 226"/>
                  <a:gd name="T69" fmla="*/ 61 h 114"/>
                  <a:gd name="T70" fmla="*/ 164 w 226"/>
                  <a:gd name="T71" fmla="*/ 48 h 114"/>
                  <a:gd name="T72" fmla="*/ 183 w 226"/>
                  <a:gd name="T73" fmla="*/ 36 h 114"/>
                  <a:gd name="T74" fmla="*/ 199 w 226"/>
                  <a:gd name="T75" fmla="*/ 26 h 114"/>
                  <a:gd name="T76" fmla="*/ 212 w 226"/>
                  <a:gd name="T77" fmla="*/ 18 h 114"/>
                  <a:gd name="T78" fmla="*/ 219 w 226"/>
                  <a:gd name="T79" fmla="*/ 10 h 114"/>
                  <a:gd name="T80" fmla="*/ 225 w 226"/>
                  <a:gd name="T81" fmla="*/ 6 h 114"/>
                  <a:gd name="T82" fmla="*/ 226 w 226"/>
                  <a:gd name="T83" fmla="*/ 5 h 114"/>
                  <a:gd name="T84" fmla="*/ 212 w 226"/>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6"/>
                  <a:gd name="T130" fmla="*/ 0 h 114"/>
                  <a:gd name="T131" fmla="*/ 226 w 226"/>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6" h="114">
                    <a:moveTo>
                      <a:pt x="212" y="0"/>
                    </a:moveTo>
                    <a:lnTo>
                      <a:pt x="211" y="0"/>
                    </a:lnTo>
                    <a:lnTo>
                      <a:pt x="208" y="2"/>
                    </a:lnTo>
                    <a:lnTo>
                      <a:pt x="202" y="5"/>
                    </a:lnTo>
                    <a:lnTo>
                      <a:pt x="193" y="8"/>
                    </a:lnTo>
                    <a:lnTo>
                      <a:pt x="185" y="12"/>
                    </a:lnTo>
                    <a:lnTo>
                      <a:pt x="175" y="16"/>
                    </a:lnTo>
                    <a:lnTo>
                      <a:pt x="164" y="22"/>
                    </a:lnTo>
                    <a:lnTo>
                      <a:pt x="153" y="29"/>
                    </a:lnTo>
                    <a:lnTo>
                      <a:pt x="144" y="35"/>
                    </a:lnTo>
                    <a:lnTo>
                      <a:pt x="140" y="38"/>
                    </a:lnTo>
                    <a:lnTo>
                      <a:pt x="137" y="39"/>
                    </a:lnTo>
                    <a:lnTo>
                      <a:pt x="136" y="41"/>
                    </a:lnTo>
                    <a:lnTo>
                      <a:pt x="133" y="42"/>
                    </a:lnTo>
                    <a:lnTo>
                      <a:pt x="128" y="45"/>
                    </a:lnTo>
                    <a:lnTo>
                      <a:pt x="118" y="51"/>
                    </a:lnTo>
                    <a:lnTo>
                      <a:pt x="104" y="59"/>
                    </a:lnTo>
                    <a:lnTo>
                      <a:pt x="85" y="70"/>
                    </a:lnTo>
                    <a:lnTo>
                      <a:pt x="66" y="80"/>
                    </a:lnTo>
                    <a:lnTo>
                      <a:pt x="49" y="90"/>
                    </a:lnTo>
                    <a:lnTo>
                      <a:pt x="33" y="97"/>
                    </a:lnTo>
                    <a:lnTo>
                      <a:pt x="20" y="104"/>
                    </a:lnTo>
                    <a:lnTo>
                      <a:pt x="9" y="110"/>
                    </a:lnTo>
                    <a:lnTo>
                      <a:pt x="3" y="113"/>
                    </a:lnTo>
                    <a:lnTo>
                      <a:pt x="0" y="114"/>
                    </a:lnTo>
                    <a:lnTo>
                      <a:pt x="53" y="114"/>
                    </a:lnTo>
                    <a:lnTo>
                      <a:pt x="52" y="113"/>
                    </a:lnTo>
                    <a:lnTo>
                      <a:pt x="50" y="110"/>
                    </a:lnTo>
                    <a:lnTo>
                      <a:pt x="53" y="107"/>
                    </a:lnTo>
                    <a:lnTo>
                      <a:pt x="59" y="101"/>
                    </a:lnTo>
                    <a:lnTo>
                      <a:pt x="69" y="94"/>
                    </a:lnTo>
                    <a:lnTo>
                      <a:pt x="86" y="85"/>
                    </a:lnTo>
                    <a:lnTo>
                      <a:pt x="112" y="74"/>
                    </a:lnTo>
                    <a:lnTo>
                      <a:pt x="140" y="61"/>
                    </a:lnTo>
                    <a:lnTo>
                      <a:pt x="164" y="48"/>
                    </a:lnTo>
                    <a:lnTo>
                      <a:pt x="183" y="36"/>
                    </a:lnTo>
                    <a:lnTo>
                      <a:pt x="199" y="26"/>
                    </a:lnTo>
                    <a:lnTo>
                      <a:pt x="212" y="18"/>
                    </a:lnTo>
                    <a:lnTo>
                      <a:pt x="219" y="10"/>
                    </a:lnTo>
                    <a:lnTo>
                      <a:pt x="225" y="6"/>
                    </a:lnTo>
                    <a:lnTo>
                      <a:pt x="226"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9" name="Freeform 191"/>
              <p:cNvSpPr>
                <a:spLocks/>
              </p:cNvSpPr>
              <p:nvPr/>
            </p:nvSpPr>
            <p:spPr bwMode="auto">
              <a:xfrm>
                <a:off x="1438" y="2036"/>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2 h 114"/>
                  <a:gd name="T12" fmla="*/ 175 w 228"/>
                  <a:gd name="T13" fmla="*/ 16 h 114"/>
                  <a:gd name="T14" fmla="*/ 165 w 228"/>
                  <a:gd name="T15" fmla="*/ 22 h 114"/>
                  <a:gd name="T16" fmla="*/ 153 w 228"/>
                  <a:gd name="T17" fmla="*/ 29 h 114"/>
                  <a:gd name="T18" fmla="*/ 145 w 228"/>
                  <a:gd name="T19" fmla="*/ 35 h 114"/>
                  <a:gd name="T20" fmla="*/ 140 w 228"/>
                  <a:gd name="T21" fmla="*/ 38 h 114"/>
                  <a:gd name="T22" fmla="*/ 138 w 228"/>
                  <a:gd name="T23" fmla="*/ 39 h 114"/>
                  <a:gd name="T24" fmla="*/ 136 w 228"/>
                  <a:gd name="T25" fmla="*/ 40 h 114"/>
                  <a:gd name="T26" fmla="*/ 133 w 228"/>
                  <a:gd name="T27" fmla="*/ 42 h 114"/>
                  <a:gd name="T28" fmla="*/ 129 w 228"/>
                  <a:gd name="T29" fmla="*/ 45 h 114"/>
                  <a:gd name="T30" fmla="*/ 119 w 228"/>
                  <a:gd name="T31" fmla="*/ 51 h 114"/>
                  <a:gd name="T32" fmla="*/ 104 w 228"/>
                  <a:gd name="T33" fmla="*/ 59 h 114"/>
                  <a:gd name="T34" fmla="*/ 86 w 228"/>
                  <a:gd name="T35" fmla="*/ 71 h 114"/>
                  <a:gd name="T36" fmla="*/ 67 w 228"/>
                  <a:gd name="T37" fmla="*/ 81 h 114"/>
                  <a:gd name="T38" fmla="*/ 50 w 228"/>
                  <a:gd name="T39" fmla="*/ 89 h 114"/>
                  <a:gd name="T40" fmla="*/ 34 w 228"/>
                  <a:gd name="T41" fmla="*/ 98 h 114"/>
                  <a:gd name="T42" fmla="*/ 21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5 h 114"/>
                  <a:gd name="T66" fmla="*/ 114 w 228"/>
                  <a:gd name="T67" fmla="*/ 74 h 114"/>
                  <a:gd name="T68" fmla="*/ 142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2"/>
                    </a:lnTo>
                    <a:lnTo>
                      <a:pt x="175" y="16"/>
                    </a:lnTo>
                    <a:lnTo>
                      <a:pt x="165" y="22"/>
                    </a:lnTo>
                    <a:lnTo>
                      <a:pt x="153" y="29"/>
                    </a:lnTo>
                    <a:lnTo>
                      <a:pt x="145" y="35"/>
                    </a:lnTo>
                    <a:lnTo>
                      <a:pt x="140" y="38"/>
                    </a:lnTo>
                    <a:lnTo>
                      <a:pt x="138" y="39"/>
                    </a:lnTo>
                    <a:lnTo>
                      <a:pt x="136" y="40"/>
                    </a:lnTo>
                    <a:lnTo>
                      <a:pt x="133" y="42"/>
                    </a:lnTo>
                    <a:lnTo>
                      <a:pt x="129" y="45"/>
                    </a:lnTo>
                    <a:lnTo>
                      <a:pt x="119" y="51"/>
                    </a:lnTo>
                    <a:lnTo>
                      <a:pt x="104" y="59"/>
                    </a:lnTo>
                    <a:lnTo>
                      <a:pt x="86" y="71"/>
                    </a:lnTo>
                    <a:lnTo>
                      <a:pt x="67" y="81"/>
                    </a:lnTo>
                    <a:lnTo>
                      <a:pt x="50" y="89"/>
                    </a:lnTo>
                    <a:lnTo>
                      <a:pt x="34" y="98"/>
                    </a:lnTo>
                    <a:lnTo>
                      <a:pt x="21" y="105"/>
                    </a:lnTo>
                    <a:lnTo>
                      <a:pt x="9" y="110"/>
                    </a:lnTo>
                    <a:lnTo>
                      <a:pt x="3" y="113"/>
                    </a:lnTo>
                    <a:lnTo>
                      <a:pt x="0" y="114"/>
                    </a:lnTo>
                    <a:lnTo>
                      <a:pt x="55" y="114"/>
                    </a:lnTo>
                    <a:lnTo>
                      <a:pt x="54" y="113"/>
                    </a:lnTo>
                    <a:lnTo>
                      <a:pt x="52" y="110"/>
                    </a:lnTo>
                    <a:lnTo>
                      <a:pt x="55" y="107"/>
                    </a:lnTo>
                    <a:lnTo>
                      <a:pt x="61" y="101"/>
                    </a:lnTo>
                    <a:lnTo>
                      <a:pt x="71" y="94"/>
                    </a:lnTo>
                    <a:lnTo>
                      <a:pt x="88" y="85"/>
                    </a:lnTo>
                    <a:lnTo>
                      <a:pt x="114" y="74"/>
                    </a:lnTo>
                    <a:lnTo>
                      <a:pt x="142" y="61"/>
                    </a:lnTo>
                    <a:lnTo>
                      <a:pt x="166" y="48"/>
                    </a:lnTo>
                    <a:lnTo>
                      <a:pt x="185" y="36"/>
                    </a:lnTo>
                    <a:lnTo>
                      <a:pt x="201" y="26"/>
                    </a:lnTo>
                    <a:lnTo>
                      <a:pt x="214" y="17"/>
                    </a:lnTo>
                    <a:lnTo>
                      <a:pt x="221" y="10"/>
                    </a:lnTo>
                    <a:lnTo>
                      <a:pt x="227"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0" name="Freeform 192"/>
              <p:cNvSpPr>
                <a:spLocks/>
              </p:cNvSpPr>
              <p:nvPr/>
            </p:nvSpPr>
            <p:spPr bwMode="auto">
              <a:xfrm>
                <a:off x="1463" y="2068"/>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6 w 228"/>
                  <a:gd name="T13" fmla="*/ 16 h 114"/>
                  <a:gd name="T14" fmla="*/ 166 w 228"/>
                  <a:gd name="T15" fmla="*/ 21 h 114"/>
                  <a:gd name="T16" fmla="*/ 154 w 228"/>
                  <a:gd name="T17" fmla="*/ 29 h 114"/>
                  <a:gd name="T18" fmla="*/ 146 w 228"/>
                  <a:gd name="T19" fmla="*/ 34 h 114"/>
                  <a:gd name="T20" fmla="*/ 141 w 228"/>
                  <a:gd name="T21" fmla="*/ 37 h 114"/>
                  <a:gd name="T22" fmla="*/ 138 w 228"/>
                  <a:gd name="T23" fmla="*/ 39 h 114"/>
                  <a:gd name="T24" fmla="*/ 137 w 228"/>
                  <a:gd name="T25" fmla="*/ 40 h 114"/>
                  <a:gd name="T26" fmla="*/ 134 w 228"/>
                  <a:gd name="T27" fmla="*/ 42 h 114"/>
                  <a:gd name="T28" fmla="*/ 128 w 228"/>
                  <a:gd name="T29" fmla="*/ 44 h 114"/>
                  <a:gd name="T30" fmla="*/ 120 w 228"/>
                  <a:gd name="T31" fmla="*/ 50 h 114"/>
                  <a:gd name="T32" fmla="*/ 104 w 228"/>
                  <a:gd name="T33" fmla="*/ 59 h 114"/>
                  <a:gd name="T34" fmla="*/ 85 w 228"/>
                  <a:gd name="T35" fmla="*/ 70 h 114"/>
                  <a:gd name="T36" fmla="*/ 66 w 228"/>
                  <a:gd name="T37" fmla="*/ 81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09 h 114"/>
                  <a:gd name="T58" fmla="*/ 55 w 228"/>
                  <a:gd name="T59" fmla="*/ 106 h 114"/>
                  <a:gd name="T60" fmla="*/ 61 w 228"/>
                  <a:gd name="T61" fmla="*/ 101 h 114"/>
                  <a:gd name="T62" fmla="*/ 71 w 228"/>
                  <a:gd name="T63" fmla="*/ 93 h 114"/>
                  <a:gd name="T64" fmla="*/ 88 w 228"/>
                  <a:gd name="T65" fmla="*/ 85 h 114"/>
                  <a:gd name="T66" fmla="*/ 114 w 228"/>
                  <a:gd name="T67" fmla="*/ 73 h 114"/>
                  <a:gd name="T68" fmla="*/ 141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6 w 228"/>
                  <a:gd name="T81" fmla="*/ 6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6" y="16"/>
                    </a:lnTo>
                    <a:lnTo>
                      <a:pt x="166" y="21"/>
                    </a:lnTo>
                    <a:lnTo>
                      <a:pt x="154" y="29"/>
                    </a:lnTo>
                    <a:lnTo>
                      <a:pt x="146" y="34"/>
                    </a:lnTo>
                    <a:lnTo>
                      <a:pt x="141" y="37"/>
                    </a:lnTo>
                    <a:lnTo>
                      <a:pt x="138" y="39"/>
                    </a:lnTo>
                    <a:lnTo>
                      <a:pt x="137" y="40"/>
                    </a:lnTo>
                    <a:lnTo>
                      <a:pt x="134" y="42"/>
                    </a:lnTo>
                    <a:lnTo>
                      <a:pt x="128" y="44"/>
                    </a:lnTo>
                    <a:lnTo>
                      <a:pt x="120" y="50"/>
                    </a:lnTo>
                    <a:lnTo>
                      <a:pt x="104" y="59"/>
                    </a:lnTo>
                    <a:lnTo>
                      <a:pt x="85" y="70"/>
                    </a:lnTo>
                    <a:lnTo>
                      <a:pt x="66" y="81"/>
                    </a:lnTo>
                    <a:lnTo>
                      <a:pt x="49" y="89"/>
                    </a:lnTo>
                    <a:lnTo>
                      <a:pt x="33" y="98"/>
                    </a:lnTo>
                    <a:lnTo>
                      <a:pt x="20" y="105"/>
                    </a:lnTo>
                    <a:lnTo>
                      <a:pt x="9" y="109"/>
                    </a:lnTo>
                    <a:lnTo>
                      <a:pt x="3" y="112"/>
                    </a:lnTo>
                    <a:lnTo>
                      <a:pt x="0" y="114"/>
                    </a:lnTo>
                    <a:lnTo>
                      <a:pt x="55" y="114"/>
                    </a:lnTo>
                    <a:lnTo>
                      <a:pt x="53" y="112"/>
                    </a:lnTo>
                    <a:lnTo>
                      <a:pt x="52" y="109"/>
                    </a:lnTo>
                    <a:lnTo>
                      <a:pt x="55" y="106"/>
                    </a:lnTo>
                    <a:lnTo>
                      <a:pt x="61" y="101"/>
                    </a:lnTo>
                    <a:lnTo>
                      <a:pt x="71" y="93"/>
                    </a:lnTo>
                    <a:lnTo>
                      <a:pt x="88" y="85"/>
                    </a:lnTo>
                    <a:lnTo>
                      <a:pt x="114" y="73"/>
                    </a:lnTo>
                    <a:lnTo>
                      <a:pt x="141" y="60"/>
                    </a:lnTo>
                    <a:lnTo>
                      <a:pt x="166" y="47"/>
                    </a:lnTo>
                    <a:lnTo>
                      <a:pt x="185" y="36"/>
                    </a:lnTo>
                    <a:lnTo>
                      <a:pt x="201" y="26"/>
                    </a:lnTo>
                    <a:lnTo>
                      <a:pt x="214" y="17"/>
                    </a:lnTo>
                    <a:lnTo>
                      <a:pt x="221" y="10"/>
                    </a:lnTo>
                    <a:lnTo>
                      <a:pt x="226" y="6"/>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1" name="Freeform 193"/>
              <p:cNvSpPr>
                <a:spLocks/>
              </p:cNvSpPr>
              <p:nvPr/>
            </p:nvSpPr>
            <p:spPr bwMode="auto">
              <a:xfrm>
                <a:off x="1489" y="2099"/>
                <a:ext cx="228" cy="114"/>
              </a:xfrm>
              <a:custGeom>
                <a:avLst/>
                <a:gdLst>
                  <a:gd name="T0" fmla="*/ 212 w 228"/>
                  <a:gd name="T1" fmla="*/ 0 h 114"/>
                  <a:gd name="T2" fmla="*/ 211 w 228"/>
                  <a:gd name="T3" fmla="*/ 0 h 114"/>
                  <a:gd name="T4" fmla="*/ 208 w 228"/>
                  <a:gd name="T5" fmla="*/ 2 h 114"/>
                  <a:gd name="T6" fmla="*/ 202 w 228"/>
                  <a:gd name="T7" fmla="*/ 5 h 114"/>
                  <a:gd name="T8" fmla="*/ 193 w 228"/>
                  <a:gd name="T9" fmla="*/ 8 h 114"/>
                  <a:gd name="T10" fmla="*/ 185 w 228"/>
                  <a:gd name="T11" fmla="*/ 12 h 114"/>
                  <a:gd name="T12" fmla="*/ 175 w 228"/>
                  <a:gd name="T13" fmla="*/ 18 h 114"/>
                  <a:gd name="T14" fmla="*/ 164 w 228"/>
                  <a:gd name="T15" fmla="*/ 24 h 114"/>
                  <a:gd name="T16" fmla="*/ 153 w 228"/>
                  <a:gd name="T17" fmla="*/ 31 h 114"/>
                  <a:gd name="T18" fmla="*/ 144 w 228"/>
                  <a:gd name="T19" fmla="*/ 37 h 114"/>
                  <a:gd name="T20" fmla="*/ 140 w 228"/>
                  <a:gd name="T21" fmla="*/ 39 h 114"/>
                  <a:gd name="T22" fmla="*/ 137 w 228"/>
                  <a:gd name="T23" fmla="*/ 41 h 114"/>
                  <a:gd name="T24" fmla="*/ 136 w 228"/>
                  <a:gd name="T25" fmla="*/ 41 h 114"/>
                  <a:gd name="T26" fmla="*/ 133 w 228"/>
                  <a:gd name="T27" fmla="*/ 42 h 114"/>
                  <a:gd name="T28" fmla="*/ 128 w 228"/>
                  <a:gd name="T29" fmla="*/ 45 h 114"/>
                  <a:gd name="T30" fmla="*/ 118 w 228"/>
                  <a:gd name="T31" fmla="*/ 51 h 114"/>
                  <a:gd name="T32" fmla="*/ 104 w 228"/>
                  <a:gd name="T33" fmla="*/ 60 h 114"/>
                  <a:gd name="T34" fmla="*/ 85 w 228"/>
                  <a:gd name="T35" fmla="*/ 71 h 114"/>
                  <a:gd name="T36" fmla="*/ 66 w 228"/>
                  <a:gd name="T37" fmla="*/ 81 h 114"/>
                  <a:gd name="T38" fmla="*/ 49 w 228"/>
                  <a:gd name="T39" fmla="*/ 90 h 114"/>
                  <a:gd name="T40" fmla="*/ 33 w 228"/>
                  <a:gd name="T41" fmla="*/ 99 h 114"/>
                  <a:gd name="T42" fmla="*/ 20 w 228"/>
                  <a:gd name="T43" fmla="*/ 106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2 h 114"/>
                  <a:gd name="T58" fmla="*/ 53 w 228"/>
                  <a:gd name="T59" fmla="*/ 107 h 114"/>
                  <a:gd name="T60" fmla="*/ 61 w 228"/>
                  <a:gd name="T61" fmla="*/ 103 h 114"/>
                  <a:gd name="T62" fmla="*/ 71 w 228"/>
                  <a:gd name="T63" fmla="*/ 96 h 114"/>
                  <a:gd name="T64" fmla="*/ 88 w 228"/>
                  <a:gd name="T65" fmla="*/ 86 h 114"/>
                  <a:gd name="T66" fmla="*/ 114 w 228"/>
                  <a:gd name="T67" fmla="*/ 74 h 114"/>
                  <a:gd name="T68" fmla="*/ 141 w 228"/>
                  <a:gd name="T69" fmla="*/ 61 h 114"/>
                  <a:gd name="T70" fmla="*/ 166 w 228"/>
                  <a:gd name="T71" fmla="*/ 48 h 114"/>
                  <a:gd name="T72" fmla="*/ 185 w 228"/>
                  <a:gd name="T73" fmla="*/ 37 h 114"/>
                  <a:gd name="T74" fmla="*/ 200 w 228"/>
                  <a:gd name="T75" fmla="*/ 26 h 114"/>
                  <a:gd name="T76" fmla="*/ 213 w 228"/>
                  <a:gd name="T77" fmla="*/ 18 h 114"/>
                  <a:gd name="T78" fmla="*/ 221 w 228"/>
                  <a:gd name="T79" fmla="*/ 11 h 114"/>
                  <a:gd name="T80" fmla="*/ 226 w 228"/>
                  <a:gd name="T81" fmla="*/ 6 h 114"/>
                  <a:gd name="T82" fmla="*/ 228 w 228"/>
                  <a:gd name="T83" fmla="*/ 5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5"/>
                    </a:lnTo>
                    <a:lnTo>
                      <a:pt x="193" y="8"/>
                    </a:lnTo>
                    <a:lnTo>
                      <a:pt x="185" y="12"/>
                    </a:lnTo>
                    <a:lnTo>
                      <a:pt x="175" y="18"/>
                    </a:lnTo>
                    <a:lnTo>
                      <a:pt x="164" y="24"/>
                    </a:lnTo>
                    <a:lnTo>
                      <a:pt x="153" y="31"/>
                    </a:lnTo>
                    <a:lnTo>
                      <a:pt x="144" y="37"/>
                    </a:lnTo>
                    <a:lnTo>
                      <a:pt x="140" y="39"/>
                    </a:lnTo>
                    <a:lnTo>
                      <a:pt x="137" y="41"/>
                    </a:lnTo>
                    <a:lnTo>
                      <a:pt x="136" y="41"/>
                    </a:lnTo>
                    <a:lnTo>
                      <a:pt x="133" y="42"/>
                    </a:lnTo>
                    <a:lnTo>
                      <a:pt x="128" y="45"/>
                    </a:lnTo>
                    <a:lnTo>
                      <a:pt x="118" y="51"/>
                    </a:lnTo>
                    <a:lnTo>
                      <a:pt x="104" y="60"/>
                    </a:lnTo>
                    <a:lnTo>
                      <a:pt x="85" y="71"/>
                    </a:lnTo>
                    <a:lnTo>
                      <a:pt x="66" y="81"/>
                    </a:lnTo>
                    <a:lnTo>
                      <a:pt x="49" y="90"/>
                    </a:lnTo>
                    <a:lnTo>
                      <a:pt x="33" y="99"/>
                    </a:lnTo>
                    <a:lnTo>
                      <a:pt x="20" y="106"/>
                    </a:lnTo>
                    <a:lnTo>
                      <a:pt x="9" y="110"/>
                    </a:lnTo>
                    <a:lnTo>
                      <a:pt x="3" y="113"/>
                    </a:lnTo>
                    <a:lnTo>
                      <a:pt x="0" y="114"/>
                    </a:lnTo>
                    <a:lnTo>
                      <a:pt x="53" y="114"/>
                    </a:lnTo>
                    <a:lnTo>
                      <a:pt x="52" y="113"/>
                    </a:lnTo>
                    <a:lnTo>
                      <a:pt x="52" y="112"/>
                    </a:lnTo>
                    <a:lnTo>
                      <a:pt x="53" y="107"/>
                    </a:lnTo>
                    <a:lnTo>
                      <a:pt x="61" y="103"/>
                    </a:lnTo>
                    <a:lnTo>
                      <a:pt x="71" y="96"/>
                    </a:lnTo>
                    <a:lnTo>
                      <a:pt x="88" y="86"/>
                    </a:lnTo>
                    <a:lnTo>
                      <a:pt x="114" y="74"/>
                    </a:lnTo>
                    <a:lnTo>
                      <a:pt x="141" y="61"/>
                    </a:lnTo>
                    <a:lnTo>
                      <a:pt x="166" y="48"/>
                    </a:lnTo>
                    <a:lnTo>
                      <a:pt x="185" y="37"/>
                    </a:lnTo>
                    <a:lnTo>
                      <a:pt x="200" y="26"/>
                    </a:lnTo>
                    <a:lnTo>
                      <a:pt x="213" y="18"/>
                    </a:lnTo>
                    <a:lnTo>
                      <a:pt x="221" y="11"/>
                    </a:lnTo>
                    <a:lnTo>
                      <a:pt x="226" y="6"/>
                    </a:lnTo>
                    <a:lnTo>
                      <a:pt x="228" y="5"/>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2" name="Freeform 194"/>
              <p:cNvSpPr>
                <a:spLocks/>
              </p:cNvSpPr>
              <p:nvPr/>
            </p:nvSpPr>
            <p:spPr bwMode="auto">
              <a:xfrm>
                <a:off x="1513" y="2131"/>
                <a:ext cx="228" cy="114"/>
              </a:xfrm>
              <a:custGeom>
                <a:avLst/>
                <a:gdLst>
                  <a:gd name="T0" fmla="*/ 214 w 228"/>
                  <a:gd name="T1" fmla="*/ 0 h 114"/>
                  <a:gd name="T2" fmla="*/ 213 w 228"/>
                  <a:gd name="T3" fmla="*/ 0 h 114"/>
                  <a:gd name="T4" fmla="*/ 208 w 228"/>
                  <a:gd name="T5" fmla="*/ 2 h 114"/>
                  <a:gd name="T6" fmla="*/ 202 w 228"/>
                  <a:gd name="T7" fmla="*/ 5 h 114"/>
                  <a:gd name="T8" fmla="*/ 195 w 228"/>
                  <a:gd name="T9" fmla="*/ 7 h 114"/>
                  <a:gd name="T10" fmla="*/ 187 w 228"/>
                  <a:gd name="T11" fmla="*/ 12 h 114"/>
                  <a:gd name="T12" fmla="*/ 176 w 228"/>
                  <a:gd name="T13" fmla="*/ 18 h 114"/>
                  <a:gd name="T14" fmla="*/ 166 w 228"/>
                  <a:gd name="T15" fmla="*/ 23 h 114"/>
                  <a:gd name="T16" fmla="*/ 155 w 228"/>
                  <a:gd name="T17" fmla="*/ 30 h 114"/>
                  <a:gd name="T18" fmla="*/ 146 w 228"/>
                  <a:gd name="T19" fmla="*/ 36 h 114"/>
                  <a:gd name="T20" fmla="*/ 142 w 228"/>
                  <a:gd name="T21" fmla="*/ 39 h 114"/>
                  <a:gd name="T22" fmla="*/ 139 w 228"/>
                  <a:gd name="T23" fmla="*/ 41 h 114"/>
                  <a:gd name="T24" fmla="*/ 138 w 228"/>
                  <a:gd name="T25" fmla="*/ 41 h 114"/>
                  <a:gd name="T26" fmla="*/ 135 w 228"/>
                  <a:gd name="T27" fmla="*/ 42 h 114"/>
                  <a:gd name="T28" fmla="*/ 129 w 228"/>
                  <a:gd name="T29" fmla="*/ 45 h 114"/>
                  <a:gd name="T30" fmla="*/ 120 w 228"/>
                  <a:gd name="T31" fmla="*/ 51 h 114"/>
                  <a:gd name="T32" fmla="*/ 104 w 228"/>
                  <a:gd name="T33" fmla="*/ 59 h 114"/>
                  <a:gd name="T34" fmla="*/ 86 w 228"/>
                  <a:gd name="T35" fmla="*/ 71 h 114"/>
                  <a:gd name="T36" fmla="*/ 67 w 228"/>
                  <a:gd name="T37" fmla="*/ 81 h 114"/>
                  <a:gd name="T38" fmla="*/ 50 w 228"/>
                  <a:gd name="T39" fmla="*/ 90 h 114"/>
                  <a:gd name="T40" fmla="*/ 34 w 228"/>
                  <a:gd name="T41" fmla="*/ 98 h 114"/>
                  <a:gd name="T42" fmla="*/ 21 w 228"/>
                  <a:gd name="T43" fmla="*/ 105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4 w 228"/>
                  <a:gd name="T55" fmla="*/ 113 h 114"/>
                  <a:gd name="T56" fmla="*/ 52 w 228"/>
                  <a:gd name="T57" fmla="*/ 111 h 114"/>
                  <a:gd name="T58" fmla="*/ 55 w 228"/>
                  <a:gd name="T59" fmla="*/ 107 h 114"/>
                  <a:gd name="T60" fmla="*/ 61 w 228"/>
                  <a:gd name="T61" fmla="*/ 103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6 h 114"/>
                  <a:gd name="T76" fmla="*/ 214 w 228"/>
                  <a:gd name="T77" fmla="*/ 18 h 114"/>
                  <a:gd name="T78" fmla="*/ 221 w 228"/>
                  <a:gd name="T79" fmla="*/ 10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2"/>
                    </a:lnTo>
                    <a:lnTo>
                      <a:pt x="202" y="5"/>
                    </a:lnTo>
                    <a:lnTo>
                      <a:pt x="195" y="7"/>
                    </a:lnTo>
                    <a:lnTo>
                      <a:pt x="187" y="12"/>
                    </a:lnTo>
                    <a:lnTo>
                      <a:pt x="176" y="18"/>
                    </a:lnTo>
                    <a:lnTo>
                      <a:pt x="166" y="23"/>
                    </a:lnTo>
                    <a:lnTo>
                      <a:pt x="155" y="30"/>
                    </a:lnTo>
                    <a:lnTo>
                      <a:pt x="146" y="36"/>
                    </a:lnTo>
                    <a:lnTo>
                      <a:pt x="142" y="39"/>
                    </a:lnTo>
                    <a:lnTo>
                      <a:pt x="139" y="41"/>
                    </a:lnTo>
                    <a:lnTo>
                      <a:pt x="138" y="41"/>
                    </a:lnTo>
                    <a:lnTo>
                      <a:pt x="135" y="42"/>
                    </a:lnTo>
                    <a:lnTo>
                      <a:pt x="129" y="45"/>
                    </a:lnTo>
                    <a:lnTo>
                      <a:pt x="120" y="51"/>
                    </a:lnTo>
                    <a:lnTo>
                      <a:pt x="104" y="59"/>
                    </a:lnTo>
                    <a:lnTo>
                      <a:pt x="86" y="71"/>
                    </a:lnTo>
                    <a:lnTo>
                      <a:pt x="67" y="81"/>
                    </a:lnTo>
                    <a:lnTo>
                      <a:pt x="50" y="90"/>
                    </a:lnTo>
                    <a:lnTo>
                      <a:pt x="34" y="98"/>
                    </a:lnTo>
                    <a:lnTo>
                      <a:pt x="21" y="105"/>
                    </a:lnTo>
                    <a:lnTo>
                      <a:pt x="9" y="110"/>
                    </a:lnTo>
                    <a:lnTo>
                      <a:pt x="3" y="113"/>
                    </a:lnTo>
                    <a:lnTo>
                      <a:pt x="0" y="114"/>
                    </a:lnTo>
                    <a:lnTo>
                      <a:pt x="55" y="114"/>
                    </a:lnTo>
                    <a:lnTo>
                      <a:pt x="54" y="113"/>
                    </a:lnTo>
                    <a:lnTo>
                      <a:pt x="52" y="111"/>
                    </a:lnTo>
                    <a:lnTo>
                      <a:pt x="55" y="107"/>
                    </a:lnTo>
                    <a:lnTo>
                      <a:pt x="61" y="103"/>
                    </a:lnTo>
                    <a:lnTo>
                      <a:pt x="71" y="95"/>
                    </a:lnTo>
                    <a:lnTo>
                      <a:pt x="88" y="87"/>
                    </a:lnTo>
                    <a:lnTo>
                      <a:pt x="114" y="75"/>
                    </a:lnTo>
                    <a:lnTo>
                      <a:pt x="142" y="62"/>
                    </a:lnTo>
                    <a:lnTo>
                      <a:pt x="166" y="49"/>
                    </a:lnTo>
                    <a:lnTo>
                      <a:pt x="185" y="38"/>
                    </a:lnTo>
                    <a:lnTo>
                      <a:pt x="201" y="26"/>
                    </a:lnTo>
                    <a:lnTo>
                      <a:pt x="214" y="18"/>
                    </a:lnTo>
                    <a:lnTo>
                      <a:pt x="221" y="10"/>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3" name="Freeform 195"/>
              <p:cNvSpPr>
                <a:spLocks/>
              </p:cNvSpPr>
              <p:nvPr/>
            </p:nvSpPr>
            <p:spPr bwMode="auto">
              <a:xfrm>
                <a:off x="1538" y="2163"/>
                <a:ext cx="228" cy="114"/>
              </a:xfrm>
              <a:custGeom>
                <a:avLst/>
                <a:gdLst>
                  <a:gd name="T0" fmla="*/ 214 w 228"/>
                  <a:gd name="T1" fmla="*/ 0 h 114"/>
                  <a:gd name="T2" fmla="*/ 212 w 228"/>
                  <a:gd name="T3" fmla="*/ 0 h 114"/>
                  <a:gd name="T4" fmla="*/ 209 w 228"/>
                  <a:gd name="T5" fmla="*/ 1 h 114"/>
                  <a:gd name="T6" fmla="*/ 203 w 228"/>
                  <a:gd name="T7" fmla="*/ 4 h 114"/>
                  <a:gd name="T8" fmla="*/ 195 w 228"/>
                  <a:gd name="T9" fmla="*/ 7 h 114"/>
                  <a:gd name="T10" fmla="*/ 186 w 228"/>
                  <a:gd name="T11" fmla="*/ 11 h 114"/>
                  <a:gd name="T12" fmla="*/ 176 w 228"/>
                  <a:gd name="T13" fmla="*/ 17 h 114"/>
                  <a:gd name="T14" fmla="*/ 166 w 228"/>
                  <a:gd name="T15" fmla="*/ 23 h 114"/>
                  <a:gd name="T16" fmla="*/ 154 w 228"/>
                  <a:gd name="T17" fmla="*/ 30 h 114"/>
                  <a:gd name="T18" fmla="*/ 146 w 228"/>
                  <a:gd name="T19" fmla="*/ 36 h 114"/>
                  <a:gd name="T20" fmla="*/ 141 w 228"/>
                  <a:gd name="T21" fmla="*/ 39 h 114"/>
                  <a:gd name="T22" fmla="*/ 139 w 228"/>
                  <a:gd name="T23" fmla="*/ 40 h 114"/>
                  <a:gd name="T24" fmla="*/ 137 w 228"/>
                  <a:gd name="T25" fmla="*/ 40 h 114"/>
                  <a:gd name="T26" fmla="*/ 134 w 228"/>
                  <a:gd name="T27" fmla="*/ 42 h 114"/>
                  <a:gd name="T28" fmla="*/ 130 w 228"/>
                  <a:gd name="T29" fmla="*/ 45 h 114"/>
                  <a:gd name="T30" fmla="*/ 120 w 228"/>
                  <a:gd name="T31" fmla="*/ 50 h 114"/>
                  <a:gd name="T32" fmla="*/ 105 w 228"/>
                  <a:gd name="T33" fmla="*/ 59 h 114"/>
                  <a:gd name="T34" fmla="*/ 87 w 228"/>
                  <a:gd name="T35" fmla="*/ 71 h 114"/>
                  <a:gd name="T36" fmla="*/ 68 w 228"/>
                  <a:gd name="T37" fmla="*/ 81 h 114"/>
                  <a:gd name="T38" fmla="*/ 51 w 228"/>
                  <a:gd name="T39" fmla="*/ 89 h 114"/>
                  <a:gd name="T40" fmla="*/ 33 w 228"/>
                  <a:gd name="T41" fmla="*/ 98 h 114"/>
                  <a:gd name="T42" fmla="*/ 20 w 228"/>
                  <a:gd name="T43" fmla="*/ 105 h 114"/>
                  <a:gd name="T44" fmla="*/ 9 w 228"/>
                  <a:gd name="T45" fmla="*/ 110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7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9 h 114"/>
                  <a:gd name="T78" fmla="*/ 221 w 228"/>
                  <a:gd name="T79" fmla="*/ 11 h 114"/>
                  <a:gd name="T80" fmla="*/ 227 w 228"/>
                  <a:gd name="T81" fmla="*/ 7 h 114"/>
                  <a:gd name="T82" fmla="*/ 228 w 228"/>
                  <a:gd name="T83" fmla="*/ 6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9" y="1"/>
                    </a:lnTo>
                    <a:lnTo>
                      <a:pt x="203" y="4"/>
                    </a:lnTo>
                    <a:lnTo>
                      <a:pt x="195" y="7"/>
                    </a:lnTo>
                    <a:lnTo>
                      <a:pt x="186" y="11"/>
                    </a:lnTo>
                    <a:lnTo>
                      <a:pt x="176" y="17"/>
                    </a:lnTo>
                    <a:lnTo>
                      <a:pt x="166" y="23"/>
                    </a:lnTo>
                    <a:lnTo>
                      <a:pt x="154" y="30"/>
                    </a:lnTo>
                    <a:lnTo>
                      <a:pt x="146" y="36"/>
                    </a:lnTo>
                    <a:lnTo>
                      <a:pt x="141" y="39"/>
                    </a:lnTo>
                    <a:lnTo>
                      <a:pt x="139" y="40"/>
                    </a:lnTo>
                    <a:lnTo>
                      <a:pt x="137" y="40"/>
                    </a:lnTo>
                    <a:lnTo>
                      <a:pt x="134" y="42"/>
                    </a:lnTo>
                    <a:lnTo>
                      <a:pt x="130" y="45"/>
                    </a:lnTo>
                    <a:lnTo>
                      <a:pt x="120" y="50"/>
                    </a:lnTo>
                    <a:lnTo>
                      <a:pt x="105" y="59"/>
                    </a:lnTo>
                    <a:lnTo>
                      <a:pt x="87" y="71"/>
                    </a:lnTo>
                    <a:lnTo>
                      <a:pt x="68" y="81"/>
                    </a:lnTo>
                    <a:lnTo>
                      <a:pt x="51" y="89"/>
                    </a:lnTo>
                    <a:lnTo>
                      <a:pt x="33" y="98"/>
                    </a:lnTo>
                    <a:lnTo>
                      <a:pt x="20" y="105"/>
                    </a:lnTo>
                    <a:lnTo>
                      <a:pt x="9" y="110"/>
                    </a:lnTo>
                    <a:lnTo>
                      <a:pt x="3" y="112"/>
                    </a:lnTo>
                    <a:lnTo>
                      <a:pt x="0" y="114"/>
                    </a:lnTo>
                    <a:lnTo>
                      <a:pt x="55" y="114"/>
                    </a:lnTo>
                    <a:lnTo>
                      <a:pt x="53" y="112"/>
                    </a:lnTo>
                    <a:lnTo>
                      <a:pt x="52" y="111"/>
                    </a:lnTo>
                    <a:lnTo>
                      <a:pt x="55" y="107"/>
                    </a:lnTo>
                    <a:lnTo>
                      <a:pt x="61" y="102"/>
                    </a:lnTo>
                    <a:lnTo>
                      <a:pt x="71" y="95"/>
                    </a:lnTo>
                    <a:lnTo>
                      <a:pt x="88" y="86"/>
                    </a:lnTo>
                    <a:lnTo>
                      <a:pt x="114" y="75"/>
                    </a:lnTo>
                    <a:lnTo>
                      <a:pt x="141"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4" name="Freeform 196"/>
              <p:cNvSpPr>
                <a:spLocks/>
              </p:cNvSpPr>
              <p:nvPr/>
            </p:nvSpPr>
            <p:spPr bwMode="auto">
              <a:xfrm>
                <a:off x="1564" y="2195"/>
                <a:ext cx="228" cy="114"/>
              </a:xfrm>
              <a:custGeom>
                <a:avLst/>
                <a:gdLst>
                  <a:gd name="T0" fmla="*/ 214 w 228"/>
                  <a:gd name="T1" fmla="*/ 0 h 114"/>
                  <a:gd name="T2" fmla="*/ 212 w 228"/>
                  <a:gd name="T3" fmla="*/ 0 h 114"/>
                  <a:gd name="T4" fmla="*/ 208 w 228"/>
                  <a:gd name="T5" fmla="*/ 1 h 114"/>
                  <a:gd name="T6" fmla="*/ 202 w 228"/>
                  <a:gd name="T7" fmla="*/ 4 h 114"/>
                  <a:gd name="T8" fmla="*/ 195 w 228"/>
                  <a:gd name="T9" fmla="*/ 7 h 114"/>
                  <a:gd name="T10" fmla="*/ 186 w 228"/>
                  <a:gd name="T11" fmla="*/ 11 h 114"/>
                  <a:gd name="T12" fmla="*/ 175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0 h 114"/>
                  <a:gd name="T24" fmla="*/ 136 w 228"/>
                  <a:gd name="T25" fmla="*/ 41 h 114"/>
                  <a:gd name="T26" fmla="*/ 133 w 228"/>
                  <a:gd name="T27" fmla="*/ 43 h 114"/>
                  <a:gd name="T28" fmla="*/ 128 w 228"/>
                  <a:gd name="T29" fmla="*/ 44 h 114"/>
                  <a:gd name="T30" fmla="*/ 118 w 228"/>
                  <a:gd name="T31" fmla="*/ 50 h 114"/>
                  <a:gd name="T32" fmla="*/ 104 w 228"/>
                  <a:gd name="T33" fmla="*/ 59 h 114"/>
                  <a:gd name="T34" fmla="*/ 85 w 228"/>
                  <a:gd name="T35" fmla="*/ 70 h 114"/>
                  <a:gd name="T36" fmla="*/ 66 w 228"/>
                  <a:gd name="T37" fmla="*/ 80 h 114"/>
                  <a:gd name="T38" fmla="*/ 49 w 228"/>
                  <a:gd name="T39" fmla="*/ 89 h 114"/>
                  <a:gd name="T40" fmla="*/ 33 w 228"/>
                  <a:gd name="T41" fmla="*/ 98 h 114"/>
                  <a:gd name="T42" fmla="*/ 20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3 w 228"/>
                  <a:gd name="T55" fmla="*/ 112 h 114"/>
                  <a:gd name="T56" fmla="*/ 52 w 228"/>
                  <a:gd name="T57" fmla="*/ 111 h 114"/>
                  <a:gd name="T58" fmla="*/ 55 w 228"/>
                  <a:gd name="T59" fmla="*/ 106 h 114"/>
                  <a:gd name="T60" fmla="*/ 61 w 228"/>
                  <a:gd name="T61" fmla="*/ 102 h 114"/>
                  <a:gd name="T62" fmla="*/ 71 w 228"/>
                  <a:gd name="T63" fmla="*/ 95 h 114"/>
                  <a:gd name="T64" fmla="*/ 88 w 228"/>
                  <a:gd name="T65" fmla="*/ 86 h 114"/>
                  <a:gd name="T66" fmla="*/ 114 w 228"/>
                  <a:gd name="T67" fmla="*/ 75 h 114"/>
                  <a:gd name="T68" fmla="*/ 141 w 228"/>
                  <a:gd name="T69" fmla="*/ 62 h 114"/>
                  <a:gd name="T70" fmla="*/ 166 w 228"/>
                  <a:gd name="T71" fmla="*/ 49 h 114"/>
                  <a:gd name="T72" fmla="*/ 185 w 228"/>
                  <a:gd name="T73" fmla="*/ 37 h 114"/>
                  <a:gd name="T74" fmla="*/ 201 w 228"/>
                  <a:gd name="T75" fmla="*/ 27 h 114"/>
                  <a:gd name="T76" fmla="*/ 214 w 228"/>
                  <a:gd name="T77" fmla="*/ 18 h 114"/>
                  <a:gd name="T78" fmla="*/ 221 w 228"/>
                  <a:gd name="T79" fmla="*/ 11 h 114"/>
                  <a:gd name="T80" fmla="*/ 226 w 228"/>
                  <a:gd name="T81" fmla="*/ 7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1"/>
                    </a:lnTo>
                    <a:lnTo>
                      <a:pt x="202" y="4"/>
                    </a:lnTo>
                    <a:lnTo>
                      <a:pt x="195" y="7"/>
                    </a:lnTo>
                    <a:lnTo>
                      <a:pt x="186" y="11"/>
                    </a:lnTo>
                    <a:lnTo>
                      <a:pt x="175" y="17"/>
                    </a:lnTo>
                    <a:lnTo>
                      <a:pt x="164" y="23"/>
                    </a:lnTo>
                    <a:lnTo>
                      <a:pt x="153" y="30"/>
                    </a:lnTo>
                    <a:lnTo>
                      <a:pt x="144" y="36"/>
                    </a:lnTo>
                    <a:lnTo>
                      <a:pt x="140" y="39"/>
                    </a:lnTo>
                    <a:lnTo>
                      <a:pt x="137" y="40"/>
                    </a:lnTo>
                    <a:lnTo>
                      <a:pt x="136" y="41"/>
                    </a:lnTo>
                    <a:lnTo>
                      <a:pt x="133" y="43"/>
                    </a:lnTo>
                    <a:lnTo>
                      <a:pt x="128" y="44"/>
                    </a:lnTo>
                    <a:lnTo>
                      <a:pt x="118" y="50"/>
                    </a:lnTo>
                    <a:lnTo>
                      <a:pt x="104" y="59"/>
                    </a:lnTo>
                    <a:lnTo>
                      <a:pt x="85" y="70"/>
                    </a:lnTo>
                    <a:lnTo>
                      <a:pt x="66" y="80"/>
                    </a:lnTo>
                    <a:lnTo>
                      <a:pt x="49" y="89"/>
                    </a:lnTo>
                    <a:lnTo>
                      <a:pt x="33" y="98"/>
                    </a:lnTo>
                    <a:lnTo>
                      <a:pt x="20" y="105"/>
                    </a:lnTo>
                    <a:lnTo>
                      <a:pt x="9" y="109"/>
                    </a:lnTo>
                    <a:lnTo>
                      <a:pt x="3" y="112"/>
                    </a:lnTo>
                    <a:lnTo>
                      <a:pt x="0" y="114"/>
                    </a:lnTo>
                    <a:lnTo>
                      <a:pt x="55" y="114"/>
                    </a:lnTo>
                    <a:lnTo>
                      <a:pt x="53" y="112"/>
                    </a:lnTo>
                    <a:lnTo>
                      <a:pt x="52" y="111"/>
                    </a:lnTo>
                    <a:lnTo>
                      <a:pt x="55" y="106"/>
                    </a:lnTo>
                    <a:lnTo>
                      <a:pt x="61" y="102"/>
                    </a:lnTo>
                    <a:lnTo>
                      <a:pt x="71" y="95"/>
                    </a:lnTo>
                    <a:lnTo>
                      <a:pt x="88" y="86"/>
                    </a:lnTo>
                    <a:lnTo>
                      <a:pt x="114" y="75"/>
                    </a:lnTo>
                    <a:lnTo>
                      <a:pt x="141" y="62"/>
                    </a:lnTo>
                    <a:lnTo>
                      <a:pt x="166" y="49"/>
                    </a:lnTo>
                    <a:lnTo>
                      <a:pt x="185" y="37"/>
                    </a:lnTo>
                    <a:lnTo>
                      <a:pt x="201" y="27"/>
                    </a:lnTo>
                    <a:lnTo>
                      <a:pt x="214" y="18"/>
                    </a:lnTo>
                    <a:lnTo>
                      <a:pt x="221" y="11"/>
                    </a:lnTo>
                    <a:lnTo>
                      <a:pt x="226" y="7"/>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5" name="Freeform 197"/>
              <p:cNvSpPr>
                <a:spLocks/>
              </p:cNvSpPr>
              <p:nvPr/>
            </p:nvSpPr>
            <p:spPr bwMode="auto">
              <a:xfrm>
                <a:off x="1589" y="2226"/>
                <a:ext cx="227" cy="114"/>
              </a:xfrm>
              <a:custGeom>
                <a:avLst/>
                <a:gdLst>
                  <a:gd name="T0" fmla="*/ 213 w 227"/>
                  <a:gd name="T1" fmla="*/ 0 h 114"/>
                  <a:gd name="T2" fmla="*/ 212 w 227"/>
                  <a:gd name="T3" fmla="*/ 0 h 114"/>
                  <a:gd name="T4" fmla="*/ 207 w 227"/>
                  <a:gd name="T5" fmla="*/ 2 h 114"/>
                  <a:gd name="T6" fmla="*/ 201 w 227"/>
                  <a:gd name="T7" fmla="*/ 5 h 114"/>
                  <a:gd name="T8" fmla="*/ 194 w 227"/>
                  <a:gd name="T9" fmla="*/ 8 h 114"/>
                  <a:gd name="T10" fmla="*/ 186 w 227"/>
                  <a:gd name="T11" fmla="*/ 12 h 114"/>
                  <a:gd name="T12" fmla="*/ 176 w 227"/>
                  <a:gd name="T13" fmla="*/ 18 h 114"/>
                  <a:gd name="T14" fmla="*/ 165 w 227"/>
                  <a:gd name="T15" fmla="*/ 23 h 114"/>
                  <a:gd name="T16" fmla="*/ 154 w 227"/>
                  <a:gd name="T17" fmla="*/ 31 h 114"/>
                  <a:gd name="T18" fmla="*/ 145 w 227"/>
                  <a:gd name="T19" fmla="*/ 36 h 114"/>
                  <a:gd name="T20" fmla="*/ 141 w 227"/>
                  <a:gd name="T21" fmla="*/ 39 h 114"/>
                  <a:gd name="T22" fmla="*/ 138 w 227"/>
                  <a:gd name="T23" fmla="*/ 41 h 114"/>
                  <a:gd name="T24" fmla="*/ 137 w 227"/>
                  <a:gd name="T25" fmla="*/ 42 h 114"/>
                  <a:gd name="T26" fmla="*/ 134 w 227"/>
                  <a:gd name="T27" fmla="*/ 44 h 114"/>
                  <a:gd name="T28" fmla="*/ 128 w 227"/>
                  <a:gd name="T29" fmla="*/ 47 h 114"/>
                  <a:gd name="T30" fmla="*/ 119 w 227"/>
                  <a:gd name="T31" fmla="*/ 52 h 114"/>
                  <a:gd name="T32" fmla="*/ 103 w 227"/>
                  <a:gd name="T33" fmla="*/ 61 h 114"/>
                  <a:gd name="T34" fmla="*/ 85 w 227"/>
                  <a:gd name="T35" fmla="*/ 71 h 114"/>
                  <a:gd name="T36" fmla="*/ 66 w 227"/>
                  <a:gd name="T37" fmla="*/ 81 h 114"/>
                  <a:gd name="T38" fmla="*/ 49 w 227"/>
                  <a:gd name="T39" fmla="*/ 90 h 114"/>
                  <a:gd name="T40" fmla="*/ 33 w 227"/>
                  <a:gd name="T41" fmla="*/ 98 h 114"/>
                  <a:gd name="T42" fmla="*/ 20 w 227"/>
                  <a:gd name="T43" fmla="*/ 106 h 114"/>
                  <a:gd name="T44" fmla="*/ 8 w 227"/>
                  <a:gd name="T45" fmla="*/ 110 h 114"/>
                  <a:gd name="T46" fmla="*/ 2 w 227"/>
                  <a:gd name="T47" fmla="*/ 113 h 114"/>
                  <a:gd name="T48" fmla="*/ 0 w 227"/>
                  <a:gd name="T49" fmla="*/ 114 h 114"/>
                  <a:gd name="T50" fmla="*/ 54 w 227"/>
                  <a:gd name="T51" fmla="*/ 114 h 114"/>
                  <a:gd name="T52" fmla="*/ 54 w 227"/>
                  <a:gd name="T53" fmla="*/ 114 h 114"/>
                  <a:gd name="T54" fmla="*/ 53 w 227"/>
                  <a:gd name="T55" fmla="*/ 113 h 114"/>
                  <a:gd name="T56" fmla="*/ 51 w 227"/>
                  <a:gd name="T57" fmla="*/ 111 h 114"/>
                  <a:gd name="T58" fmla="*/ 54 w 227"/>
                  <a:gd name="T59" fmla="*/ 107 h 114"/>
                  <a:gd name="T60" fmla="*/ 60 w 227"/>
                  <a:gd name="T61" fmla="*/ 103 h 114"/>
                  <a:gd name="T62" fmla="*/ 70 w 227"/>
                  <a:gd name="T63" fmla="*/ 96 h 114"/>
                  <a:gd name="T64" fmla="*/ 88 w 227"/>
                  <a:gd name="T65" fmla="*/ 87 h 114"/>
                  <a:gd name="T66" fmla="*/ 113 w 227"/>
                  <a:gd name="T67" fmla="*/ 75 h 114"/>
                  <a:gd name="T68" fmla="*/ 141 w 227"/>
                  <a:gd name="T69" fmla="*/ 62 h 114"/>
                  <a:gd name="T70" fmla="*/ 165 w 227"/>
                  <a:gd name="T71" fmla="*/ 49 h 114"/>
                  <a:gd name="T72" fmla="*/ 184 w 227"/>
                  <a:gd name="T73" fmla="*/ 38 h 114"/>
                  <a:gd name="T74" fmla="*/ 200 w 227"/>
                  <a:gd name="T75" fmla="*/ 28 h 114"/>
                  <a:gd name="T76" fmla="*/ 213 w 227"/>
                  <a:gd name="T77" fmla="*/ 19 h 114"/>
                  <a:gd name="T78" fmla="*/ 220 w 227"/>
                  <a:gd name="T79" fmla="*/ 12 h 114"/>
                  <a:gd name="T80" fmla="*/ 226 w 227"/>
                  <a:gd name="T81" fmla="*/ 8 h 114"/>
                  <a:gd name="T82" fmla="*/ 227 w 227"/>
                  <a:gd name="T83" fmla="*/ 6 h 114"/>
                  <a:gd name="T84" fmla="*/ 213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3" y="0"/>
                    </a:moveTo>
                    <a:lnTo>
                      <a:pt x="212" y="0"/>
                    </a:lnTo>
                    <a:lnTo>
                      <a:pt x="207" y="2"/>
                    </a:lnTo>
                    <a:lnTo>
                      <a:pt x="201" y="5"/>
                    </a:lnTo>
                    <a:lnTo>
                      <a:pt x="194" y="8"/>
                    </a:lnTo>
                    <a:lnTo>
                      <a:pt x="186" y="12"/>
                    </a:lnTo>
                    <a:lnTo>
                      <a:pt x="176" y="18"/>
                    </a:lnTo>
                    <a:lnTo>
                      <a:pt x="165" y="23"/>
                    </a:lnTo>
                    <a:lnTo>
                      <a:pt x="154" y="31"/>
                    </a:lnTo>
                    <a:lnTo>
                      <a:pt x="145" y="36"/>
                    </a:lnTo>
                    <a:lnTo>
                      <a:pt x="141" y="39"/>
                    </a:lnTo>
                    <a:lnTo>
                      <a:pt x="138" y="41"/>
                    </a:lnTo>
                    <a:lnTo>
                      <a:pt x="137" y="42"/>
                    </a:lnTo>
                    <a:lnTo>
                      <a:pt x="134" y="44"/>
                    </a:lnTo>
                    <a:lnTo>
                      <a:pt x="128" y="47"/>
                    </a:lnTo>
                    <a:lnTo>
                      <a:pt x="119" y="52"/>
                    </a:lnTo>
                    <a:lnTo>
                      <a:pt x="103" y="61"/>
                    </a:lnTo>
                    <a:lnTo>
                      <a:pt x="85" y="71"/>
                    </a:lnTo>
                    <a:lnTo>
                      <a:pt x="66" y="81"/>
                    </a:lnTo>
                    <a:lnTo>
                      <a:pt x="49" y="90"/>
                    </a:lnTo>
                    <a:lnTo>
                      <a:pt x="33" y="98"/>
                    </a:lnTo>
                    <a:lnTo>
                      <a:pt x="20" y="106"/>
                    </a:lnTo>
                    <a:lnTo>
                      <a:pt x="8" y="110"/>
                    </a:lnTo>
                    <a:lnTo>
                      <a:pt x="2" y="113"/>
                    </a:lnTo>
                    <a:lnTo>
                      <a:pt x="0" y="114"/>
                    </a:lnTo>
                    <a:lnTo>
                      <a:pt x="54" y="114"/>
                    </a:lnTo>
                    <a:lnTo>
                      <a:pt x="53" y="113"/>
                    </a:lnTo>
                    <a:lnTo>
                      <a:pt x="51" y="111"/>
                    </a:lnTo>
                    <a:lnTo>
                      <a:pt x="54" y="107"/>
                    </a:lnTo>
                    <a:lnTo>
                      <a:pt x="60" y="103"/>
                    </a:lnTo>
                    <a:lnTo>
                      <a:pt x="70" y="96"/>
                    </a:lnTo>
                    <a:lnTo>
                      <a:pt x="88" y="87"/>
                    </a:lnTo>
                    <a:lnTo>
                      <a:pt x="113" y="75"/>
                    </a:lnTo>
                    <a:lnTo>
                      <a:pt x="141" y="62"/>
                    </a:lnTo>
                    <a:lnTo>
                      <a:pt x="165" y="49"/>
                    </a:lnTo>
                    <a:lnTo>
                      <a:pt x="184" y="38"/>
                    </a:lnTo>
                    <a:lnTo>
                      <a:pt x="200" y="28"/>
                    </a:lnTo>
                    <a:lnTo>
                      <a:pt x="213" y="19"/>
                    </a:lnTo>
                    <a:lnTo>
                      <a:pt x="220" y="12"/>
                    </a:lnTo>
                    <a:lnTo>
                      <a:pt x="226" y="8"/>
                    </a:lnTo>
                    <a:lnTo>
                      <a:pt x="227"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6" name="Freeform 198"/>
              <p:cNvSpPr>
                <a:spLocks/>
              </p:cNvSpPr>
              <p:nvPr/>
            </p:nvSpPr>
            <p:spPr bwMode="auto">
              <a:xfrm>
                <a:off x="1614" y="2258"/>
                <a:ext cx="228" cy="114"/>
              </a:xfrm>
              <a:custGeom>
                <a:avLst/>
                <a:gdLst>
                  <a:gd name="T0" fmla="*/ 213 w 228"/>
                  <a:gd name="T1" fmla="*/ 0 h 114"/>
                  <a:gd name="T2" fmla="*/ 211 w 228"/>
                  <a:gd name="T3" fmla="*/ 0 h 114"/>
                  <a:gd name="T4" fmla="*/ 208 w 228"/>
                  <a:gd name="T5" fmla="*/ 2 h 114"/>
                  <a:gd name="T6" fmla="*/ 202 w 228"/>
                  <a:gd name="T7" fmla="*/ 4 h 114"/>
                  <a:gd name="T8" fmla="*/ 194 w 228"/>
                  <a:gd name="T9" fmla="*/ 7 h 114"/>
                  <a:gd name="T10" fmla="*/ 185 w 228"/>
                  <a:gd name="T11" fmla="*/ 12 h 114"/>
                  <a:gd name="T12" fmla="*/ 175 w 228"/>
                  <a:gd name="T13" fmla="*/ 17 h 114"/>
                  <a:gd name="T14" fmla="*/ 165 w 228"/>
                  <a:gd name="T15" fmla="*/ 23 h 114"/>
                  <a:gd name="T16" fmla="*/ 153 w 228"/>
                  <a:gd name="T17" fmla="*/ 30 h 114"/>
                  <a:gd name="T18" fmla="*/ 145 w 228"/>
                  <a:gd name="T19" fmla="*/ 36 h 114"/>
                  <a:gd name="T20" fmla="*/ 140 w 228"/>
                  <a:gd name="T21" fmla="*/ 39 h 114"/>
                  <a:gd name="T22" fmla="*/ 138 w 228"/>
                  <a:gd name="T23" fmla="*/ 40 h 114"/>
                  <a:gd name="T24" fmla="*/ 136 w 228"/>
                  <a:gd name="T25" fmla="*/ 42 h 114"/>
                  <a:gd name="T26" fmla="*/ 133 w 228"/>
                  <a:gd name="T27" fmla="*/ 43 h 114"/>
                  <a:gd name="T28" fmla="*/ 129 w 228"/>
                  <a:gd name="T29" fmla="*/ 46 h 114"/>
                  <a:gd name="T30" fmla="*/ 119 w 228"/>
                  <a:gd name="T31" fmla="*/ 52 h 114"/>
                  <a:gd name="T32" fmla="*/ 104 w 228"/>
                  <a:gd name="T33" fmla="*/ 61 h 114"/>
                  <a:gd name="T34" fmla="*/ 86 w 228"/>
                  <a:gd name="T35" fmla="*/ 71 h 114"/>
                  <a:gd name="T36" fmla="*/ 67 w 228"/>
                  <a:gd name="T37" fmla="*/ 81 h 114"/>
                  <a:gd name="T38" fmla="*/ 50 w 228"/>
                  <a:gd name="T39" fmla="*/ 90 h 114"/>
                  <a:gd name="T40" fmla="*/ 34 w 228"/>
                  <a:gd name="T41" fmla="*/ 98 h 114"/>
                  <a:gd name="T42" fmla="*/ 21 w 228"/>
                  <a:gd name="T43" fmla="*/ 105 h 114"/>
                  <a:gd name="T44" fmla="*/ 9 w 228"/>
                  <a:gd name="T45" fmla="*/ 110 h 114"/>
                  <a:gd name="T46" fmla="*/ 3 w 228"/>
                  <a:gd name="T47" fmla="*/ 113 h 114"/>
                  <a:gd name="T48" fmla="*/ 0 w 228"/>
                  <a:gd name="T49" fmla="*/ 114 h 114"/>
                  <a:gd name="T50" fmla="*/ 54 w 228"/>
                  <a:gd name="T51" fmla="*/ 114 h 114"/>
                  <a:gd name="T52" fmla="*/ 54 w 228"/>
                  <a:gd name="T53" fmla="*/ 114 h 114"/>
                  <a:gd name="T54" fmla="*/ 52 w 228"/>
                  <a:gd name="T55" fmla="*/ 113 h 114"/>
                  <a:gd name="T56" fmla="*/ 52 w 228"/>
                  <a:gd name="T57" fmla="*/ 111 h 114"/>
                  <a:gd name="T58" fmla="*/ 54 w 228"/>
                  <a:gd name="T59" fmla="*/ 107 h 114"/>
                  <a:gd name="T60" fmla="*/ 61 w 228"/>
                  <a:gd name="T61" fmla="*/ 102 h 114"/>
                  <a:gd name="T62" fmla="*/ 71 w 228"/>
                  <a:gd name="T63" fmla="*/ 95 h 114"/>
                  <a:gd name="T64" fmla="*/ 88 w 228"/>
                  <a:gd name="T65" fmla="*/ 87 h 114"/>
                  <a:gd name="T66" fmla="*/ 114 w 228"/>
                  <a:gd name="T67" fmla="*/ 75 h 114"/>
                  <a:gd name="T68" fmla="*/ 142 w 228"/>
                  <a:gd name="T69" fmla="*/ 62 h 114"/>
                  <a:gd name="T70" fmla="*/ 166 w 228"/>
                  <a:gd name="T71" fmla="*/ 49 h 114"/>
                  <a:gd name="T72" fmla="*/ 185 w 228"/>
                  <a:gd name="T73" fmla="*/ 38 h 114"/>
                  <a:gd name="T74" fmla="*/ 201 w 228"/>
                  <a:gd name="T75" fmla="*/ 27 h 114"/>
                  <a:gd name="T76" fmla="*/ 214 w 228"/>
                  <a:gd name="T77" fmla="*/ 19 h 114"/>
                  <a:gd name="T78" fmla="*/ 221 w 228"/>
                  <a:gd name="T79" fmla="*/ 12 h 114"/>
                  <a:gd name="T80" fmla="*/ 227 w 228"/>
                  <a:gd name="T81" fmla="*/ 7 h 114"/>
                  <a:gd name="T82" fmla="*/ 228 w 228"/>
                  <a:gd name="T83" fmla="*/ 6 h 114"/>
                  <a:gd name="T84" fmla="*/ 213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3" y="0"/>
                    </a:moveTo>
                    <a:lnTo>
                      <a:pt x="211" y="0"/>
                    </a:lnTo>
                    <a:lnTo>
                      <a:pt x="208" y="2"/>
                    </a:lnTo>
                    <a:lnTo>
                      <a:pt x="202" y="4"/>
                    </a:lnTo>
                    <a:lnTo>
                      <a:pt x="194" y="7"/>
                    </a:lnTo>
                    <a:lnTo>
                      <a:pt x="185" y="12"/>
                    </a:lnTo>
                    <a:lnTo>
                      <a:pt x="175" y="17"/>
                    </a:lnTo>
                    <a:lnTo>
                      <a:pt x="165" y="23"/>
                    </a:lnTo>
                    <a:lnTo>
                      <a:pt x="153" y="30"/>
                    </a:lnTo>
                    <a:lnTo>
                      <a:pt x="145" y="36"/>
                    </a:lnTo>
                    <a:lnTo>
                      <a:pt x="140" y="39"/>
                    </a:lnTo>
                    <a:lnTo>
                      <a:pt x="138" y="40"/>
                    </a:lnTo>
                    <a:lnTo>
                      <a:pt x="136" y="42"/>
                    </a:lnTo>
                    <a:lnTo>
                      <a:pt x="133" y="43"/>
                    </a:lnTo>
                    <a:lnTo>
                      <a:pt x="129" y="46"/>
                    </a:lnTo>
                    <a:lnTo>
                      <a:pt x="119" y="52"/>
                    </a:lnTo>
                    <a:lnTo>
                      <a:pt x="104" y="61"/>
                    </a:lnTo>
                    <a:lnTo>
                      <a:pt x="86" y="71"/>
                    </a:lnTo>
                    <a:lnTo>
                      <a:pt x="67" y="81"/>
                    </a:lnTo>
                    <a:lnTo>
                      <a:pt x="50" y="90"/>
                    </a:lnTo>
                    <a:lnTo>
                      <a:pt x="34" y="98"/>
                    </a:lnTo>
                    <a:lnTo>
                      <a:pt x="21" y="105"/>
                    </a:lnTo>
                    <a:lnTo>
                      <a:pt x="9" y="110"/>
                    </a:lnTo>
                    <a:lnTo>
                      <a:pt x="3" y="113"/>
                    </a:lnTo>
                    <a:lnTo>
                      <a:pt x="0" y="114"/>
                    </a:lnTo>
                    <a:lnTo>
                      <a:pt x="54" y="114"/>
                    </a:lnTo>
                    <a:lnTo>
                      <a:pt x="52" y="113"/>
                    </a:lnTo>
                    <a:lnTo>
                      <a:pt x="52" y="111"/>
                    </a:lnTo>
                    <a:lnTo>
                      <a:pt x="54" y="107"/>
                    </a:lnTo>
                    <a:lnTo>
                      <a:pt x="61" y="102"/>
                    </a:lnTo>
                    <a:lnTo>
                      <a:pt x="71" y="95"/>
                    </a:lnTo>
                    <a:lnTo>
                      <a:pt x="88" y="87"/>
                    </a:lnTo>
                    <a:lnTo>
                      <a:pt x="114" y="75"/>
                    </a:lnTo>
                    <a:lnTo>
                      <a:pt x="142" y="62"/>
                    </a:lnTo>
                    <a:lnTo>
                      <a:pt x="166" y="49"/>
                    </a:lnTo>
                    <a:lnTo>
                      <a:pt x="185" y="38"/>
                    </a:lnTo>
                    <a:lnTo>
                      <a:pt x="201" y="27"/>
                    </a:lnTo>
                    <a:lnTo>
                      <a:pt x="214" y="19"/>
                    </a:lnTo>
                    <a:lnTo>
                      <a:pt x="221" y="12"/>
                    </a:lnTo>
                    <a:lnTo>
                      <a:pt x="227" y="7"/>
                    </a:lnTo>
                    <a:lnTo>
                      <a:pt x="228" y="6"/>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7" name="Freeform 199"/>
              <p:cNvSpPr>
                <a:spLocks/>
              </p:cNvSpPr>
              <p:nvPr/>
            </p:nvSpPr>
            <p:spPr bwMode="auto">
              <a:xfrm>
                <a:off x="1639" y="2290"/>
                <a:ext cx="228" cy="115"/>
              </a:xfrm>
              <a:custGeom>
                <a:avLst/>
                <a:gdLst>
                  <a:gd name="T0" fmla="*/ 214 w 228"/>
                  <a:gd name="T1" fmla="*/ 0 h 115"/>
                  <a:gd name="T2" fmla="*/ 212 w 228"/>
                  <a:gd name="T3" fmla="*/ 0 h 115"/>
                  <a:gd name="T4" fmla="*/ 208 w 228"/>
                  <a:gd name="T5" fmla="*/ 1 h 115"/>
                  <a:gd name="T6" fmla="*/ 202 w 228"/>
                  <a:gd name="T7" fmla="*/ 4 h 115"/>
                  <a:gd name="T8" fmla="*/ 195 w 228"/>
                  <a:gd name="T9" fmla="*/ 7 h 115"/>
                  <a:gd name="T10" fmla="*/ 186 w 228"/>
                  <a:gd name="T11" fmla="*/ 11 h 115"/>
                  <a:gd name="T12" fmla="*/ 176 w 228"/>
                  <a:gd name="T13" fmla="*/ 17 h 115"/>
                  <a:gd name="T14" fmla="*/ 166 w 228"/>
                  <a:gd name="T15" fmla="*/ 23 h 115"/>
                  <a:gd name="T16" fmla="*/ 154 w 228"/>
                  <a:gd name="T17" fmla="*/ 30 h 115"/>
                  <a:gd name="T18" fmla="*/ 146 w 228"/>
                  <a:gd name="T19" fmla="*/ 36 h 115"/>
                  <a:gd name="T20" fmla="*/ 141 w 228"/>
                  <a:gd name="T21" fmla="*/ 39 h 115"/>
                  <a:gd name="T22" fmla="*/ 139 w 228"/>
                  <a:gd name="T23" fmla="*/ 40 h 115"/>
                  <a:gd name="T24" fmla="*/ 137 w 228"/>
                  <a:gd name="T25" fmla="*/ 42 h 115"/>
                  <a:gd name="T26" fmla="*/ 134 w 228"/>
                  <a:gd name="T27" fmla="*/ 43 h 115"/>
                  <a:gd name="T28" fmla="*/ 128 w 228"/>
                  <a:gd name="T29" fmla="*/ 46 h 115"/>
                  <a:gd name="T30" fmla="*/ 120 w 228"/>
                  <a:gd name="T31" fmla="*/ 52 h 115"/>
                  <a:gd name="T32" fmla="*/ 104 w 228"/>
                  <a:gd name="T33" fmla="*/ 60 h 115"/>
                  <a:gd name="T34" fmla="*/ 85 w 228"/>
                  <a:gd name="T35" fmla="*/ 70 h 115"/>
                  <a:gd name="T36" fmla="*/ 66 w 228"/>
                  <a:gd name="T37" fmla="*/ 81 h 115"/>
                  <a:gd name="T38" fmla="*/ 49 w 228"/>
                  <a:gd name="T39" fmla="*/ 91 h 115"/>
                  <a:gd name="T40" fmla="*/ 33 w 228"/>
                  <a:gd name="T41" fmla="*/ 98 h 115"/>
                  <a:gd name="T42" fmla="*/ 20 w 228"/>
                  <a:gd name="T43" fmla="*/ 105 h 115"/>
                  <a:gd name="T44" fmla="*/ 9 w 228"/>
                  <a:gd name="T45" fmla="*/ 111 h 115"/>
                  <a:gd name="T46" fmla="*/ 3 w 228"/>
                  <a:gd name="T47" fmla="*/ 114 h 115"/>
                  <a:gd name="T48" fmla="*/ 0 w 228"/>
                  <a:gd name="T49" fmla="*/ 115 h 115"/>
                  <a:gd name="T50" fmla="*/ 55 w 228"/>
                  <a:gd name="T51" fmla="*/ 115 h 115"/>
                  <a:gd name="T52" fmla="*/ 55 w 228"/>
                  <a:gd name="T53" fmla="*/ 115 h 115"/>
                  <a:gd name="T54" fmla="*/ 53 w 228"/>
                  <a:gd name="T55" fmla="*/ 114 h 115"/>
                  <a:gd name="T56" fmla="*/ 52 w 228"/>
                  <a:gd name="T57" fmla="*/ 111 h 115"/>
                  <a:gd name="T58" fmla="*/ 55 w 228"/>
                  <a:gd name="T59" fmla="*/ 108 h 115"/>
                  <a:gd name="T60" fmla="*/ 61 w 228"/>
                  <a:gd name="T61" fmla="*/ 102 h 115"/>
                  <a:gd name="T62" fmla="*/ 71 w 228"/>
                  <a:gd name="T63" fmla="*/ 95 h 115"/>
                  <a:gd name="T64" fmla="*/ 88 w 228"/>
                  <a:gd name="T65" fmla="*/ 86 h 115"/>
                  <a:gd name="T66" fmla="*/ 114 w 228"/>
                  <a:gd name="T67" fmla="*/ 75 h 115"/>
                  <a:gd name="T68" fmla="*/ 141 w 228"/>
                  <a:gd name="T69" fmla="*/ 62 h 115"/>
                  <a:gd name="T70" fmla="*/ 166 w 228"/>
                  <a:gd name="T71" fmla="*/ 49 h 115"/>
                  <a:gd name="T72" fmla="*/ 185 w 228"/>
                  <a:gd name="T73" fmla="*/ 37 h 115"/>
                  <a:gd name="T74" fmla="*/ 201 w 228"/>
                  <a:gd name="T75" fmla="*/ 27 h 115"/>
                  <a:gd name="T76" fmla="*/ 214 w 228"/>
                  <a:gd name="T77" fmla="*/ 19 h 115"/>
                  <a:gd name="T78" fmla="*/ 221 w 228"/>
                  <a:gd name="T79" fmla="*/ 11 h 115"/>
                  <a:gd name="T80" fmla="*/ 227 w 228"/>
                  <a:gd name="T81" fmla="*/ 7 h 115"/>
                  <a:gd name="T82" fmla="*/ 228 w 228"/>
                  <a:gd name="T83" fmla="*/ 6 h 115"/>
                  <a:gd name="T84" fmla="*/ 214 w 228"/>
                  <a:gd name="T85" fmla="*/ 0 h 1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5"/>
                  <a:gd name="T131" fmla="*/ 228 w 228"/>
                  <a:gd name="T132" fmla="*/ 115 h 1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5">
                    <a:moveTo>
                      <a:pt x="214" y="0"/>
                    </a:moveTo>
                    <a:lnTo>
                      <a:pt x="212" y="0"/>
                    </a:lnTo>
                    <a:lnTo>
                      <a:pt x="208" y="1"/>
                    </a:lnTo>
                    <a:lnTo>
                      <a:pt x="202" y="4"/>
                    </a:lnTo>
                    <a:lnTo>
                      <a:pt x="195" y="7"/>
                    </a:lnTo>
                    <a:lnTo>
                      <a:pt x="186" y="11"/>
                    </a:lnTo>
                    <a:lnTo>
                      <a:pt x="176" y="17"/>
                    </a:lnTo>
                    <a:lnTo>
                      <a:pt x="166" y="23"/>
                    </a:lnTo>
                    <a:lnTo>
                      <a:pt x="154" y="30"/>
                    </a:lnTo>
                    <a:lnTo>
                      <a:pt x="146" y="36"/>
                    </a:lnTo>
                    <a:lnTo>
                      <a:pt x="141" y="39"/>
                    </a:lnTo>
                    <a:lnTo>
                      <a:pt x="139" y="40"/>
                    </a:lnTo>
                    <a:lnTo>
                      <a:pt x="137" y="42"/>
                    </a:lnTo>
                    <a:lnTo>
                      <a:pt x="134" y="43"/>
                    </a:lnTo>
                    <a:lnTo>
                      <a:pt x="128" y="46"/>
                    </a:lnTo>
                    <a:lnTo>
                      <a:pt x="120" y="52"/>
                    </a:lnTo>
                    <a:lnTo>
                      <a:pt x="104" y="60"/>
                    </a:lnTo>
                    <a:lnTo>
                      <a:pt x="85" y="70"/>
                    </a:lnTo>
                    <a:lnTo>
                      <a:pt x="66" y="81"/>
                    </a:lnTo>
                    <a:lnTo>
                      <a:pt x="49" y="91"/>
                    </a:lnTo>
                    <a:lnTo>
                      <a:pt x="33" y="98"/>
                    </a:lnTo>
                    <a:lnTo>
                      <a:pt x="20" y="105"/>
                    </a:lnTo>
                    <a:lnTo>
                      <a:pt x="9" y="111"/>
                    </a:lnTo>
                    <a:lnTo>
                      <a:pt x="3" y="114"/>
                    </a:lnTo>
                    <a:lnTo>
                      <a:pt x="0" y="115"/>
                    </a:lnTo>
                    <a:lnTo>
                      <a:pt x="55" y="115"/>
                    </a:lnTo>
                    <a:lnTo>
                      <a:pt x="53" y="114"/>
                    </a:lnTo>
                    <a:lnTo>
                      <a:pt x="52" y="111"/>
                    </a:lnTo>
                    <a:lnTo>
                      <a:pt x="55" y="108"/>
                    </a:lnTo>
                    <a:lnTo>
                      <a:pt x="61" y="102"/>
                    </a:lnTo>
                    <a:lnTo>
                      <a:pt x="71" y="95"/>
                    </a:lnTo>
                    <a:lnTo>
                      <a:pt x="88" y="86"/>
                    </a:lnTo>
                    <a:lnTo>
                      <a:pt x="114" y="75"/>
                    </a:lnTo>
                    <a:lnTo>
                      <a:pt x="141" y="62"/>
                    </a:lnTo>
                    <a:lnTo>
                      <a:pt x="166" y="49"/>
                    </a:lnTo>
                    <a:lnTo>
                      <a:pt x="185" y="37"/>
                    </a:lnTo>
                    <a:lnTo>
                      <a:pt x="201" y="27"/>
                    </a:lnTo>
                    <a:lnTo>
                      <a:pt x="214" y="19"/>
                    </a:lnTo>
                    <a:lnTo>
                      <a:pt x="221" y="11"/>
                    </a:lnTo>
                    <a:lnTo>
                      <a:pt x="227" y="7"/>
                    </a:lnTo>
                    <a:lnTo>
                      <a:pt x="228" y="6"/>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8" name="Freeform 200"/>
              <p:cNvSpPr>
                <a:spLocks/>
              </p:cNvSpPr>
              <p:nvPr/>
            </p:nvSpPr>
            <p:spPr bwMode="auto">
              <a:xfrm>
                <a:off x="1664" y="2323"/>
                <a:ext cx="227" cy="114"/>
              </a:xfrm>
              <a:custGeom>
                <a:avLst/>
                <a:gdLst>
                  <a:gd name="T0" fmla="*/ 213 w 227"/>
                  <a:gd name="T1" fmla="*/ 0 h 114"/>
                  <a:gd name="T2" fmla="*/ 212 w 227"/>
                  <a:gd name="T3" fmla="*/ 0 h 114"/>
                  <a:gd name="T4" fmla="*/ 209 w 227"/>
                  <a:gd name="T5" fmla="*/ 1 h 114"/>
                  <a:gd name="T6" fmla="*/ 203 w 227"/>
                  <a:gd name="T7" fmla="*/ 4 h 114"/>
                  <a:gd name="T8" fmla="*/ 194 w 227"/>
                  <a:gd name="T9" fmla="*/ 7 h 114"/>
                  <a:gd name="T10" fmla="*/ 186 w 227"/>
                  <a:gd name="T11" fmla="*/ 12 h 114"/>
                  <a:gd name="T12" fmla="*/ 176 w 227"/>
                  <a:gd name="T13" fmla="*/ 16 h 114"/>
                  <a:gd name="T14" fmla="*/ 165 w 227"/>
                  <a:gd name="T15" fmla="*/ 22 h 114"/>
                  <a:gd name="T16" fmla="*/ 154 w 227"/>
                  <a:gd name="T17" fmla="*/ 29 h 114"/>
                  <a:gd name="T18" fmla="*/ 145 w 227"/>
                  <a:gd name="T19" fmla="*/ 35 h 114"/>
                  <a:gd name="T20" fmla="*/ 141 w 227"/>
                  <a:gd name="T21" fmla="*/ 37 h 114"/>
                  <a:gd name="T22" fmla="*/ 138 w 227"/>
                  <a:gd name="T23" fmla="*/ 39 h 114"/>
                  <a:gd name="T24" fmla="*/ 137 w 227"/>
                  <a:gd name="T25" fmla="*/ 40 h 114"/>
                  <a:gd name="T26" fmla="*/ 134 w 227"/>
                  <a:gd name="T27" fmla="*/ 42 h 114"/>
                  <a:gd name="T28" fmla="*/ 129 w 227"/>
                  <a:gd name="T29" fmla="*/ 45 h 114"/>
                  <a:gd name="T30" fmla="*/ 119 w 227"/>
                  <a:gd name="T31" fmla="*/ 50 h 114"/>
                  <a:gd name="T32" fmla="*/ 105 w 227"/>
                  <a:gd name="T33" fmla="*/ 59 h 114"/>
                  <a:gd name="T34" fmla="*/ 86 w 227"/>
                  <a:gd name="T35" fmla="*/ 69 h 114"/>
                  <a:gd name="T36" fmla="*/ 67 w 227"/>
                  <a:gd name="T37" fmla="*/ 79 h 114"/>
                  <a:gd name="T38" fmla="*/ 50 w 227"/>
                  <a:gd name="T39" fmla="*/ 89 h 114"/>
                  <a:gd name="T40" fmla="*/ 33 w 227"/>
                  <a:gd name="T41" fmla="*/ 97 h 114"/>
                  <a:gd name="T42" fmla="*/ 20 w 227"/>
                  <a:gd name="T43" fmla="*/ 104 h 114"/>
                  <a:gd name="T44" fmla="*/ 8 w 227"/>
                  <a:gd name="T45" fmla="*/ 110 h 114"/>
                  <a:gd name="T46" fmla="*/ 2 w 227"/>
                  <a:gd name="T47" fmla="*/ 112 h 114"/>
                  <a:gd name="T48" fmla="*/ 0 w 227"/>
                  <a:gd name="T49" fmla="*/ 114 h 114"/>
                  <a:gd name="T50" fmla="*/ 54 w 227"/>
                  <a:gd name="T51" fmla="*/ 114 h 114"/>
                  <a:gd name="T52" fmla="*/ 54 w 227"/>
                  <a:gd name="T53" fmla="*/ 114 h 114"/>
                  <a:gd name="T54" fmla="*/ 53 w 227"/>
                  <a:gd name="T55" fmla="*/ 112 h 114"/>
                  <a:gd name="T56" fmla="*/ 51 w 227"/>
                  <a:gd name="T57" fmla="*/ 110 h 114"/>
                  <a:gd name="T58" fmla="*/ 54 w 227"/>
                  <a:gd name="T59" fmla="*/ 107 h 114"/>
                  <a:gd name="T60" fmla="*/ 60 w 227"/>
                  <a:gd name="T61" fmla="*/ 101 h 114"/>
                  <a:gd name="T62" fmla="*/ 70 w 227"/>
                  <a:gd name="T63" fmla="*/ 94 h 114"/>
                  <a:gd name="T64" fmla="*/ 88 w 227"/>
                  <a:gd name="T65" fmla="*/ 85 h 114"/>
                  <a:gd name="T66" fmla="*/ 114 w 227"/>
                  <a:gd name="T67" fmla="*/ 74 h 114"/>
                  <a:gd name="T68" fmla="*/ 141 w 227"/>
                  <a:gd name="T69" fmla="*/ 61 h 114"/>
                  <a:gd name="T70" fmla="*/ 165 w 227"/>
                  <a:gd name="T71" fmla="*/ 48 h 114"/>
                  <a:gd name="T72" fmla="*/ 184 w 227"/>
                  <a:gd name="T73" fmla="*/ 36 h 114"/>
                  <a:gd name="T74" fmla="*/ 200 w 227"/>
                  <a:gd name="T75" fmla="*/ 26 h 114"/>
                  <a:gd name="T76" fmla="*/ 213 w 227"/>
                  <a:gd name="T77" fmla="*/ 17 h 114"/>
                  <a:gd name="T78" fmla="*/ 220 w 227"/>
                  <a:gd name="T79" fmla="*/ 10 h 114"/>
                  <a:gd name="T80" fmla="*/ 226 w 227"/>
                  <a:gd name="T81" fmla="*/ 6 h 114"/>
                  <a:gd name="T82" fmla="*/ 227 w 227"/>
                  <a:gd name="T83" fmla="*/ 4 h 114"/>
                  <a:gd name="T84" fmla="*/ 213 w 227"/>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114"/>
                  <a:gd name="T131" fmla="*/ 227 w 227"/>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114">
                    <a:moveTo>
                      <a:pt x="213" y="0"/>
                    </a:moveTo>
                    <a:lnTo>
                      <a:pt x="212" y="0"/>
                    </a:lnTo>
                    <a:lnTo>
                      <a:pt x="209" y="1"/>
                    </a:lnTo>
                    <a:lnTo>
                      <a:pt x="203" y="4"/>
                    </a:lnTo>
                    <a:lnTo>
                      <a:pt x="194" y="7"/>
                    </a:lnTo>
                    <a:lnTo>
                      <a:pt x="186" y="12"/>
                    </a:lnTo>
                    <a:lnTo>
                      <a:pt x="176" y="16"/>
                    </a:lnTo>
                    <a:lnTo>
                      <a:pt x="165" y="22"/>
                    </a:lnTo>
                    <a:lnTo>
                      <a:pt x="154" y="29"/>
                    </a:lnTo>
                    <a:lnTo>
                      <a:pt x="145" y="35"/>
                    </a:lnTo>
                    <a:lnTo>
                      <a:pt x="141" y="37"/>
                    </a:lnTo>
                    <a:lnTo>
                      <a:pt x="138" y="39"/>
                    </a:lnTo>
                    <a:lnTo>
                      <a:pt x="137" y="40"/>
                    </a:lnTo>
                    <a:lnTo>
                      <a:pt x="134" y="42"/>
                    </a:lnTo>
                    <a:lnTo>
                      <a:pt x="129" y="45"/>
                    </a:lnTo>
                    <a:lnTo>
                      <a:pt x="119" y="50"/>
                    </a:lnTo>
                    <a:lnTo>
                      <a:pt x="105" y="59"/>
                    </a:lnTo>
                    <a:lnTo>
                      <a:pt x="86" y="69"/>
                    </a:lnTo>
                    <a:lnTo>
                      <a:pt x="67" y="79"/>
                    </a:lnTo>
                    <a:lnTo>
                      <a:pt x="50" y="89"/>
                    </a:lnTo>
                    <a:lnTo>
                      <a:pt x="33" y="97"/>
                    </a:lnTo>
                    <a:lnTo>
                      <a:pt x="20" y="104"/>
                    </a:lnTo>
                    <a:lnTo>
                      <a:pt x="8" y="110"/>
                    </a:lnTo>
                    <a:lnTo>
                      <a:pt x="2" y="112"/>
                    </a:lnTo>
                    <a:lnTo>
                      <a:pt x="0" y="114"/>
                    </a:lnTo>
                    <a:lnTo>
                      <a:pt x="54" y="114"/>
                    </a:lnTo>
                    <a:lnTo>
                      <a:pt x="53" y="112"/>
                    </a:lnTo>
                    <a:lnTo>
                      <a:pt x="51" y="110"/>
                    </a:lnTo>
                    <a:lnTo>
                      <a:pt x="54" y="107"/>
                    </a:lnTo>
                    <a:lnTo>
                      <a:pt x="60" y="101"/>
                    </a:lnTo>
                    <a:lnTo>
                      <a:pt x="70" y="94"/>
                    </a:lnTo>
                    <a:lnTo>
                      <a:pt x="88" y="85"/>
                    </a:lnTo>
                    <a:lnTo>
                      <a:pt x="114" y="74"/>
                    </a:lnTo>
                    <a:lnTo>
                      <a:pt x="141" y="61"/>
                    </a:lnTo>
                    <a:lnTo>
                      <a:pt x="165" y="48"/>
                    </a:lnTo>
                    <a:lnTo>
                      <a:pt x="184" y="36"/>
                    </a:lnTo>
                    <a:lnTo>
                      <a:pt x="200" y="26"/>
                    </a:lnTo>
                    <a:lnTo>
                      <a:pt x="213" y="17"/>
                    </a:lnTo>
                    <a:lnTo>
                      <a:pt x="220" y="10"/>
                    </a:lnTo>
                    <a:lnTo>
                      <a:pt x="226" y="6"/>
                    </a:lnTo>
                    <a:lnTo>
                      <a:pt x="227" y="4"/>
                    </a:lnTo>
                    <a:lnTo>
                      <a:pt x="2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9" name="Freeform 201"/>
              <p:cNvSpPr>
                <a:spLocks/>
              </p:cNvSpPr>
              <p:nvPr/>
            </p:nvSpPr>
            <p:spPr bwMode="auto">
              <a:xfrm>
                <a:off x="1689" y="2355"/>
                <a:ext cx="228" cy="114"/>
              </a:xfrm>
              <a:custGeom>
                <a:avLst/>
                <a:gdLst>
                  <a:gd name="T0" fmla="*/ 214 w 228"/>
                  <a:gd name="T1" fmla="*/ 0 h 114"/>
                  <a:gd name="T2" fmla="*/ 213 w 228"/>
                  <a:gd name="T3" fmla="*/ 0 h 114"/>
                  <a:gd name="T4" fmla="*/ 208 w 228"/>
                  <a:gd name="T5" fmla="*/ 1 h 114"/>
                  <a:gd name="T6" fmla="*/ 202 w 228"/>
                  <a:gd name="T7" fmla="*/ 4 h 114"/>
                  <a:gd name="T8" fmla="*/ 195 w 228"/>
                  <a:gd name="T9" fmla="*/ 7 h 114"/>
                  <a:gd name="T10" fmla="*/ 187 w 228"/>
                  <a:gd name="T11" fmla="*/ 11 h 114"/>
                  <a:gd name="T12" fmla="*/ 175 w 228"/>
                  <a:gd name="T13" fmla="*/ 16 h 114"/>
                  <a:gd name="T14" fmla="*/ 165 w 228"/>
                  <a:gd name="T15" fmla="*/ 21 h 114"/>
                  <a:gd name="T16" fmla="*/ 153 w 228"/>
                  <a:gd name="T17" fmla="*/ 29 h 114"/>
                  <a:gd name="T18" fmla="*/ 145 w 228"/>
                  <a:gd name="T19" fmla="*/ 34 h 114"/>
                  <a:gd name="T20" fmla="*/ 140 w 228"/>
                  <a:gd name="T21" fmla="*/ 37 h 114"/>
                  <a:gd name="T22" fmla="*/ 138 w 228"/>
                  <a:gd name="T23" fmla="*/ 39 h 114"/>
                  <a:gd name="T24" fmla="*/ 136 w 228"/>
                  <a:gd name="T25" fmla="*/ 40 h 114"/>
                  <a:gd name="T26" fmla="*/ 133 w 228"/>
                  <a:gd name="T27" fmla="*/ 42 h 114"/>
                  <a:gd name="T28" fmla="*/ 129 w 228"/>
                  <a:gd name="T29" fmla="*/ 44 h 114"/>
                  <a:gd name="T30" fmla="*/ 119 w 228"/>
                  <a:gd name="T31" fmla="*/ 50 h 114"/>
                  <a:gd name="T32" fmla="*/ 104 w 228"/>
                  <a:gd name="T33" fmla="*/ 59 h 114"/>
                  <a:gd name="T34" fmla="*/ 86 w 228"/>
                  <a:gd name="T35" fmla="*/ 70 h 114"/>
                  <a:gd name="T36" fmla="*/ 67 w 228"/>
                  <a:gd name="T37" fmla="*/ 80 h 114"/>
                  <a:gd name="T38" fmla="*/ 50 w 228"/>
                  <a:gd name="T39" fmla="*/ 89 h 114"/>
                  <a:gd name="T40" fmla="*/ 34 w 228"/>
                  <a:gd name="T41" fmla="*/ 98 h 114"/>
                  <a:gd name="T42" fmla="*/ 21 w 228"/>
                  <a:gd name="T43" fmla="*/ 105 h 114"/>
                  <a:gd name="T44" fmla="*/ 9 w 228"/>
                  <a:gd name="T45" fmla="*/ 109 h 114"/>
                  <a:gd name="T46" fmla="*/ 3 w 228"/>
                  <a:gd name="T47" fmla="*/ 112 h 114"/>
                  <a:gd name="T48" fmla="*/ 0 w 228"/>
                  <a:gd name="T49" fmla="*/ 114 h 114"/>
                  <a:gd name="T50" fmla="*/ 55 w 228"/>
                  <a:gd name="T51" fmla="*/ 114 h 114"/>
                  <a:gd name="T52" fmla="*/ 55 w 228"/>
                  <a:gd name="T53" fmla="*/ 114 h 114"/>
                  <a:gd name="T54" fmla="*/ 54 w 228"/>
                  <a:gd name="T55" fmla="*/ 112 h 114"/>
                  <a:gd name="T56" fmla="*/ 52 w 228"/>
                  <a:gd name="T57" fmla="*/ 109 h 114"/>
                  <a:gd name="T58" fmla="*/ 55 w 228"/>
                  <a:gd name="T59" fmla="*/ 106 h 114"/>
                  <a:gd name="T60" fmla="*/ 61 w 228"/>
                  <a:gd name="T61" fmla="*/ 101 h 114"/>
                  <a:gd name="T62" fmla="*/ 71 w 228"/>
                  <a:gd name="T63" fmla="*/ 93 h 114"/>
                  <a:gd name="T64" fmla="*/ 89 w 228"/>
                  <a:gd name="T65" fmla="*/ 85 h 114"/>
                  <a:gd name="T66" fmla="*/ 114 w 228"/>
                  <a:gd name="T67" fmla="*/ 73 h 114"/>
                  <a:gd name="T68" fmla="*/ 142 w 228"/>
                  <a:gd name="T69" fmla="*/ 60 h 114"/>
                  <a:gd name="T70" fmla="*/ 166 w 228"/>
                  <a:gd name="T71" fmla="*/ 47 h 114"/>
                  <a:gd name="T72" fmla="*/ 185 w 228"/>
                  <a:gd name="T73" fmla="*/ 36 h 114"/>
                  <a:gd name="T74" fmla="*/ 201 w 228"/>
                  <a:gd name="T75" fmla="*/ 26 h 114"/>
                  <a:gd name="T76" fmla="*/ 214 w 228"/>
                  <a:gd name="T77" fmla="*/ 17 h 114"/>
                  <a:gd name="T78" fmla="*/ 221 w 228"/>
                  <a:gd name="T79" fmla="*/ 10 h 114"/>
                  <a:gd name="T80" fmla="*/ 227 w 228"/>
                  <a:gd name="T81" fmla="*/ 5 h 114"/>
                  <a:gd name="T82" fmla="*/ 228 w 228"/>
                  <a:gd name="T83" fmla="*/ 4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3" y="0"/>
                    </a:lnTo>
                    <a:lnTo>
                      <a:pt x="208" y="1"/>
                    </a:lnTo>
                    <a:lnTo>
                      <a:pt x="202" y="4"/>
                    </a:lnTo>
                    <a:lnTo>
                      <a:pt x="195" y="7"/>
                    </a:lnTo>
                    <a:lnTo>
                      <a:pt x="187" y="11"/>
                    </a:lnTo>
                    <a:lnTo>
                      <a:pt x="175" y="16"/>
                    </a:lnTo>
                    <a:lnTo>
                      <a:pt x="165" y="21"/>
                    </a:lnTo>
                    <a:lnTo>
                      <a:pt x="153" y="29"/>
                    </a:lnTo>
                    <a:lnTo>
                      <a:pt x="145" y="34"/>
                    </a:lnTo>
                    <a:lnTo>
                      <a:pt x="140" y="37"/>
                    </a:lnTo>
                    <a:lnTo>
                      <a:pt x="138" y="39"/>
                    </a:lnTo>
                    <a:lnTo>
                      <a:pt x="136" y="40"/>
                    </a:lnTo>
                    <a:lnTo>
                      <a:pt x="133" y="42"/>
                    </a:lnTo>
                    <a:lnTo>
                      <a:pt x="129" y="44"/>
                    </a:lnTo>
                    <a:lnTo>
                      <a:pt x="119" y="50"/>
                    </a:lnTo>
                    <a:lnTo>
                      <a:pt x="104" y="59"/>
                    </a:lnTo>
                    <a:lnTo>
                      <a:pt x="86" y="70"/>
                    </a:lnTo>
                    <a:lnTo>
                      <a:pt x="67" y="80"/>
                    </a:lnTo>
                    <a:lnTo>
                      <a:pt x="50" y="89"/>
                    </a:lnTo>
                    <a:lnTo>
                      <a:pt x="34" y="98"/>
                    </a:lnTo>
                    <a:lnTo>
                      <a:pt x="21" y="105"/>
                    </a:lnTo>
                    <a:lnTo>
                      <a:pt x="9" y="109"/>
                    </a:lnTo>
                    <a:lnTo>
                      <a:pt x="3" y="112"/>
                    </a:lnTo>
                    <a:lnTo>
                      <a:pt x="0" y="114"/>
                    </a:lnTo>
                    <a:lnTo>
                      <a:pt x="55" y="114"/>
                    </a:lnTo>
                    <a:lnTo>
                      <a:pt x="54" y="112"/>
                    </a:lnTo>
                    <a:lnTo>
                      <a:pt x="52" y="109"/>
                    </a:lnTo>
                    <a:lnTo>
                      <a:pt x="55" y="106"/>
                    </a:lnTo>
                    <a:lnTo>
                      <a:pt x="61" y="101"/>
                    </a:lnTo>
                    <a:lnTo>
                      <a:pt x="71" y="93"/>
                    </a:lnTo>
                    <a:lnTo>
                      <a:pt x="89" y="85"/>
                    </a:lnTo>
                    <a:lnTo>
                      <a:pt x="114" y="73"/>
                    </a:lnTo>
                    <a:lnTo>
                      <a:pt x="142" y="60"/>
                    </a:lnTo>
                    <a:lnTo>
                      <a:pt x="166" y="47"/>
                    </a:lnTo>
                    <a:lnTo>
                      <a:pt x="185" y="36"/>
                    </a:lnTo>
                    <a:lnTo>
                      <a:pt x="201" y="26"/>
                    </a:lnTo>
                    <a:lnTo>
                      <a:pt x="214" y="17"/>
                    </a:lnTo>
                    <a:lnTo>
                      <a:pt x="221" y="10"/>
                    </a:lnTo>
                    <a:lnTo>
                      <a:pt x="227" y="5"/>
                    </a:lnTo>
                    <a:lnTo>
                      <a:pt x="228" y="4"/>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0" name="Freeform 202"/>
              <p:cNvSpPr>
                <a:spLocks/>
              </p:cNvSpPr>
              <p:nvPr/>
            </p:nvSpPr>
            <p:spPr bwMode="auto">
              <a:xfrm>
                <a:off x="1714" y="2386"/>
                <a:ext cx="228" cy="114"/>
              </a:xfrm>
              <a:custGeom>
                <a:avLst/>
                <a:gdLst>
                  <a:gd name="T0" fmla="*/ 214 w 228"/>
                  <a:gd name="T1" fmla="*/ 0 h 114"/>
                  <a:gd name="T2" fmla="*/ 212 w 228"/>
                  <a:gd name="T3" fmla="*/ 0 h 114"/>
                  <a:gd name="T4" fmla="*/ 208 w 228"/>
                  <a:gd name="T5" fmla="*/ 2 h 114"/>
                  <a:gd name="T6" fmla="*/ 202 w 228"/>
                  <a:gd name="T7" fmla="*/ 5 h 114"/>
                  <a:gd name="T8" fmla="*/ 195 w 228"/>
                  <a:gd name="T9" fmla="*/ 8 h 114"/>
                  <a:gd name="T10" fmla="*/ 186 w 228"/>
                  <a:gd name="T11" fmla="*/ 12 h 114"/>
                  <a:gd name="T12" fmla="*/ 176 w 228"/>
                  <a:gd name="T13" fmla="*/ 16 h 114"/>
                  <a:gd name="T14" fmla="*/ 166 w 228"/>
                  <a:gd name="T15" fmla="*/ 22 h 114"/>
                  <a:gd name="T16" fmla="*/ 154 w 228"/>
                  <a:gd name="T17" fmla="*/ 29 h 114"/>
                  <a:gd name="T18" fmla="*/ 146 w 228"/>
                  <a:gd name="T19" fmla="*/ 35 h 114"/>
                  <a:gd name="T20" fmla="*/ 141 w 228"/>
                  <a:gd name="T21" fmla="*/ 38 h 114"/>
                  <a:gd name="T22" fmla="*/ 139 w 228"/>
                  <a:gd name="T23" fmla="*/ 39 h 114"/>
                  <a:gd name="T24" fmla="*/ 137 w 228"/>
                  <a:gd name="T25" fmla="*/ 41 h 114"/>
                  <a:gd name="T26" fmla="*/ 134 w 228"/>
                  <a:gd name="T27" fmla="*/ 42 h 114"/>
                  <a:gd name="T28" fmla="*/ 128 w 228"/>
                  <a:gd name="T29" fmla="*/ 45 h 114"/>
                  <a:gd name="T30" fmla="*/ 120 w 228"/>
                  <a:gd name="T31" fmla="*/ 51 h 114"/>
                  <a:gd name="T32" fmla="*/ 104 w 228"/>
                  <a:gd name="T33" fmla="*/ 60 h 114"/>
                  <a:gd name="T34" fmla="*/ 85 w 228"/>
                  <a:gd name="T35" fmla="*/ 71 h 114"/>
                  <a:gd name="T36" fmla="*/ 66 w 228"/>
                  <a:gd name="T37" fmla="*/ 81 h 114"/>
                  <a:gd name="T38" fmla="*/ 49 w 228"/>
                  <a:gd name="T39" fmla="*/ 90 h 114"/>
                  <a:gd name="T40" fmla="*/ 33 w 228"/>
                  <a:gd name="T41" fmla="*/ 98 h 114"/>
                  <a:gd name="T42" fmla="*/ 20 w 228"/>
                  <a:gd name="T43" fmla="*/ 106 h 114"/>
                  <a:gd name="T44" fmla="*/ 9 w 228"/>
                  <a:gd name="T45" fmla="*/ 110 h 114"/>
                  <a:gd name="T46" fmla="*/ 3 w 228"/>
                  <a:gd name="T47" fmla="*/ 113 h 114"/>
                  <a:gd name="T48" fmla="*/ 0 w 228"/>
                  <a:gd name="T49" fmla="*/ 114 h 114"/>
                  <a:gd name="T50" fmla="*/ 55 w 228"/>
                  <a:gd name="T51" fmla="*/ 114 h 114"/>
                  <a:gd name="T52" fmla="*/ 55 w 228"/>
                  <a:gd name="T53" fmla="*/ 114 h 114"/>
                  <a:gd name="T54" fmla="*/ 53 w 228"/>
                  <a:gd name="T55" fmla="*/ 113 h 114"/>
                  <a:gd name="T56" fmla="*/ 52 w 228"/>
                  <a:gd name="T57" fmla="*/ 110 h 114"/>
                  <a:gd name="T58" fmla="*/ 55 w 228"/>
                  <a:gd name="T59" fmla="*/ 107 h 114"/>
                  <a:gd name="T60" fmla="*/ 61 w 228"/>
                  <a:gd name="T61" fmla="*/ 101 h 114"/>
                  <a:gd name="T62" fmla="*/ 71 w 228"/>
                  <a:gd name="T63" fmla="*/ 94 h 114"/>
                  <a:gd name="T64" fmla="*/ 88 w 228"/>
                  <a:gd name="T65" fmla="*/ 86 h 114"/>
                  <a:gd name="T66" fmla="*/ 114 w 228"/>
                  <a:gd name="T67" fmla="*/ 74 h 114"/>
                  <a:gd name="T68" fmla="*/ 141 w 228"/>
                  <a:gd name="T69" fmla="*/ 61 h 114"/>
                  <a:gd name="T70" fmla="*/ 166 w 228"/>
                  <a:gd name="T71" fmla="*/ 48 h 114"/>
                  <a:gd name="T72" fmla="*/ 185 w 228"/>
                  <a:gd name="T73" fmla="*/ 36 h 114"/>
                  <a:gd name="T74" fmla="*/ 201 w 228"/>
                  <a:gd name="T75" fmla="*/ 26 h 114"/>
                  <a:gd name="T76" fmla="*/ 214 w 228"/>
                  <a:gd name="T77" fmla="*/ 18 h 114"/>
                  <a:gd name="T78" fmla="*/ 221 w 228"/>
                  <a:gd name="T79" fmla="*/ 11 h 114"/>
                  <a:gd name="T80" fmla="*/ 227 w 228"/>
                  <a:gd name="T81" fmla="*/ 6 h 114"/>
                  <a:gd name="T82" fmla="*/ 228 w 228"/>
                  <a:gd name="T83" fmla="*/ 5 h 114"/>
                  <a:gd name="T84" fmla="*/ 214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4" y="0"/>
                    </a:moveTo>
                    <a:lnTo>
                      <a:pt x="212" y="0"/>
                    </a:lnTo>
                    <a:lnTo>
                      <a:pt x="208" y="2"/>
                    </a:lnTo>
                    <a:lnTo>
                      <a:pt x="202" y="5"/>
                    </a:lnTo>
                    <a:lnTo>
                      <a:pt x="195" y="8"/>
                    </a:lnTo>
                    <a:lnTo>
                      <a:pt x="186" y="12"/>
                    </a:lnTo>
                    <a:lnTo>
                      <a:pt x="176" y="16"/>
                    </a:lnTo>
                    <a:lnTo>
                      <a:pt x="166" y="22"/>
                    </a:lnTo>
                    <a:lnTo>
                      <a:pt x="154" y="29"/>
                    </a:lnTo>
                    <a:lnTo>
                      <a:pt x="146" y="35"/>
                    </a:lnTo>
                    <a:lnTo>
                      <a:pt x="141" y="38"/>
                    </a:lnTo>
                    <a:lnTo>
                      <a:pt x="139" y="39"/>
                    </a:lnTo>
                    <a:lnTo>
                      <a:pt x="137" y="41"/>
                    </a:lnTo>
                    <a:lnTo>
                      <a:pt x="134" y="42"/>
                    </a:lnTo>
                    <a:lnTo>
                      <a:pt x="128" y="45"/>
                    </a:lnTo>
                    <a:lnTo>
                      <a:pt x="120" y="51"/>
                    </a:lnTo>
                    <a:lnTo>
                      <a:pt x="104" y="60"/>
                    </a:lnTo>
                    <a:lnTo>
                      <a:pt x="85" y="71"/>
                    </a:lnTo>
                    <a:lnTo>
                      <a:pt x="66" y="81"/>
                    </a:lnTo>
                    <a:lnTo>
                      <a:pt x="49" y="90"/>
                    </a:lnTo>
                    <a:lnTo>
                      <a:pt x="33" y="98"/>
                    </a:lnTo>
                    <a:lnTo>
                      <a:pt x="20" y="106"/>
                    </a:lnTo>
                    <a:lnTo>
                      <a:pt x="9" y="110"/>
                    </a:lnTo>
                    <a:lnTo>
                      <a:pt x="3" y="113"/>
                    </a:lnTo>
                    <a:lnTo>
                      <a:pt x="0" y="114"/>
                    </a:lnTo>
                    <a:lnTo>
                      <a:pt x="55" y="114"/>
                    </a:lnTo>
                    <a:lnTo>
                      <a:pt x="53" y="113"/>
                    </a:lnTo>
                    <a:lnTo>
                      <a:pt x="52" y="110"/>
                    </a:lnTo>
                    <a:lnTo>
                      <a:pt x="55" y="107"/>
                    </a:lnTo>
                    <a:lnTo>
                      <a:pt x="61" y="101"/>
                    </a:lnTo>
                    <a:lnTo>
                      <a:pt x="71" y="94"/>
                    </a:lnTo>
                    <a:lnTo>
                      <a:pt x="88" y="86"/>
                    </a:lnTo>
                    <a:lnTo>
                      <a:pt x="114" y="74"/>
                    </a:lnTo>
                    <a:lnTo>
                      <a:pt x="141" y="61"/>
                    </a:lnTo>
                    <a:lnTo>
                      <a:pt x="166" y="48"/>
                    </a:lnTo>
                    <a:lnTo>
                      <a:pt x="185" y="36"/>
                    </a:lnTo>
                    <a:lnTo>
                      <a:pt x="201" y="26"/>
                    </a:lnTo>
                    <a:lnTo>
                      <a:pt x="214" y="18"/>
                    </a:lnTo>
                    <a:lnTo>
                      <a:pt x="221" y="11"/>
                    </a:lnTo>
                    <a:lnTo>
                      <a:pt x="227" y="6"/>
                    </a:lnTo>
                    <a:lnTo>
                      <a:pt x="228" y="5"/>
                    </a:lnTo>
                    <a:lnTo>
                      <a:pt x="2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1" name="Freeform 203"/>
              <p:cNvSpPr>
                <a:spLocks/>
              </p:cNvSpPr>
              <p:nvPr/>
            </p:nvSpPr>
            <p:spPr bwMode="auto">
              <a:xfrm>
                <a:off x="1740" y="2418"/>
                <a:ext cx="228" cy="114"/>
              </a:xfrm>
              <a:custGeom>
                <a:avLst/>
                <a:gdLst>
                  <a:gd name="T0" fmla="*/ 212 w 228"/>
                  <a:gd name="T1" fmla="*/ 0 h 114"/>
                  <a:gd name="T2" fmla="*/ 211 w 228"/>
                  <a:gd name="T3" fmla="*/ 0 h 114"/>
                  <a:gd name="T4" fmla="*/ 208 w 228"/>
                  <a:gd name="T5" fmla="*/ 2 h 114"/>
                  <a:gd name="T6" fmla="*/ 202 w 228"/>
                  <a:gd name="T7" fmla="*/ 4 h 114"/>
                  <a:gd name="T8" fmla="*/ 193 w 228"/>
                  <a:gd name="T9" fmla="*/ 7 h 114"/>
                  <a:gd name="T10" fmla="*/ 185 w 228"/>
                  <a:gd name="T11" fmla="*/ 12 h 114"/>
                  <a:gd name="T12" fmla="*/ 175 w 228"/>
                  <a:gd name="T13" fmla="*/ 17 h 114"/>
                  <a:gd name="T14" fmla="*/ 164 w 228"/>
                  <a:gd name="T15" fmla="*/ 23 h 114"/>
                  <a:gd name="T16" fmla="*/ 153 w 228"/>
                  <a:gd name="T17" fmla="*/ 30 h 114"/>
                  <a:gd name="T18" fmla="*/ 144 w 228"/>
                  <a:gd name="T19" fmla="*/ 36 h 114"/>
                  <a:gd name="T20" fmla="*/ 140 w 228"/>
                  <a:gd name="T21" fmla="*/ 39 h 114"/>
                  <a:gd name="T22" fmla="*/ 137 w 228"/>
                  <a:gd name="T23" fmla="*/ 41 h 114"/>
                  <a:gd name="T24" fmla="*/ 136 w 228"/>
                  <a:gd name="T25" fmla="*/ 41 h 114"/>
                  <a:gd name="T26" fmla="*/ 133 w 228"/>
                  <a:gd name="T27" fmla="*/ 42 h 114"/>
                  <a:gd name="T28" fmla="*/ 128 w 228"/>
                  <a:gd name="T29" fmla="*/ 45 h 114"/>
                  <a:gd name="T30" fmla="*/ 118 w 228"/>
                  <a:gd name="T31" fmla="*/ 51 h 114"/>
                  <a:gd name="T32" fmla="*/ 104 w 228"/>
                  <a:gd name="T33" fmla="*/ 59 h 114"/>
                  <a:gd name="T34" fmla="*/ 85 w 228"/>
                  <a:gd name="T35" fmla="*/ 71 h 114"/>
                  <a:gd name="T36" fmla="*/ 66 w 228"/>
                  <a:gd name="T37" fmla="*/ 81 h 114"/>
                  <a:gd name="T38" fmla="*/ 49 w 228"/>
                  <a:gd name="T39" fmla="*/ 90 h 114"/>
                  <a:gd name="T40" fmla="*/ 33 w 228"/>
                  <a:gd name="T41" fmla="*/ 98 h 114"/>
                  <a:gd name="T42" fmla="*/ 20 w 228"/>
                  <a:gd name="T43" fmla="*/ 105 h 114"/>
                  <a:gd name="T44" fmla="*/ 9 w 228"/>
                  <a:gd name="T45" fmla="*/ 110 h 114"/>
                  <a:gd name="T46" fmla="*/ 3 w 228"/>
                  <a:gd name="T47" fmla="*/ 113 h 114"/>
                  <a:gd name="T48" fmla="*/ 0 w 228"/>
                  <a:gd name="T49" fmla="*/ 114 h 114"/>
                  <a:gd name="T50" fmla="*/ 53 w 228"/>
                  <a:gd name="T51" fmla="*/ 114 h 114"/>
                  <a:gd name="T52" fmla="*/ 53 w 228"/>
                  <a:gd name="T53" fmla="*/ 114 h 114"/>
                  <a:gd name="T54" fmla="*/ 52 w 228"/>
                  <a:gd name="T55" fmla="*/ 113 h 114"/>
                  <a:gd name="T56" fmla="*/ 52 w 228"/>
                  <a:gd name="T57" fmla="*/ 111 h 114"/>
                  <a:gd name="T58" fmla="*/ 53 w 228"/>
                  <a:gd name="T59" fmla="*/ 107 h 114"/>
                  <a:gd name="T60" fmla="*/ 61 w 228"/>
                  <a:gd name="T61" fmla="*/ 103 h 114"/>
                  <a:gd name="T62" fmla="*/ 71 w 228"/>
                  <a:gd name="T63" fmla="*/ 95 h 114"/>
                  <a:gd name="T64" fmla="*/ 88 w 228"/>
                  <a:gd name="T65" fmla="*/ 85 h 114"/>
                  <a:gd name="T66" fmla="*/ 114 w 228"/>
                  <a:gd name="T67" fmla="*/ 74 h 114"/>
                  <a:gd name="T68" fmla="*/ 141 w 228"/>
                  <a:gd name="T69" fmla="*/ 61 h 114"/>
                  <a:gd name="T70" fmla="*/ 166 w 228"/>
                  <a:gd name="T71" fmla="*/ 48 h 114"/>
                  <a:gd name="T72" fmla="*/ 185 w 228"/>
                  <a:gd name="T73" fmla="*/ 36 h 114"/>
                  <a:gd name="T74" fmla="*/ 201 w 228"/>
                  <a:gd name="T75" fmla="*/ 26 h 114"/>
                  <a:gd name="T76" fmla="*/ 214 w 228"/>
                  <a:gd name="T77" fmla="*/ 17 h 114"/>
                  <a:gd name="T78" fmla="*/ 221 w 228"/>
                  <a:gd name="T79" fmla="*/ 10 h 114"/>
                  <a:gd name="T80" fmla="*/ 227 w 228"/>
                  <a:gd name="T81" fmla="*/ 6 h 114"/>
                  <a:gd name="T82" fmla="*/ 228 w 228"/>
                  <a:gd name="T83" fmla="*/ 4 h 114"/>
                  <a:gd name="T84" fmla="*/ 212 w 228"/>
                  <a:gd name="T85" fmla="*/ 0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8"/>
                  <a:gd name="T130" fmla="*/ 0 h 114"/>
                  <a:gd name="T131" fmla="*/ 228 w 228"/>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8" h="114">
                    <a:moveTo>
                      <a:pt x="212" y="0"/>
                    </a:moveTo>
                    <a:lnTo>
                      <a:pt x="211" y="0"/>
                    </a:lnTo>
                    <a:lnTo>
                      <a:pt x="208" y="2"/>
                    </a:lnTo>
                    <a:lnTo>
                      <a:pt x="202" y="4"/>
                    </a:lnTo>
                    <a:lnTo>
                      <a:pt x="193" y="7"/>
                    </a:lnTo>
                    <a:lnTo>
                      <a:pt x="185" y="12"/>
                    </a:lnTo>
                    <a:lnTo>
                      <a:pt x="175" y="17"/>
                    </a:lnTo>
                    <a:lnTo>
                      <a:pt x="164" y="23"/>
                    </a:lnTo>
                    <a:lnTo>
                      <a:pt x="153" y="30"/>
                    </a:lnTo>
                    <a:lnTo>
                      <a:pt x="144" y="36"/>
                    </a:lnTo>
                    <a:lnTo>
                      <a:pt x="140" y="39"/>
                    </a:lnTo>
                    <a:lnTo>
                      <a:pt x="137" y="41"/>
                    </a:lnTo>
                    <a:lnTo>
                      <a:pt x="136" y="41"/>
                    </a:lnTo>
                    <a:lnTo>
                      <a:pt x="133" y="42"/>
                    </a:lnTo>
                    <a:lnTo>
                      <a:pt x="128" y="45"/>
                    </a:lnTo>
                    <a:lnTo>
                      <a:pt x="118" y="51"/>
                    </a:lnTo>
                    <a:lnTo>
                      <a:pt x="104" y="59"/>
                    </a:lnTo>
                    <a:lnTo>
                      <a:pt x="85" y="71"/>
                    </a:lnTo>
                    <a:lnTo>
                      <a:pt x="66" y="81"/>
                    </a:lnTo>
                    <a:lnTo>
                      <a:pt x="49" y="90"/>
                    </a:lnTo>
                    <a:lnTo>
                      <a:pt x="33" y="98"/>
                    </a:lnTo>
                    <a:lnTo>
                      <a:pt x="20" y="105"/>
                    </a:lnTo>
                    <a:lnTo>
                      <a:pt x="9" y="110"/>
                    </a:lnTo>
                    <a:lnTo>
                      <a:pt x="3" y="113"/>
                    </a:lnTo>
                    <a:lnTo>
                      <a:pt x="0" y="114"/>
                    </a:lnTo>
                    <a:lnTo>
                      <a:pt x="53" y="114"/>
                    </a:lnTo>
                    <a:lnTo>
                      <a:pt x="52" y="113"/>
                    </a:lnTo>
                    <a:lnTo>
                      <a:pt x="52" y="111"/>
                    </a:lnTo>
                    <a:lnTo>
                      <a:pt x="53" y="107"/>
                    </a:lnTo>
                    <a:lnTo>
                      <a:pt x="61" y="103"/>
                    </a:lnTo>
                    <a:lnTo>
                      <a:pt x="71" y="95"/>
                    </a:lnTo>
                    <a:lnTo>
                      <a:pt x="88" y="85"/>
                    </a:lnTo>
                    <a:lnTo>
                      <a:pt x="114" y="74"/>
                    </a:lnTo>
                    <a:lnTo>
                      <a:pt x="141" y="61"/>
                    </a:lnTo>
                    <a:lnTo>
                      <a:pt x="166" y="48"/>
                    </a:lnTo>
                    <a:lnTo>
                      <a:pt x="185" y="36"/>
                    </a:lnTo>
                    <a:lnTo>
                      <a:pt x="201" y="26"/>
                    </a:lnTo>
                    <a:lnTo>
                      <a:pt x="214" y="17"/>
                    </a:lnTo>
                    <a:lnTo>
                      <a:pt x="221" y="10"/>
                    </a:lnTo>
                    <a:lnTo>
                      <a:pt x="227" y="6"/>
                    </a:lnTo>
                    <a:lnTo>
                      <a:pt x="228" y="4"/>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2" name="Freeform 204"/>
              <p:cNvSpPr>
                <a:spLocks/>
              </p:cNvSpPr>
              <p:nvPr/>
            </p:nvSpPr>
            <p:spPr bwMode="auto">
              <a:xfrm>
                <a:off x="1245" y="372"/>
                <a:ext cx="231" cy="144"/>
              </a:xfrm>
              <a:custGeom>
                <a:avLst/>
                <a:gdLst>
                  <a:gd name="T0" fmla="*/ 231 w 231"/>
                  <a:gd name="T1" fmla="*/ 0 h 144"/>
                  <a:gd name="T2" fmla="*/ 228 w 231"/>
                  <a:gd name="T3" fmla="*/ 1 h 144"/>
                  <a:gd name="T4" fmla="*/ 218 w 231"/>
                  <a:gd name="T5" fmla="*/ 4 h 144"/>
                  <a:gd name="T6" fmla="*/ 205 w 231"/>
                  <a:gd name="T7" fmla="*/ 10 h 144"/>
                  <a:gd name="T8" fmla="*/ 191 w 231"/>
                  <a:gd name="T9" fmla="*/ 17 h 144"/>
                  <a:gd name="T10" fmla="*/ 175 w 231"/>
                  <a:gd name="T11" fmla="*/ 25 h 144"/>
                  <a:gd name="T12" fmla="*/ 159 w 231"/>
                  <a:gd name="T13" fmla="*/ 32 h 144"/>
                  <a:gd name="T14" fmla="*/ 147 w 231"/>
                  <a:gd name="T15" fmla="*/ 39 h 144"/>
                  <a:gd name="T16" fmla="*/ 139 w 231"/>
                  <a:gd name="T17" fmla="*/ 45 h 144"/>
                  <a:gd name="T18" fmla="*/ 131 w 231"/>
                  <a:gd name="T19" fmla="*/ 50 h 144"/>
                  <a:gd name="T20" fmla="*/ 124 w 231"/>
                  <a:gd name="T21" fmla="*/ 56 h 144"/>
                  <a:gd name="T22" fmla="*/ 114 w 231"/>
                  <a:gd name="T23" fmla="*/ 62 h 144"/>
                  <a:gd name="T24" fmla="*/ 103 w 231"/>
                  <a:gd name="T25" fmla="*/ 68 h 144"/>
                  <a:gd name="T26" fmla="*/ 91 w 231"/>
                  <a:gd name="T27" fmla="*/ 74 h 144"/>
                  <a:gd name="T28" fmla="*/ 79 w 231"/>
                  <a:gd name="T29" fmla="*/ 81 h 144"/>
                  <a:gd name="T30" fmla="*/ 69 w 231"/>
                  <a:gd name="T31" fmla="*/ 87 h 144"/>
                  <a:gd name="T32" fmla="*/ 59 w 231"/>
                  <a:gd name="T33" fmla="*/ 94 h 144"/>
                  <a:gd name="T34" fmla="*/ 49 w 231"/>
                  <a:gd name="T35" fmla="*/ 102 h 144"/>
                  <a:gd name="T36" fmla="*/ 39 w 231"/>
                  <a:gd name="T37" fmla="*/ 110 h 144"/>
                  <a:gd name="T38" fmla="*/ 30 w 231"/>
                  <a:gd name="T39" fmla="*/ 118 h 144"/>
                  <a:gd name="T40" fmla="*/ 20 w 231"/>
                  <a:gd name="T41" fmla="*/ 127 h 144"/>
                  <a:gd name="T42" fmla="*/ 12 w 231"/>
                  <a:gd name="T43" fmla="*/ 134 h 144"/>
                  <a:gd name="T44" fmla="*/ 6 w 231"/>
                  <a:gd name="T45" fmla="*/ 138 h 144"/>
                  <a:gd name="T46" fmla="*/ 2 w 231"/>
                  <a:gd name="T47" fmla="*/ 143 h 144"/>
                  <a:gd name="T48" fmla="*/ 0 w 231"/>
                  <a:gd name="T49" fmla="*/ 144 h 144"/>
                  <a:gd name="T50" fmla="*/ 25 w 231"/>
                  <a:gd name="T51" fmla="*/ 134 h 144"/>
                  <a:gd name="T52" fmla="*/ 159 w 231"/>
                  <a:gd name="T53" fmla="*/ 59 h 144"/>
                  <a:gd name="T54" fmla="*/ 231 w 231"/>
                  <a:gd name="T55" fmla="*/ 0 h 14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31"/>
                  <a:gd name="T85" fmla="*/ 0 h 144"/>
                  <a:gd name="T86" fmla="*/ 231 w 231"/>
                  <a:gd name="T87" fmla="*/ 144 h 14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31" h="144">
                    <a:moveTo>
                      <a:pt x="231" y="0"/>
                    </a:moveTo>
                    <a:lnTo>
                      <a:pt x="228" y="1"/>
                    </a:lnTo>
                    <a:lnTo>
                      <a:pt x="218" y="4"/>
                    </a:lnTo>
                    <a:lnTo>
                      <a:pt x="205" y="10"/>
                    </a:lnTo>
                    <a:lnTo>
                      <a:pt x="191" y="17"/>
                    </a:lnTo>
                    <a:lnTo>
                      <a:pt x="175" y="25"/>
                    </a:lnTo>
                    <a:lnTo>
                      <a:pt x="159" y="32"/>
                    </a:lnTo>
                    <a:lnTo>
                      <a:pt x="147" y="39"/>
                    </a:lnTo>
                    <a:lnTo>
                      <a:pt x="139" y="45"/>
                    </a:lnTo>
                    <a:lnTo>
                      <a:pt x="131" y="50"/>
                    </a:lnTo>
                    <a:lnTo>
                      <a:pt x="124" y="56"/>
                    </a:lnTo>
                    <a:lnTo>
                      <a:pt x="114" y="62"/>
                    </a:lnTo>
                    <a:lnTo>
                      <a:pt x="103" y="68"/>
                    </a:lnTo>
                    <a:lnTo>
                      <a:pt x="91" y="74"/>
                    </a:lnTo>
                    <a:lnTo>
                      <a:pt x="79" y="81"/>
                    </a:lnTo>
                    <a:lnTo>
                      <a:pt x="69" y="87"/>
                    </a:lnTo>
                    <a:lnTo>
                      <a:pt x="59" y="94"/>
                    </a:lnTo>
                    <a:lnTo>
                      <a:pt x="49" y="102"/>
                    </a:lnTo>
                    <a:lnTo>
                      <a:pt x="39" y="110"/>
                    </a:lnTo>
                    <a:lnTo>
                      <a:pt x="30" y="118"/>
                    </a:lnTo>
                    <a:lnTo>
                      <a:pt x="20" y="127"/>
                    </a:lnTo>
                    <a:lnTo>
                      <a:pt x="12" y="134"/>
                    </a:lnTo>
                    <a:lnTo>
                      <a:pt x="6" y="138"/>
                    </a:lnTo>
                    <a:lnTo>
                      <a:pt x="2" y="143"/>
                    </a:lnTo>
                    <a:lnTo>
                      <a:pt x="0" y="144"/>
                    </a:lnTo>
                    <a:lnTo>
                      <a:pt x="25" y="134"/>
                    </a:lnTo>
                    <a:lnTo>
                      <a:pt x="159" y="59"/>
                    </a:lnTo>
                    <a:lnTo>
                      <a:pt x="2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3" name="Freeform 205"/>
              <p:cNvSpPr>
                <a:spLocks/>
              </p:cNvSpPr>
              <p:nvPr/>
            </p:nvSpPr>
            <p:spPr bwMode="auto">
              <a:xfrm>
                <a:off x="1363" y="1288"/>
                <a:ext cx="413" cy="275"/>
              </a:xfrm>
              <a:custGeom>
                <a:avLst/>
                <a:gdLst>
                  <a:gd name="T0" fmla="*/ 80 w 413"/>
                  <a:gd name="T1" fmla="*/ 30 h 275"/>
                  <a:gd name="T2" fmla="*/ 119 w 413"/>
                  <a:gd name="T3" fmla="*/ 14 h 275"/>
                  <a:gd name="T4" fmla="*/ 159 w 413"/>
                  <a:gd name="T5" fmla="*/ 4 h 275"/>
                  <a:gd name="T6" fmla="*/ 208 w 413"/>
                  <a:gd name="T7" fmla="*/ 0 h 275"/>
                  <a:gd name="T8" fmla="*/ 259 w 413"/>
                  <a:gd name="T9" fmla="*/ 1 h 275"/>
                  <a:gd name="T10" fmla="*/ 306 w 413"/>
                  <a:gd name="T11" fmla="*/ 10 h 275"/>
                  <a:gd name="T12" fmla="*/ 351 w 413"/>
                  <a:gd name="T13" fmla="*/ 26 h 275"/>
                  <a:gd name="T14" fmla="*/ 394 w 413"/>
                  <a:gd name="T15" fmla="*/ 50 h 275"/>
                  <a:gd name="T16" fmla="*/ 413 w 413"/>
                  <a:gd name="T17" fmla="*/ 69 h 275"/>
                  <a:gd name="T18" fmla="*/ 406 w 413"/>
                  <a:gd name="T19" fmla="*/ 82 h 275"/>
                  <a:gd name="T20" fmla="*/ 393 w 413"/>
                  <a:gd name="T21" fmla="*/ 80 h 275"/>
                  <a:gd name="T22" fmla="*/ 325 w 413"/>
                  <a:gd name="T23" fmla="*/ 43 h 275"/>
                  <a:gd name="T24" fmla="*/ 247 w 413"/>
                  <a:gd name="T25" fmla="*/ 27 h 275"/>
                  <a:gd name="T26" fmla="*/ 176 w 413"/>
                  <a:gd name="T27" fmla="*/ 27 h 275"/>
                  <a:gd name="T28" fmla="*/ 127 w 413"/>
                  <a:gd name="T29" fmla="*/ 39 h 275"/>
                  <a:gd name="T30" fmla="*/ 80 w 413"/>
                  <a:gd name="T31" fmla="*/ 59 h 275"/>
                  <a:gd name="T32" fmla="*/ 49 w 413"/>
                  <a:gd name="T33" fmla="*/ 88 h 275"/>
                  <a:gd name="T34" fmla="*/ 31 w 413"/>
                  <a:gd name="T35" fmla="*/ 121 h 275"/>
                  <a:gd name="T36" fmla="*/ 25 w 413"/>
                  <a:gd name="T37" fmla="*/ 160 h 275"/>
                  <a:gd name="T38" fmla="*/ 77 w 413"/>
                  <a:gd name="T39" fmla="*/ 222 h 275"/>
                  <a:gd name="T40" fmla="*/ 158 w 413"/>
                  <a:gd name="T41" fmla="*/ 243 h 275"/>
                  <a:gd name="T42" fmla="*/ 238 w 413"/>
                  <a:gd name="T43" fmla="*/ 251 h 275"/>
                  <a:gd name="T44" fmla="*/ 314 w 413"/>
                  <a:gd name="T45" fmla="*/ 242 h 275"/>
                  <a:gd name="T46" fmla="*/ 374 w 413"/>
                  <a:gd name="T47" fmla="*/ 206 h 275"/>
                  <a:gd name="T48" fmla="*/ 384 w 413"/>
                  <a:gd name="T49" fmla="*/ 161 h 275"/>
                  <a:gd name="T50" fmla="*/ 363 w 413"/>
                  <a:gd name="T51" fmla="*/ 141 h 275"/>
                  <a:gd name="T52" fmla="*/ 351 w 413"/>
                  <a:gd name="T53" fmla="*/ 124 h 275"/>
                  <a:gd name="T54" fmla="*/ 360 w 413"/>
                  <a:gd name="T55" fmla="*/ 112 h 275"/>
                  <a:gd name="T56" fmla="*/ 373 w 413"/>
                  <a:gd name="T57" fmla="*/ 115 h 275"/>
                  <a:gd name="T58" fmla="*/ 381 w 413"/>
                  <a:gd name="T59" fmla="*/ 124 h 275"/>
                  <a:gd name="T60" fmla="*/ 413 w 413"/>
                  <a:gd name="T61" fmla="*/ 167 h 275"/>
                  <a:gd name="T62" fmla="*/ 413 w 413"/>
                  <a:gd name="T63" fmla="*/ 173 h 275"/>
                  <a:gd name="T64" fmla="*/ 383 w 413"/>
                  <a:gd name="T65" fmla="*/ 233 h 275"/>
                  <a:gd name="T66" fmla="*/ 319 w 413"/>
                  <a:gd name="T67" fmla="*/ 266 h 275"/>
                  <a:gd name="T68" fmla="*/ 247 w 413"/>
                  <a:gd name="T69" fmla="*/ 275 h 275"/>
                  <a:gd name="T70" fmla="*/ 192 w 413"/>
                  <a:gd name="T71" fmla="*/ 274 h 275"/>
                  <a:gd name="T72" fmla="*/ 135 w 413"/>
                  <a:gd name="T73" fmla="*/ 268 h 275"/>
                  <a:gd name="T74" fmla="*/ 80 w 413"/>
                  <a:gd name="T75" fmla="*/ 253 h 275"/>
                  <a:gd name="T76" fmla="*/ 35 w 413"/>
                  <a:gd name="T77" fmla="*/ 225 h 275"/>
                  <a:gd name="T78" fmla="*/ 8 w 413"/>
                  <a:gd name="T79" fmla="*/ 178 h 275"/>
                  <a:gd name="T80" fmla="*/ 2 w 413"/>
                  <a:gd name="T81" fmla="*/ 125 h 275"/>
                  <a:gd name="T82" fmla="*/ 21 w 413"/>
                  <a:gd name="T83" fmla="*/ 80 h 275"/>
                  <a:gd name="T84" fmla="*/ 57 w 413"/>
                  <a:gd name="T85" fmla="*/ 46 h 27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13"/>
                  <a:gd name="T130" fmla="*/ 0 h 275"/>
                  <a:gd name="T131" fmla="*/ 413 w 413"/>
                  <a:gd name="T132" fmla="*/ 275 h 27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13" h="275">
                    <a:moveTo>
                      <a:pt x="57" y="46"/>
                    </a:moveTo>
                    <a:lnTo>
                      <a:pt x="68" y="37"/>
                    </a:lnTo>
                    <a:lnTo>
                      <a:pt x="80" y="30"/>
                    </a:lnTo>
                    <a:lnTo>
                      <a:pt x="93" y="24"/>
                    </a:lnTo>
                    <a:lnTo>
                      <a:pt x="106" y="18"/>
                    </a:lnTo>
                    <a:lnTo>
                      <a:pt x="119" y="14"/>
                    </a:lnTo>
                    <a:lnTo>
                      <a:pt x="132" y="10"/>
                    </a:lnTo>
                    <a:lnTo>
                      <a:pt x="145" y="7"/>
                    </a:lnTo>
                    <a:lnTo>
                      <a:pt x="159" y="4"/>
                    </a:lnTo>
                    <a:lnTo>
                      <a:pt x="175" y="1"/>
                    </a:lnTo>
                    <a:lnTo>
                      <a:pt x="192" y="0"/>
                    </a:lnTo>
                    <a:lnTo>
                      <a:pt x="208" y="0"/>
                    </a:lnTo>
                    <a:lnTo>
                      <a:pt x="226" y="0"/>
                    </a:lnTo>
                    <a:lnTo>
                      <a:pt x="241" y="0"/>
                    </a:lnTo>
                    <a:lnTo>
                      <a:pt x="259" y="1"/>
                    </a:lnTo>
                    <a:lnTo>
                      <a:pt x="275" y="3"/>
                    </a:lnTo>
                    <a:lnTo>
                      <a:pt x="290" y="5"/>
                    </a:lnTo>
                    <a:lnTo>
                      <a:pt x="306" y="10"/>
                    </a:lnTo>
                    <a:lnTo>
                      <a:pt x="322" y="14"/>
                    </a:lnTo>
                    <a:lnTo>
                      <a:pt x="337" y="20"/>
                    </a:lnTo>
                    <a:lnTo>
                      <a:pt x="351" y="26"/>
                    </a:lnTo>
                    <a:lnTo>
                      <a:pt x="367" y="33"/>
                    </a:lnTo>
                    <a:lnTo>
                      <a:pt x="380" y="41"/>
                    </a:lnTo>
                    <a:lnTo>
                      <a:pt x="394" y="50"/>
                    </a:lnTo>
                    <a:lnTo>
                      <a:pt x="407" y="60"/>
                    </a:lnTo>
                    <a:lnTo>
                      <a:pt x="410" y="65"/>
                    </a:lnTo>
                    <a:lnTo>
                      <a:pt x="413" y="69"/>
                    </a:lnTo>
                    <a:lnTo>
                      <a:pt x="413" y="75"/>
                    </a:lnTo>
                    <a:lnTo>
                      <a:pt x="410" y="79"/>
                    </a:lnTo>
                    <a:lnTo>
                      <a:pt x="406" y="82"/>
                    </a:lnTo>
                    <a:lnTo>
                      <a:pt x="402" y="83"/>
                    </a:lnTo>
                    <a:lnTo>
                      <a:pt x="397" y="83"/>
                    </a:lnTo>
                    <a:lnTo>
                      <a:pt x="393" y="80"/>
                    </a:lnTo>
                    <a:lnTo>
                      <a:pt x="371" y="65"/>
                    </a:lnTo>
                    <a:lnTo>
                      <a:pt x="348" y="53"/>
                    </a:lnTo>
                    <a:lnTo>
                      <a:pt x="325" y="43"/>
                    </a:lnTo>
                    <a:lnTo>
                      <a:pt x="299" y="36"/>
                    </a:lnTo>
                    <a:lnTo>
                      <a:pt x="273" y="30"/>
                    </a:lnTo>
                    <a:lnTo>
                      <a:pt x="247" y="27"/>
                    </a:lnTo>
                    <a:lnTo>
                      <a:pt x="220" y="26"/>
                    </a:lnTo>
                    <a:lnTo>
                      <a:pt x="194" y="26"/>
                    </a:lnTo>
                    <a:lnTo>
                      <a:pt x="176" y="27"/>
                    </a:lnTo>
                    <a:lnTo>
                      <a:pt x="159" y="30"/>
                    </a:lnTo>
                    <a:lnTo>
                      <a:pt x="143" y="33"/>
                    </a:lnTo>
                    <a:lnTo>
                      <a:pt x="127" y="39"/>
                    </a:lnTo>
                    <a:lnTo>
                      <a:pt x="112" y="44"/>
                    </a:lnTo>
                    <a:lnTo>
                      <a:pt x="96" y="52"/>
                    </a:lnTo>
                    <a:lnTo>
                      <a:pt x="80" y="59"/>
                    </a:lnTo>
                    <a:lnTo>
                      <a:pt x="65" y="67"/>
                    </a:lnTo>
                    <a:lnTo>
                      <a:pt x="57" y="78"/>
                    </a:lnTo>
                    <a:lnTo>
                      <a:pt x="49" y="88"/>
                    </a:lnTo>
                    <a:lnTo>
                      <a:pt x="42" y="98"/>
                    </a:lnTo>
                    <a:lnTo>
                      <a:pt x="35" y="109"/>
                    </a:lnTo>
                    <a:lnTo>
                      <a:pt x="31" y="121"/>
                    </a:lnTo>
                    <a:lnTo>
                      <a:pt x="26" y="134"/>
                    </a:lnTo>
                    <a:lnTo>
                      <a:pt x="25" y="147"/>
                    </a:lnTo>
                    <a:lnTo>
                      <a:pt x="25" y="160"/>
                    </a:lnTo>
                    <a:lnTo>
                      <a:pt x="38" y="187"/>
                    </a:lnTo>
                    <a:lnTo>
                      <a:pt x="55" y="207"/>
                    </a:lnTo>
                    <a:lnTo>
                      <a:pt x="77" y="222"/>
                    </a:lnTo>
                    <a:lnTo>
                      <a:pt x="103" y="232"/>
                    </a:lnTo>
                    <a:lnTo>
                      <a:pt x="130" y="239"/>
                    </a:lnTo>
                    <a:lnTo>
                      <a:pt x="158" y="243"/>
                    </a:lnTo>
                    <a:lnTo>
                      <a:pt x="187" y="246"/>
                    </a:lnTo>
                    <a:lnTo>
                      <a:pt x="214" y="249"/>
                    </a:lnTo>
                    <a:lnTo>
                      <a:pt x="238" y="251"/>
                    </a:lnTo>
                    <a:lnTo>
                      <a:pt x="263" y="249"/>
                    </a:lnTo>
                    <a:lnTo>
                      <a:pt x="289" y="248"/>
                    </a:lnTo>
                    <a:lnTo>
                      <a:pt x="314" y="242"/>
                    </a:lnTo>
                    <a:lnTo>
                      <a:pt x="337" y="235"/>
                    </a:lnTo>
                    <a:lnTo>
                      <a:pt x="357" y="222"/>
                    </a:lnTo>
                    <a:lnTo>
                      <a:pt x="374" y="206"/>
                    </a:lnTo>
                    <a:lnTo>
                      <a:pt x="387" y="183"/>
                    </a:lnTo>
                    <a:lnTo>
                      <a:pt x="387" y="173"/>
                    </a:lnTo>
                    <a:lnTo>
                      <a:pt x="384" y="161"/>
                    </a:lnTo>
                    <a:lnTo>
                      <a:pt x="377" y="154"/>
                    </a:lnTo>
                    <a:lnTo>
                      <a:pt x="370" y="148"/>
                    </a:lnTo>
                    <a:lnTo>
                      <a:pt x="363" y="141"/>
                    </a:lnTo>
                    <a:lnTo>
                      <a:pt x="355" y="134"/>
                    </a:lnTo>
                    <a:lnTo>
                      <a:pt x="352" y="129"/>
                    </a:lnTo>
                    <a:lnTo>
                      <a:pt x="351" y="124"/>
                    </a:lnTo>
                    <a:lnTo>
                      <a:pt x="352" y="119"/>
                    </a:lnTo>
                    <a:lnTo>
                      <a:pt x="355" y="115"/>
                    </a:lnTo>
                    <a:lnTo>
                      <a:pt x="360" y="112"/>
                    </a:lnTo>
                    <a:lnTo>
                      <a:pt x="364" y="112"/>
                    </a:lnTo>
                    <a:lnTo>
                      <a:pt x="368" y="112"/>
                    </a:lnTo>
                    <a:lnTo>
                      <a:pt x="373" y="115"/>
                    </a:lnTo>
                    <a:lnTo>
                      <a:pt x="376" y="118"/>
                    </a:lnTo>
                    <a:lnTo>
                      <a:pt x="378" y="121"/>
                    </a:lnTo>
                    <a:lnTo>
                      <a:pt x="381" y="124"/>
                    </a:lnTo>
                    <a:lnTo>
                      <a:pt x="384" y="127"/>
                    </a:lnTo>
                    <a:lnTo>
                      <a:pt x="413" y="165"/>
                    </a:lnTo>
                    <a:lnTo>
                      <a:pt x="413" y="167"/>
                    </a:lnTo>
                    <a:lnTo>
                      <a:pt x="413" y="168"/>
                    </a:lnTo>
                    <a:lnTo>
                      <a:pt x="413" y="171"/>
                    </a:lnTo>
                    <a:lnTo>
                      <a:pt x="413" y="173"/>
                    </a:lnTo>
                    <a:lnTo>
                      <a:pt x="410" y="193"/>
                    </a:lnTo>
                    <a:lnTo>
                      <a:pt x="399" y="215"/>
                    </a:lnTo>
                    <a:lnTo>
                      <a:pt x="383" y="233"/>
                    </a:lnTo>
                    <a:lnTo>
                      <a:pt x="364" y="248"/>
                    </a:lnTo>
                    <a:lnTo>
                      <a:pt x="342" y="259"/>
                    </a:lnTo>
                    <a:lnTo>
                      <a:pt x="319" y="266"/>
                    </a:lnTo>
                    <a:lnTo>
                      <a:pt x="295" y="272"/>
                    </a:lnTo>
                    <a:lnTo>
                      <a:pt x="272" y="275"/>
                    </a:lnTo>
                    <a:lnTo>
                      <a:pt x="247" y="275"/>
                    </a:lnTo>
                    <a:lnTo>
                      <a:pt x="230" y="275"/>
                    </a:lnTo>
                    <a:lnTo>
                      <a:pt x="211" y="275"/>
                    </a:lnTo>
                    <a:lnTo>
                      <a:pt x="192" y="274"/>
                    </a:lnTo>
                    <a:lnTo>
                      <a:pt x="172" y="272"/>
                    </a:lnTo>
                    <a:lnTo>
                      <a:pt x="153" y="271"/>
                    </a:lnTo>
                    <a:lnTo>
                      <a:pt x="135" y="268"/>
                    </a:lnTo>
                    <a:lnTo>
                      <a:pt x="116" y="264"/>
                    </a:lnTo>
                    <a:lnTo>
                      <a:pt x="97" y="259"/>
                    </a:lnTo>
                    <a:lnTo>
                      <a:pt x="80" y="253"/>
                    </a:lnTo>
                    <a:lnTo>
                      <a:pt x="64" y="246"/>
                    </a:lnTo>
                    <a:lnTo>
                      <a:pt x="49" y="236"/>
                    </a:lnTo>
                    <a:lnTo>
                      <a:pt x="35" y="225"/>
                    </a:lnTo>
                    <a:lnTo>
                      <a:pt x="24" y="212"/>
                    </a:lnTo>
                    <a:lnTo>
                      <a:pt x="15" y="196"/>
                    </a:lnTo>
                    <a:lnTo>
                      <a:pt x="8" y="178"/>
                    </a:lnTo>
                    <a:lnTo>
                      <a:pt x="2" y="158"/>
                    </a:lnTo>
                    <a:lnTo>
                      <a:pt x="0" y="141"/>
                    </a:lnTo>
                    <a:lnTo>
                      <a:pt x="2" y="125"/>
                    </a:lnTo>
                    <a:lnTo>
                      <a:pt x="5" y="109"/>
                    </a:lnTo>
                    <a:lnTo>
                      <a:pt x="12" y="95"/>
                    </a:lnTo>
                    <a:lnTo>
                      <a:pt x="21" y="80"/>
                    </a:lnTo>
                    <a:lnTo>
                      <a:pt x="31" y="67"/>
                    </a:lnTo>
                    <a:lnTo>
                      <a:pt x="42" y="56"/>
                    </a:lnTo>
                    <a:lnTo>
                      <a:pt x="57"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4" name="Freeform 206"/>
              <p:cNvSpPr>
                <a:spLocks/>
              </p:cNvSpPr>
              <p:nvPr/>
            </p:nvSpPr>
            <p:spPr bwMode="auto">
              <a:xfrm>
                <a:off x="1404" y="656"/>
                <a:ext cx="414" cy="277"/>
              </a:xfrm>
              <a:custGeom>
                <a:avLst/>
                <a:gdLst>
                  <a:gd name="T0" fmla="*/ 79 w 414"/>
                  <a:gd name="T1" fmla="*/ 30 h 277"/>
                  <a:gd name="T2" fmla="*/ 118 w 414"/>
                  <a:gd name="T3" fmla="*/ 15 h 277"/>
                  <a:gd name="T4" fmla="*/ 160 w 414"/>
                  <a:gd name="T5" fmla="*/ 4 h 277"/>
                  <a:gd name="T6" fmla="*/ 209 w 414"/>
                  <a:gd name="T7" fmla="*/ 0 h 277"/>
                  <a:gd name="T8" fmla="*/ 258 w 414"/>
                  <a:gd name="T9" fmla="*/ 2 h 277"/>
                  <a:gd name="T10" fmla="*/ 306 w 414"/>
                  <a:gd name="T11" fmla="*/ 10 h 277"/>
                  <a:gd name="T12" fmla="*/ 352 w 414"/>
                  <a:gd name="T13" fmla="*/ 26 h 277"/>
                  <a:gd name="T14" fmla="*/ 395 w 414"/>
                  <a:gd name="T15" fmla="*/ 51 h 277"/>
                  <a:gd name="T16" fmla="*/ 414 w 414"/>
                  <a:gd name="T17" fmla="*/ 69 h 277"/>
                  <a:gd name="T18" fmla="*/ 407 w 414"/>
                  <a:gd name="T19" fmla="*/ 82 h 277"/>
                  <a:gd name="T20" fmla="*/ 392 w 414"/>
                  <a:gd name="T21" fmla="*/ 81 h 277"/>
                  <a:gd name="T22" fmla="*/ 324 w 414"/>
                  <a:gd name="T23" fmla="*/ 43 h 277"/>
                  <a:gd name="T24" fmla="*/ 247 w 414"/>
                  <a:gd name="T25" fmla="*/ 27 h 277"/>
                  <a:gd name="T26" fmla="*/ 176 w 414"/>
                  <a:gd name="T27" fmla="*/ 27 h 277"/>
                  <a:gd name="T28" fmla="*/ 127 w 414"/>
                  <a:gd name="T29" fmla="*/ 39 h 277"/>
                  <a:gd name="T30" fmla="*/ 81 w 414"/>
                  <a:gd name="T31" fmla="*/ 59 h 277"/>
                  <a:gd name="T32" fmla="*/ 47 w 414"/>
                  <a:gd name="T33" fmla="*/ 87 h 277"/>
                  <a:gd name="T34" fmla="*/ 29 w 414"/>
                  <a:gd name="T35" fmla="*/ 121 h 277"/>
                  <a:gd name="T36" fmla="*/ 23 w 414"/>
                  <a:gd name="T37" fmla="*/ 162 h 277"/>
                  <a:gd name="T38" fmla="*/ 76 w 414"/>
                  <a:gd name="T39" fmla="*/ 224 h 277"/>
                  <a:gd name="T40" fmla="*/ 159 w 414"/>
                  <a:gd name="T41" fmla="*/ 245 h 277"/>
                  <a:gd name="T42" fmla="*/ 238 w 414"/>
                  <a:gd name="T43" fmla="*/ 251 h 277"/>
                  <a:gd name="T44" fmla="*/ 313 w 414"/>
                  <a:gd name="T45" fmla="*/ 244 h 277"/>
                  <a:gd name="T46" fmla="*/ 374 w 414"/>
                  <a:gd name="T47" fmla="*/ 206 h 277"/>
                  <a:gd name="T48" fmla="*/ 384 w 414"/>
                  <a:gd name="T49" fmla="*/ 163 h 277"/>
                  <a:gd name="T50" fmla="*/ 362 w 414"/>
                  <a:gd name="T51" fmla="*/ 140 h 277"/>
                  <a:gd name="T52" fmla="*/ 352 w 414"/>
                  <a:gd name="T53" fmla="*/ 124 h 277"/>
                  <a:gd name="T54" fmla="*/ 359 w 414"/>
                  <a:gd name="T55" fmla="*/ 113 h 277"/>
                  <a:gd name="T56" fmla="*/ 374 w 414"/>
                  <a:gd name="T57" fmla="*/ 115 h 277"/>
                  <a:gd name="T58" fmla="*/ 381 w 414"/>
                  <a:gd name="T59" fmla="*/ 124 h 277"/>
                  <a:gd name="T60" fmla="*/ 414 w 414"/>
                  <a:gd name="T61" fmla="*/ 169 h 277"/>
                  <a:gd name="T62" fmla="*/ 414 w 414"/>
                  <a:gd name="T63" fmla="*/ 175 h 277"/>
                  <a:gd name="T64" fmla="*/ 382 w 414"/>
                  <a:gd name="T65" fmla="*/ 235 h 277"/>
                  <a:gd name="T66" fmla="*/ 319 w 414"/>
                  <a:gd name="T67" fmla="*/ 268 h 277"/>
                  <a:gd name="T68" fmla="*/ 247 w 414"/>
                  <a:gd name="T69" fmla="*/ 277 h 277"/>
                  <a:gd name="T70" fmla="*/ 192 w 414"/>
                  <a:gd name="T71" fmla="*/ 276 h 277"/>
                  <a:gd name="T72" fmla="*/ 134 w 414"/>
                  <a:gd name="T73" fmla="*/ 270 h 277"/>
                  <a:gd name="T74" fmla="*/ 79 w 414"/>
                  <a:gd name="T75" fmla="*/ 255 h 277"/>
                  <a:gd name="T76" fmla="*/ 34 w 414"/>
                  <a:gd name="T77" fmla="*/ 226 h 277"/>
                  <a:gd name="T78" fmla="*/ 6 w 414"/>
                  <a:gd name="T79" fmla="*/ 180 h 277"/>
                  <a:gd name="T80" fmla="*/ 1 w 414"/>
                  <a:gd name="T81" fmla="*/ 127 h 277"/>
                  <a:gd name="T82" fmla="*/ 20 w 414"/>
                  <a:gd name="T83" fmla="*/ 81 h 277"/>
                  <a:gd name="T84" fmla="*/ 55 w 414"/>
                  <a:gd name="T85" fmla="*/ 45 h 27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14"/>
                  <a:gd name="T130" fmla="*/ 0 h 277"/>
                  <a:gd name="T131" fmla="*/ 414 w 414"/>
                  <a:gd name="T132" fmla="*/ 277 h 27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14" h="277">
                    <a:moveTo>
                      <a:pt x="55" y="45"/>
                    </a:moveTo>
                    <a:lnTo>
                      <a:pt x="66" y="38"/>
                    </a:lnTo>
                    <a:lnTo>
                      <a:pt x="79" y="30"/>
                    </a:lnTo>
                    <a:lnTo>
                      <a:pt x="92" y="25"/>
                    </a:lnTo>
                    <a:lnTo>
                      <a:pt x="105" y="19"/>
                    </a:lnTo>
                    <a:lnTo>
                      <a:pt x="118" y="15"/>
                    </a:lnTo>
                    <a:lnTo>
                      <a:pt x="131" y="10"/>
                    </a:lnTo>
                    <a:lnTo>
                      <a:pt x="146" y="7"/>
                    </a:lnTo>
                    <a:lnTo>
                      <a:pt x="160" y="4"/>
                    </a:lnTo>
                    <a:lnTo>
                      <a:pt x="176" y="2"/>
                    </a:lnTo>
                    <a:lnTo>
                      <a:pt x="193" y="0"/>
                    </a:lnTo>
                    <a:lnTo>
                      <a:pt x="209" y="0"/>
                    </a:lnTo>
                    <a:lnTo>
                      <a:pt x="225" y="0"/>
                    </a:lnTo>
                    <a:lnTo>
                      <a:pt x="242" y="0"/>
                    </a:lnTo>
                    <a:lnTo>
                      <a:pt x="258" y="2"/>
                    </a:lnTo>
                    <a:lnTo>
                      <a:pt x="274" y="3"/>
                    </a:lnTo>
                    <a:lnTo>
                      <a:pt x="291" y="6"/>
                    </a:lnTo>
                    <a:lnTo>
                      <a:pt x="306" y="10"/>
                    </a:lnTo>
                    <a:lnTo>
                      <a:pt x="322" y="15"/>
                    </a:lnTo>
                    <a:lnTo>
                      <a:pt x="337" y="20"/>
                    </a:lnTo>
                    <a:lnTo>
                      <a:pt x="352" y="26"/>
                    </a:lnTo>
                    <a:lnTo>
                      <a:pt x="366" y="33"/>
                    </a:lnTo>
                    <a:lnTo>
                      <a:pt x="381" y="42"/>
                    </a:lnTo>
                    <a:lnTo>
                      <a:pt x="395" y="51"/>
                    </a:lnTo>
                    <a:lnTo>
                      <a:pt x="408" y="61"/>
                    </a:lnTo>
                    <a:lnTo>
                      <a:pt x="411" y="65"/>
                    </a:lnTo>
                    <a:lnTo>
                      <a:pt x="414" y="69"/>
                    </a:lnTo>
                    <a:lnTo>
                      <a:pt x="414" y="75"/>
                    </a:lnTo>
                    <a:lnTo>
                      <a:pt x="411" y="79"/>
                    </a:lnTo>
                    <a:lnTo>
                      <a:pt x="407" y="82"/>
                    </a:lnTo>
                    <a:lnTo>
                      <a:pt x="402" y="84"/>
                    </a:lnTo>
                    <a:lnTo>
                      <a:pt x="397" y="84"/>
                    </a:lnTo>
                    <a:lnTo>
                      <a:pt x="392" y="81"/>
                    </a:lnTo>
                    <a:lnTo>
                      <a:pt x="371" y="65"/>
                    </a:lnTo>
                    <a:lnTo>
                      <a:pt x="348" y="53"/>
                    </a:lnTo>
                    <a:lnTo>
                      <a:pt x="324" y="43"/>
                    </a:lnTo>
                    <a:lnTo>
                      <a:pt x="298" y="36"/>
                    </a:lnTo>
                    <a:lnTo>
                      <a:pt x="273" y="30"/>
                    </a:lnTo>
                    <a:lnTo>
                      <a:pt x="247" y="27"/>
                    </a:lnTo>
                    <a:lnTo>
                      <a:pt x="219" y="26"/>
                    </a:lnTo>
                    <a:lnTo>
                      <a:pt x="193" y="26"/>
                    </a:lnTo>
                    <a:lnTo>
                      <a:pt x="176" y="27"/>
                    </a:lnTo>
                    <a:lnTo>
                      <a:pt x="160" y="30"/>
                    </a:lnTo>
                    <a:lnTo>
                      <a:pt x="144" y="33"/>
                    </a:lnTo>
                    <a:lnTo>
                      <a:pt x="127" y="39"/>
                    </a:lnTo>
                    <a:lnTo>
                      <a:pt x="111" y="45"/>
                    </a:lnTo>
                    <a:lnTo>
                      <a:pt x="95" y="51"/>
                    </a:lnTo>
                    <a:lnTo>
                      <a:pt x="81" y="59"/>
                    </a:lnTo>
                    <a:lnTo>
                      <a:pt x="65" y="66"/>
                    </a:lnTo>
                    <a:lnTo>
                      <a:pt x="56" y="77"/>
                    </a:lnTo>
                    <a:lnTo>
                      <a:pt x="47" y="87"/>
                    </a:lnTo>
                    <a:lnTo>
                      <a:pt x="40" y="98"/>
                    </a:lnTo>
                    <a:lnTo>
                      <a:pt x="33" y="110"/>
                    </a:lnTo>
                    <a:lnTo>
                      <a:pt x="29" y="121"/>
                    </a:lnTo>
                    <a:lnTo>
                      <a:pt x="24" y="134"/>
                    </a:lnTo>
                    <a:lnTo>
                      <a:pt x="23" y="147"/>
                    </a:lnTo>
                    <a:lnTo>
                      <a:pt x="23" y="162"/>
                    </a:lnTo>
                    <a:lnTo>
                      <a:pt x="36" y="189"/>
                    </a:lnTo>
                    <a:lnTo>
                      <a:pt x="53" y="209"/>
                    </a:lnTo>
                    <a:lnTo>
                      <a:pt x="76" y="224"/>
                    </a:lnTo>
                    <a:lnTo>
                      <a:pt x="101" y="234"/>
                    </a:lnTo>
                    <a:lnTo>
                      <a:pt x="130" y="241"/>
                    </a:lnTo>
                    <a:lnTo>
                      <a:pt x="159" y="245"/>
                    </a:lnTo>
                    <a:lnTo>
                      <a:pt x="186" y="248"/>
                    </a:lnTo>
                    <a:lnTo>
                      <a:pt x="213" y="250"/>
                    </a:lnTo>
                    <a:lnTo>
                      <a:pt x="238" y="251"/>
                    </a:lnTo>
                    <a:lnTo>
                      <a:pt x="262" y="251"/>
                    </a:lnTo>
                    <a:lnTo>
                      <a:pt x="288" y="248"/>
                    </a:lnTo>
                    <a:lnTo>
                      <a:pt x="313" y="244"/>
                    </a:lnTo>
                    <a:lnTo>
                      <a:pt x="336" y="235"/>
                    </a:lnTo>
                    <a:lnTo>
                      <a:pt x="356" y="224"/>
                    </a:lnTo>
                    <a:lnTo>
                      <a:pt x="374" y="206"/>
                    </a:lnTo>
                    <a:lnTo>
                      <a:pt x="386" y="183"/>
                    </a:lnTo>
                    <a:lnTo>
                      <a:pt x="388" y="175"/>
                    </a:lnTo>
                    <a:lnTo>
                      <a:pt x="384" y="163"/>
                    </a:lnTo>
                    <a:lnTo>
                      <a:pt x="376" y="156"/>
                    </a:lnTo>
                    <a:lnTo>
                      <a:pt x="369" y="147"/>
                    </a:lnTo>
                    <a:lnTo>
                      <a:pt x="362" y="140"/>
                    </a:lnTo>
                    <a:lnTo>
                      <a:pt x="355" y="133"/>
                    </a:lnTo>
                    <a:lnTo>
                      <a:pt x="352" y="128"/>
                    </a:lnTo>
                    <a:lnTo>
                      <a:pt x="352" y="124"/>
                    </a:lnTo>
                    <a:lnTo>
                      <a:pt x="352" y="120"/>
                    </a:lnTo>
                    <a:lnTo>
                      <a:pt x="355" y="115"/>
                    </a:lnTo>
                    <a:lnTo>
                      <a:pt x="359" y="113"/>
                    </a:lnTo>
                    <a:lnTo>
                      <a:pt x="365" y="111"/>
                    </a:lnTo>
                    <a:lnTo>
                      <a:pt x="369" y="113"/>
                    </a:lnTo>
                    <a:lnTo>
                      <a:pt x="374" y="115"/>
                    </a:lnTo>
                    <a:lnTo>
                      <a:pt x="376" y="118"/>
                    </a:lnTo>
                    <a:lnTo>
                      <a:pt x="379" y="121"/>
                    </a:lnTo>
                    <a:lnTo>
                      <a:pt x="381" y="124"/>
                    </a:lnTo>
                    <a:lnTo>
                      <a:pt x="384" y="127"/>
                    </a:lnTo>
                    <a:lnTo>
                      <a:pt x="412" y="167"/>
                    </a:lnTo>
                    <a:lnTo>
                      <a:pt x="414" y="169"/>
                    </a:lnTo>
                    <a:lnTo>
                      <a:pt x="414" y="170"/>
                    </a:lnTo>
                    <a:lnTo>
                      <a:pt x="414" y="173"/>
                    </a:lnTo>
                    <a:lnTo>
                      <a:pt x="414" y="175"/>
                    </a:lnTo>
                    <a:lnTo>
                      <a:pt x="410" y="195"/>
                    </a:lnTo>
                    <a:lnTo>
                      <a:pt x="398" y="216"/>
                    </a:lnTo>
                    <a:lnTo>
                      <a:pt x="382" y="235"/>
                    </a:lnTo>
                    <a:lnTo>
                      <a:pt x="363" y="250"/>
                    </a:lnTo>
                    <a:lnTo>
                      <a:pt x="342" y="260"/>
                    </a:lnTo>
                    <a:lnTo>
                      <a:pt x="319" y="268"/>
                    </a:lnTo>
                    <a:lnTo>
                      <a:pt x="294" y="273"/>
                    </a:lnTo>
                    <a:lnTo>
                      <a:pt x="271" y="276"/>
                    </a:lnTo>
                    <a:lnTo>
                      <a:pt x="247" y="277"/>
                    </a:lnTo>
                    <a:lnTo>
                      <a:pt x="229" y="277"/>
                    </a:lnTo>
                    <a:lnTo>
                      <a:pt x="210" y="277"/>
                    </a:lnTo>
                    <a:lnTo>
                      <a:pt x="192" y="276"/>
                    </a:lnTo>
                    <a:lnTo>
                      <a:pt x="173" y="274"/>
                    </a:lnTo>
                    <a:lnTo>
                      <a:pt x="153" y="273"/>
                    </a:lnTo>
                    <a:lnTo>
                      <a:pt x="134" y="270"/>
                    </a:lnTo>
                    <a:lnTo>
                      <a:pt x="115" y="265"/>
                    </a:lnTo>
                    <a:lnTo>
                      <a:pt x="96" y="261"/>
                    </a:lnTo>
                    <a:lnTo>
                      <a:pt x="79" y="255"/>
                    </a:lnTo>
                    <a:lnTo>
                      <a:pt x="63" y="248"/>
                    </a:lnTo>
                    <a:lnTo>
                      <a:pt x="49" y="238"/>
                    </a:lnTo>
                    <a:lnTo>
                      <a:pt x="34" y="226"/>
                    </a:lnTo>
                    <a:lnTo>
                      <a:pt x="23" y="213"/>
                    </a:lnTo>
                    <a:lnTo>
                      <a:pt x="13" y="198"/>
                    </a:lnTo>
                    <a:lnTo>
                      <a:pt x="6" y="180"/>
                    </a:lnTo>
                    <a:lnTo>
                      <a:pt x="1" y="160"/>
                    </a:lnTo>
                    <a:lnTo>
                      <a:pt x="0" y="143"/>
                    </a:lnTo>
                    <a:lnTo>
                      <a:pt x="1" y="127"/>
                    </a:lnTo>
                    <a:lnTo>
                      <a:pt x="4" y="111"/>
                    </a:lnTo>
                    <a:lnTo>
                      <a:pt x="11" y="95"/>
                    </a:lnTo>
                    <a:lnTo>
                      <a:pt x="20" y="81"/>
                    </a:lnTo>
                    <a:lnTo>
                      <a:pt x="30" y="68"/>
                    </a:lnTo>
                    <a:lnTo>
                      <a:pt x="42" y="56"/>
                    </a:lnTo>
                    <a:lnTo>
                      <a:pt x="55"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5" name="Freeform 207"/>
              <p:cNvSpPr>
                <a:spLocks/>
              </p:cNvSpPr>
              <p:nvPr/>
            </p:nvSpPr>
            <p:spPr bwMode="auto">
              <a:xfrm>
                <a:off x="379" y="1622"/>
                <a:ext cx="1093" cy="1123"/>
              </a:xfrm>
              <a:custGeom>
                <a:avLst/>
                <a:gdLst>
                  <a:gd name="T0" fmla="*/ 986 w 1093"/>
                  <a:gd name="T1" fmla="*/ 961 h 1123"/>
                  <a:gd name="T2" fmla="*/ 859 w 1093"/>
                  <a:gd name="T3" fmla="*/ 645 h 1123"/>
                  <a:gd name="T4" fmla="*/ 569 w 1093"/>
                  <a:gd name="T5" fmla="*/ 287 h 1123"/>
                  <a:gd name="T6" fmla="*/ 399 w 1093"/>
                  <a:gd name="T7" fmla="*/ 101 h 1123"/>
                  <a:gd name="T8" fmla="*/ 381 w 1093"/>
                  <a:gd name="T9" fmla="*/ 98 h 1123"/>
                  <a:gd name="T10" fmla="*/ 344 w 1093"/>
                  <a:gd name="T11" fmla="*/ 92 h 1123"/>
                  <a:gd name="T12" fmla="*/ 301 w 1093"/>
                  <a:gd name="T13" fmla="*/ 85 h 1123"/>
                  <a:gd name="T14" fmla="*/ 272 w 1093"/>
                  <a:gd name="T15" fmla="*/ 80 h 1123"/>
                  <a:gd name="T16" fmla="*/ 251 w 1093"/>
                  <a:gd name="T17" fmla="*/ 71 h 1123"/>
                  <a:gd name="T18" fmla="*/ 228 w 1093"/>
                  <a:gd name="T19" fmla="*/ 58 h 1123"/>
                  <a:gd name="T20" fmla="*/ 210 w 1093"/>
                  <a:gd name="T21" fmla="*/ 46 h 1123"/>
                  <a:gd name="T22" fmla="*/ 201 w 1093"/>
                  <a:gd name="T23" fmla="*/ 42 h 1123"/>
                  <a:gd name="T24" fmla="*/ 182 w 1093"/>
                  <a:gd name="T25" fmla="*/ 33 h 1123"/>
                  <a:gd name="T26" fmla="*/ 140 w 1093"/>
                  <a:gd name="T27" fmla="*/ 18 h 1123"/>
                  <a:gd name="T28" fmla="*/ 94 w 1093"/>
                  <a:gd name="T29" fmla="*/ 3 h 1123"/>
                  <a:gd name="T30" fmla="*/ 64 w 1093"/>
                  <a:gd name="T31" fmla="*/ 2 h 1123"/>
                  <a:gd name="T32" fmla="*/ 44 w 1093"/>
                  <a:gd name="T33" fmla="*/ 15 h 1123"/>
                  <a:gd name="T34" fmla="*/ 24 w 1093"/>
                  <a:gd name="T35" fmla="*/ 32 h 1123"/>
                  <a:gd name="T36" fmla="*/ 8 w 1093"/>
                  <a:gd name="T37" fmla="*/ 46 h 1123"/>
                  <a:gd name="T38" fmla="*/ 0 w 1093"/>
                  <a:gd name="T39" fmla="*/ 54 h 1123"/>
                  <a:gd name="T40" fmla="*/ 3 w 1093"/>
                  <a:gd name="T41" fmla="*/ 114 h 1123"/>
                  <a:gd name="T42" fmla="*/ 12 w 1093"/>
                  <a:gd name="T43" fmla="*/ 188 h 1123"/>
                  <a:gd name="T44" fmla="*/ 31 w 1093"/>
                  <a:gd name="T45" fmla="*/ 212 h 1123"/>
                  <a:gd name="T46" fmla="*/ 64 w 1093"/>
                  <a:gd name="T47" fmla="*/ 253 h 1123"/>
                  <a:gd name="T48" fmla="*/ 97 w 1093"/>
                  <a:gd name="T49" fmla="*/ 290 h 1123"/>
                  <a:gd name="T50" fmla="*/ 112 w 1093"/>
                  <a:gd name="T51" fmla="*/ 306 h 1123"/>
                  <a:gd name="T52" fmla="*/ 104 w 1093"/>
                  <a:gd name="T53" fmla="*/ 261 h 1123"/>
                  <a:gd name="T54" fmla="*/ 41 w 1093"/>
                  <a:gd name="T55" fmla="*/ 80 h 1123"/>
                  <a:gd name="T56" fmla="*/ 135 w 1093"/>
                  <a:gd name="T57" fmla="*/ 46 h 1123"/>
                  <a:gd name="T58" fmla="*/ 335 w 1093"/>
                  <a:gd name="T59" fmla="*/ 117 h 1123"/>
                  <a:gd name="T60" fmla="*/ 419 w 1093"/>
                  <a:gd name="T61" fmla="*/ 157 h 1123"/>
                  <a:gd name="T62" fmla="*/ 455 w 1093"/>
                  <a:gd name="T63" fmla="*/ 204 h 1123"/>
                  <a:gd name="T64" fmla="*/ 511 w 1093"/>
                  <a:gd name="T65" fmla="*/ 271 h 1123"/>
                  <a:gd name="T66" fmla="*/ 565 w 1093"/>
                  <a:gd name="T67" fmla="*/ 335 h 1123"/>
                  <a:gd name="T68" fmla="*/ 606 w 1093"/>
                  <a:gd name="T69" fmla="*/ 384 h 1123"/>
                  <a:gd name="T70" fmla="*/ 676 w 1093"/>
                  <a:gd name="T71" fmla="*/ 469 h 1123"/>
                  <a:gd name="T72" fmla="*/ 751 w 1093"/>
                  <a:gd name="T73" fmla="*/ 564 h 1123"/>
                  <a:gd name="T74" fmla="*/ 803 w 1093"/>
                  <a:gd name="T75" fmla="*/ 630 h 1123"/>
                  <a:gd name="T76" fmla="*/ 814 w 1093"/>
                  <a:gd name="T77" fmla="*/ 645 h 1123"/>
                  <a:gd name="T78" fmla="*/ 829 w 1093"/>
                  <a:gd name="T79" fmla="*/ 679 h 1123"/>
                  <a:gd name="T80" fmla="*/ 853 w 1093"/>
                  <a:gd name="T81" fmla="*/ 736 h 1123"/>
                  <a:gd name="T82" fmla="*/ 879 w 1093"/>
                  <a:gd name="T83" fmla="*/ 798 h 1123"/>
                  <a:gd name="T84" fmla="*/ 901 w 1093"/>
                  <a:gd name="T85" fmla="*/ 857 h 1123"/>
                  <a:gd name="T86" fmla="*/ 934 w 1093"/>
                  <a:gd name="T87" fmla="*/ 920 h 1123"/>
                  <a:gd name="T88" fmla="*/ 967 w 1093"/>
                  <a:gd name="T89" fmla="*/ 976 h 1123"/>
                  <a:gd name="T90" fmla="*/ 990 w 1093"/>
                  <a:gd name="T91" fmla="*/ 1011 h 1123"/>
                  <a:gd name="T92" fmla="*/ 1093 w 1093"/>
                  <a:gd name="T93" fmla="*/ 1123 h 112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93"/>
                  <a:gd name="T142" fmla="*/ 0 h 1123"/>
                  <a:gd name="T143" fmla="*/ 1093 w 1093"/>
                  <a:gd name="T144" fmla="*/ 1123 h 112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93" h="1123">
                    <a:moveTo>
                      <a:pt x="1093" y="1123"/>
                    </a:moveTo>
                    <a:lnTo>
                      <a:pt x="986" y="961"/>
                    </a:lnTo>
                    <a:lnTo>
                      <a:pt x="920" y="793"/>
                    </a:lnTo>
                    <a:lnTo>
                      <a:pt x="859" y="645"/>
                    </a:lnTo>
                    <a:lnTo>
                      <a:pt x="726" y="463"/>
                    </a:lnTo>
                    <a:lnTo>
                      <a:pt x="569" y="287"/>
                    </a:lnTo>
                    <a:lnTo>
                      <a:pt x="465" y="150"/>
                    </a:lnTo>
                    <a:lnTo>
                      <a:pt x="399" y="101"/>
                    </a:lnTo>
                    <a:lnTo>
                      <a:pt x="394" y="101"/>
                    </a:lnTo>
                    <a:lnTo>
                      <a:pt x="381" y="98"/>
                    </a:lnTo>
                    <a:lnTo>
                      <a:pt x="364" y="97"/>
                    </a:lnTo>
                    <a:lnTo>
                      <a:pt x="344" y="92"/>
                    </a:lnTo>
                    <a:lnTo>
                      <a:pt x="321" y="90"/>
                    </a:lnTo>
                    <a:lnTo>
                      <a:pt x="301" y="85"/>
                    </a:lnTo>
                    <a:lnTo>
                      <a:pt x="283" y="82"/>
                    </a:lnTo>
                    <a:lnTo>
                      <a:pt x="272" y="80"/>
                    </a:lnTo>
                    <a:lnTo>
                      <a:pt x="263" y="75"/>
                    </a:lnTo>
                    <a:lnTo>
                      <a:pt x="251" y="71"/>
                    </a:lnTo>
                    <a:lnTo>
                      <a:pt x="240" y="65"/>
                    </a:lnTo>
                    <a:lnTo>
                      <a:pt x="228" y="58"/>
                    </a:lnTo>
                    <a:lnTo>
                      <a:pt x="218" y="52"/>
                    </a:lnTo>
                    <a:lnTo>
                      <a:pt x="210" y="46"/>
                    </a:lnTo>
                    <a:lnTo>
                      <a:pt x="202" y="43"/>
                    </a:lnTo>
                    <a:lnTo>
                      <a:pt x="201" y="42"/>
                    </a:lnTo>
                    <a:lnTo>
                      <a:pt x="197" y="39"/>
                    </a:lnTo>
                    <a:lnTo>
                      <a:pt x="182" y="33"/>
                    </a:lnTo>
                    <a:lnTo>
                      <a:pt x="163" y="26"/>
                    </a:lnTo>
                    <a:lnTo>
                      <a:pt x="140" y="18"/>
                    </a:lnTo>
                    <a:lnTo>
                      <a:pt x="117" y="9"/>
                    </a:lnTo>
                    <a:lnTo>
                      <a:pt x="94" y="3"/>
                    </a:lnTo>
                    <a:lnTo>
                      <a:pt x="75" y="0"/>
                    </a:lnTo>
                    <a:lnTo>
                      <a:pt x="64" y="2"/>
                    </a:lnTo>
                    <a:lnTo>
                      <a:pt x="55" y="7"/>
                    </a:lnTo>
                    <a:lnTo>
                      <a:pt x="44" y="15"/>
                    </a:lnTo>
                    <a:lnTo>
                      <a:pt x="34" y="23"/>
                    </a:lnTo>
                    <a:lnTo>
                      <a:pt x="24" y="32"/>
                    </a:lnTo>
                    <a:lnTo>
                      <a:pt x="15" y="41"/>
                    </a:lnTo>
                    <a:lnTo>
                      <a:pt x="8" y="46"/>
                    </a:lnTo>
                    <a:lnTo>
                      <a:pt x="2" y="52"/>
                    </a:lnTo>
                    <a:lnTo>
                      <a:pt x="0" y="54"/>
                    </a:lnTo>
                    <a:lnTo>
                      <a:pt x="0" y="72"/>
                    </a:lnTo>
                    <a:lnTo>
                      <a:pt x="3" y="114"/>
                    </a:lnTo>
                    <a:lnTo>
                      <a:pt x="6" y="160"/>
                    </a:lnTo>
                    <a:lnTo>
                      <a:pt x="12" y="188"/>
                    </a:lnTo>
                    <a:lnTo>
                      <a:pt x="18" y="196"/>
                    </a:lnTo>
                    <a:lnTo>
                      <a:pt x="31" y="212"/>
                    </a:lnTo>
                    <a:lnTo>
                      <a:pt x="47" y="231"/>
                    </a:lnTo>
                    <a:lnTo>
                      <a:pt x="64" y="253"/>
                    </a:lnTo>
                    <a:lnTo>
                      <a:pt x="81" y="273"/>
                    </a:lnTo>
                    <a:lnTo>
                      <a:pt x="97" y="290"/>
                    </a:lnTo>
                    <a:lnTo>
                      <a:pt x="107" y="302"/>
                    </a:lnTo>
                    <a:lnTo>
                      <a:pt x="112" y="306"/>
                    </a:lnTo>
                    <a:lnTo>
                      <a:pt x="208" y="351"/>
                    </a:lnTo>
                    <a:lnTo>
                      <a:pt x="104" y="261"/>
                    </a:lnTo>
                    <a:lnTo>
                      <a:pt x="41" y="143"/>
                    </a:lnTo>
                    <a:lnTo>
                      <a:pt x="41" y="80"/>
                    </a:lnTo>
                    <a:lnTo>
                      <a:pt x="97" y="42"/>
                    </a:lnTo>
                    <a:lnTo>
                      <a:pt x="135" y="46"/>
                    </a:lnTo>
                    <a:lnTo>
                      <a:pt x="231" y="105"/>
                    </a:lnTo>
                    <a:lnTo>
                      <a:pt x="335" y="117"/>
                    </a:lnTo>
                    <a:lnTo>
                      <a:pt x="413" y="150"/>
                    </a:lnTo>
                    <a:lnTo>
                      <a:pt x="419" y="157"/>
                    </a:lnTo>
                    <a:lnTo>
                      <a:pt x="433" y="176"/>
                    </a:lnTo>
                    <a:lnTo>
                      <a:pt x="455" y="204"/>
                    </a:lnTo>
                    <a:lnTo>
                      <a:pt x="482" y="237"/>
                    </a:lnTo>
                    <a:lnTo>
                      <a:pt x="511" y="271"/>
                    </a:lnTo>
                    <a:lnTo>
                      <a:pt x="539" y="306"/>
                    </a:lnTo>
                    <a:lnTo>
                      <a:pt x="565" y="335"/>
                    </a:lnTo>
                    <a:lnTo>
                      <a:pt x="585" y="358"/>
                    </a:lnTo>
                    <a:lnTo>
                      <a:pt x="606" y="384"/>
                    </a:lnTo>
                    <a:lnTo>
                      <a:pt x="638" y="423"/>
                    </a:lnTo>
                    <a:lnTo>
                      <a:pt x="676" y="469"/>
                    </a:lnTo>
                    <a:lnTo>
                      <a:pt x="715" y="518"/>
                    </a:lnTo>
                    <a:lnTo>
                      <a:pt x="751" y="564"/>
                    </a:lnTo>
                    <a:lnTo>
                      <a:pt x="782" y="603"/>
                    </a:lnTo>
                    <a:lnTo>
                      <a:pt x="803" y="630"/>
                    </a:lnTo>
                    <a:lnTo>
                      <a:pt x="811" y="640"/>
                    </a:lnTo>
                    <a:lnTo>
                      <a:pt x="814" y="645"/>
                    </a:lnTo>
                    <a:lnTo>
                      <a:pt x="820" y="659"/>
                    </a:lnTo>
                    <a:lnTo>
                      <a:pt x="829" y="679"/>
                    </a:lnTo>
                    <a:lnTo>
                      <a:pt x="840" y="705"/>
                    </a:lnTo>
                    <a:lnTo>
                      <a:pt x="853" y="736"/>
                    </a:lnTo>
                    <a:lnTo>
                      <a:pt x="866" y="766"/>
                    </a:lnTo>
                    <a:lnTo>
                      <a:pt x="879" y="798"/>
                    </a:lnTo>
                    <a:lnTo>
                      <a:pt x="889" y="826"/>
                    </a:lnTo>
                    <a:lnTo>
                      <a:pt x="901" y="857"/>
                    </a:lnTo>
                    <a:lnTo>
                      <a:pt x="917" y="888"/>
                    </a:lnTo>
                    <a:lnTo>
                      <a:pt x="934" y="920"/>
                    </a:lnTo>
                    <a:lnTo>
                      <a:pt x="951" y="949"/>
                    </a:lnTo>
                    <a:lnTo>
                      <a:pt x="967" y="976"/>
                    </a:lnTo>
                    <a:lnTo>
                      <a:pt x="980" y="998"/>
                    </a:lnTo>
                    <a:lnTo>
                      <a:pt x="990" y="1011"/>
                    </a:lnTo>
                    <a:lnTo>
                      <a:pt x="993" y="1017"/>
                    </a:lnTo>
                    <a:lnTo>
                      <a:pt x="1093" y="11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6" name="Freeform 208"/>
              <p:cNvSpPr>
                <a:spLocks/>
              </p:cNvSpPr>
              <p:nvPr/>
            </p:nvSpPr>
            <p:spPr bwMode="auto">
              <a:xfrm>
                <a:off x="316" y="2055"/>
                <a:ext cx="450" cy="153"/>
              </a:xfrm>
              <a:custGeom>
                <a:avLst/>
                <a:gdLst>
                  <a:gd name="T0" fmla="*/ 19 w 450"/>
                  <a:gd name="T1" fmla="*/ 0 h 153"/>
                  <a:gd name="T2" fmla="*/ 118 w 450"/>
                  <a:gd name="T3" fmla="*/ 59 h 153"/>
                  <a:gd name="T4" fmla="*/ 120 w 450"/>
                  <a:gd name="T5" fmla="*/ 57 h 153"/>
                  <a:gd name="T6" fmla="*/ 125 w 450"/>
                  <a:gd name="T7" fmla="*/ 55 h 153"/>
                  <a:gd name="T8" fmla="*/ 134 w 450"/>
                  <a:gd name="T9" fmla="*/ 52 h 153"/>
                  <a:gd name="T10" fmla="*/ 144 w 450"/>
                  <a:gd name="T11" fmla="*/ 49 h 153"/>
                  <a:gd name="T12" fmla="*/ 156 w 450"/>
                  <a:gd name="T13" fmla="*/ 47 h 153"/>
                  <a:gd name="T14" fmla="*/ 167 w 450"/>
                  <a:gd name="T15" fmla="*/ 47 h 153"/>
                  <a:gd name="T16" fmla="*/ 179 w 450"/>
                  <a:gd name="T17" fmla="*/ 52 h 153"/>
                  <a:gd name="T18" fmla="*/ 189 w 450"/>
                  <a:gd name="T19" fmla="*/ 59 h 153"/>
                  <a:gd name="T20" fmla="*/ 199 w 450"/>
                  <a:gd name="T21" fmla="*/ 69 h 153"/>
                  <a:gd name="T22" fmla="*/ 208 w 450"/>
                  <a:gd name="T23" fmla="*/ 78 h 153"/>
                  <a:gd name="T24" fmla="*/ 216 w 450"/>
                  <a:gd name="T25" fmla="*/ 86 h 153"/>
                  <a:gd name="T26" fmla="*/ 224 w 450"/>
                  <a:gd name="T27" fmla="*/ 94 h 153"/>
                  <a:gd name="T28" fmla="*/ 229 w 450"/>
                  <a:gd name="T29" fmla="*/ 99 h 153"/>
                  <a:gd name="T30" fmla="*/ 234 w 450"/>
                  <a:gd name="T31" fmla="*/ 104 h 153"/>
                  <a:gd name="T32" fmla="*/ 237 w 450"/>
                  <a:gd name="T33" fmla="*/ 106 h 153"/>
                  <a:gd name="T34" fmla="*/ 238 w 450"/>
                  <a:gd name="T35" fmla="*/ 108 h 153"/>
                  <a:gd name="T36" fmla="*/ 268 w 450"/>
                  <a:gd name="T37" fmla="*/ 118 h 153"/>
                  <a:gd name="T38" fmla="*/ 450 w 450"/>
                  <a:gd name="T39" fmla="*/ 153 h 153"/>
                  <a:gd name="T40" fmla="*/ 444 w 450"/>
                  <a:gd name="T41" fmla="*/ 153 h 153"/>
                  <a:gd name="T42" fmla="*/ 427 w 450"/>
                  <a:gd name="T43" fmla="*/ 151 h 153"/>
                  <a:gd name="T44" fmla="*/ 401 w 450"/>
                  <a:gd name="T45" fmla="*/ 150 h 153"/>
                  <a:gd name="T46" fmla="*/ 372 w 450"/>
                  <a:gd name="T47" fmla="*/ 148 h 153"/>
                  <a:gd name="T48" fmla="*/ 340 w 450"/>
                  <a:gd name="T49" fmla="*/ 145 h 153"/>
                  <a:gd name="T50" fmla="*/ 310 w 450"/>
                  <a:gd name="T51" fmla="*/ 144 h 153"/>
                  <a:gd name="T52" fmla="*/ 286 w 450"/>
                  <a:gd name="T53" fmla="*/ 143 h 153"/>
                  <a:gd name="T54" fmla="*/ 268 w 450"/>
                  <a:gd name="T55" fmla="*/ 141 h 153"/>
                  <a:gd name="T56" fmla="*/ 255 w 450"/>
                  <a:gd name="T57" fmla="*/ 138 h 153"/>
                  <a:gd name="T58" fmla="*/ 241 w 450"/>
                  <a:gd name="T59" fmla="*/ 134 h 153"/>
                  <a:gd name="T60" fmla="*/ 225 w 450"/>
                  <a:gd name="T61" fmla="*/ 127 h 153"/>
                  <a:gd name="T62" fmla="*/ 212 w 450"/>
                  <a:gd name="T63" fmla="*/ 121 h 153"/>
                  <a:gd name="T64" fmla="*/ 201 w 450"/>
                  <a:gd name="T65" fmla="*/ 114 h 153"/>
                  <a:gd name="T66" fmla="*/ 190 w 450"/>
                  <a:gd name="T67" fmla="*/ 109 h 153"/>
                  <a:gd name="T68" fmla="*/ 185 w 450"/>
                  <a:gd name="T69" fmla="*/ 105 h 153"/>
                  <a:gd name="T70" fmla="*/ 182 w 450"/>
                  <a:gd name="T71" fmla="*/ 104 h 153"/>
                  <a:gd name="T72" fmla="*/ 179 w 450"/>
                  <a:gd name="T73" fmla="*/ 101 h 153"/>
                  <a:gd name="T74" fmla="*/ 172 w 450"/>
                  <a:gd name="T75" fmla="*/ 92 h 153"/>
                  <a:gd name="T76" fmla="*/ 162 w 450"/>
                  <a:gd name="T77" fmla="*/ 85 h 153"/>
                  <a:gd name="T78" fmla="*/ 153 w 450"/>
                  <a:gd name="T79" fmla="*/ 82 h 153"/>
                  <a:gd name="T80" fmla="*/ 146 w 450"/>
                  <a:gd name="T81" fmla="*/ 83 h 153"/>
                  <a:gd name="T82" fmla="*/ 134 w 450"/>
                  <a:gd name="T83" fmla="*/ 89 h 153"/>
                  <a:gd name="T84" fmla="*/ 120 w 450"/>
                  <a:gd name="T85" fmla="*/ 96 h 153"/>
                  <a:gd name="T86" fmla="*/ 104 w 450"/>
                  <a:gd name="T87" fmla="*/ 105 h 153"/>
                  <a:gd name="T88" fmla="*/ 89 w 450"/>
                  <a:gd name="T89" fmla="*/ 115 h 153"/>
                  <a:gd name="T90" fmla="*/ 76 w 450"/>
                  <a:gd name="T91" fmla="*/ 122 h 153"/>
                  <a:gd name="T92" fmla="*/ 66 w 450"/>
                  <a:gd name="T93" fmla="*/ 128 h 153"/>
                  <a:gd name="T94" fmla="*/ 63 w 450"/>
                  <a:gd name="T95" fmla="*/ 130 h 153"/>
                  <a:gd name="T96" fmla="*/ 92 w 450"/>
                  <a:gd name="T97" fmla="*/ 73 h 153"/>
                  <a:gd name="T98" fmla="*/ 40 w 450"/>
                  <a:gd name="T99" fmla="*/ 85 h 153"/>
                  <a:gd name="T100" fmla="*/ 63 w 450"/>
                  <a:gd name="T101" fmla="*/ 56 h 153"/>
                  <a:gd name="T102" fmla="*/ 0 w 450"/>
                  <a:gd name="T103" fmla="*/ 21 h 153"/>
                  <a:gd name="T104" fmla="*/ 19 w 450"/>
                  <a:gd name="T105" fmla="*/ 0 h 1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50"/>
                  <a:gd name="T160" fmla="*/ 0 h 153"/>
                  <a:gd name="T161" fmla="*/ 450 w 450"/>
                  <a:gd name="T162" fmla="*/ 153 h 1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50" h="153">
                    <a:moveTo>
                      <a:pt x="19" y="0"/>
                    </a:moveTo>
                    <a:lnTo>
                      <a:pt x="118" y="59"/>
                    </a:lnTo>
                    <a:lnTo>
                      <a:pt x="120" y="57"/>
                    </a:lnTo>
                    <a:lnTo>
                      <a:pt x="125" y="55"/>
                    </a:lnTo>
                    <a:lnTo>
                      <a:pt x="134" y="52"/>
                    </a:lnTo>
                    <a:lnTo>
                      <a:pt x="144" y="49"/>
                    </a:lnTo>
                    <a:lnTo>
                      <a:pt x="156" y="47"/>
                    </a:lnTo>
                    <a:lnTo>
                      <a:pt x="167" y="47"/>
                    </a:lnTo>
                    <a:lnTo>
                      <a:pt x="179" y="52"/>
                    </a:lnTo>
                    <a:lnTo>
                      <a:pt x="189" y="59"/>
                    </a:lnTo>
                    <a:lnTo>
                      <a:pt x="199" y="69"/>
                    </a:lnTo>
                    <a:lnTo>
                      <a:pt x="208" y="78"/>
                    </a:lnTo>
                    <a:lnTo>
                      <a:pt x="216" y="86"/>
                    </a:lnTo>
                    <a:lnTo>
                      <a:pt x="224" y="94"/>
                    </a:lnTo>
                    <a:lnTo>
                      <a:pt x="229" y="99"/>
                    </a:lnTo>
                    <a:lnTo>
                      <a:pt x="234" y="104"/>
                    </a:lnTo>
                    <a:lnTo>
                      <a:pt x="237" y="106"/>
                    </a:lnTo>
                    <a:lnTo>
                      <a:pt x="238" y="108"/>
                    </a:lnTo>
                    <a:lnTo>
                      <a:pt x="268" y="118"/>
                    </a:lnTo>
                    <a:lnTo>
                      <a:pt x="450" y="153"/>
                    </a:lnTo>
                    <a:lnTo>
                      <a:pt x="444" y="153"/>
                    </a:lnTo>
                    <a:lnTo>
                      <a:pt x="427" y="151"/>
                    </a:lnTo>
                    <a:lnTo>
                      <a:pt x="401" y="150"/>
                    </a:lnTo>
                    <a:lnTo>
                      <a:pt x="372" y="148"/>
                    </a:lnTo>
                    <a:lnTo>
                      <a:pt x="340" y="145"/>
                    </a:lnTo>
                    <a:lnTo>
                      <a:pt x="310" y="144"/>
                    </a:lnTo>
                    <a:lnTo>
                      <a:pt x="286" y="143"/>
                    </a:lnTo>
                    <a:lnTo>
                      <a:pt x="268" y="141"/>
                    </a:lnTo>
                    <a:lnTo>
                      <a:pt x="255" y="138"/>
                    </a:lnTo>
                    <a:lnTo>
                      <a:pt x="241" y="134"/>
                    </a:lnTo>
                    <a:lnTo>
                      <a:pt x="225" y="127"/>
                    </a:lnTo>
                    <a:lnTo>
                      <a:pt x="212" y="121"/>
                    </a:lnTo>
                    <a:lnTo>
                      <a:pt x="201" y="114"/>
                    </a:lnTo>
                    <a:lnTo>
                      <a:pt x="190" y="109"/>
                    </a:lnTo>
                    <a:lnTo>
                      <a:pt x="185" y="105"/>
                    </a:lnTo>
                    <a:lnTo>
                      <a:pt x="182" y="104"/>
                    </a:lnTo>
                    <a:lnTo>
                      <a:pt x="179" y="101"/>
                    </a:lnTo>
                    <a:lnTo>
                      <a:pt x="172" y="92"/>
                    </a:lnTo>
                    <a:lnTo>
                      <a:pt x="162" y="85"/>
                    </a:lnTo>
                    <a:lnTo>
                      <a:pt x="153" y="82"/>
                    </a:lnTo>
                    <a:lnTo>
                      <a:pt x="146" y="83"/>
                    </a:lnTo>
                    <a:lnTo>
                      <a:pt x="134" y="89"/>
                    </a:lnTo>
                    <a:lnTo>
                      <a:pt x="120" y="96"/>
                    </a:lnTo>
                    <a:lnTo>
                      <a:pt x="104" y="105"/>
                    </a:lnTo>
                    <a:lnTo>
                      <a:pt x="89" y="115"/>
                    </a:lnTo>
                    <a:lnTo>
                      <a:pt x="76" y="122"/>
                    </a:lnTo>
                    <a:lnTo>
                      <a:pt x="66" y="128"/>
                    </a:lnTo>
                    <a:lnTo>
                      <a:pt x="63" y="130"/>
                    </a:lnTo>
                    <a:lnTo>
                      <a:pt x="92" y="73"/>
                    </a:lnTo>
                    <a:lnTo>
                      <a:pt x="40" y="85"/>
                    </a:lnTo>
                    <a:lnTo>
                      <a:pt x="63" y="56"/>
                    </a:lnTo>
                    <a:lnTo>
                      <a:pt x="0" y="21"/>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7" name="Freeform 209"/>
              <p:cNvSpPr>
                <a:spLocks/>
              </p:cNvSpPr>
              <p:nvPr/>
            </p:nvSpPr>
            <p:spPr bwMode="auto">
              <a:xfrm>
                <a:off x="554" y="1954"/>
                <a:ext cx="89" cy="219"/>
              </a:xfrm>
              <a:custGeom>
                <a:avLst/>
                <a:gdLst>
                  <a:gd name="T0" fmla="*/ 0 w 89"/>
                  <a:gd name="T1" fmla="*/ 0 h 219"/>
                  <a:gd name="T2" fmla="*/ 3 w 89"/>
                  <a:gd name="T3" fmla="*/ 1 h 219"/>
                  <a:gd name="T4" fmla="*/ 12 w 89"/>
                  <a:gd name="T5" fmla="*/ 4 h 219"/>
                  <a:gd name="T6" fmla="*/ 23 w 89"/>
                  <a:gd name="T7" fmla="*/ 10 h 219"/>
                  <a:gd name="T8" fmla="*/ 36 w 89"/>
                  <a:gd name="T9" fmla="*/ 17 h 219"/>
                  <a:gd name="T10" fmla="*/ 51 w 89"/>
                  <a:gd name="T11" fmla="*/ 24 h 219"/>
                  <a:gd name="T12" fmla="*/ 62 w 89"/>
                  <a:gd name="T13" fmla="*/ 32 h 219"/>
                  <a:gd name="T14" fmla="*/ 72 w 89"/>
                  <a:gd name="T15" fmla="*/ 39 h 219"/>
                  <a:gd name="T16" fmla="*/ 78 w 89"/>
                  <a:gd name="T17" fmla="*/ 45 h 219"/>
                  <a:gd name="T18" fmla="*/ 82 w 89"/>
                  <a:gd name="T19" fmla="*/ 62 h 219"/>
                  <a:gd name="T20" fmla="*/ 87 w 89"/>
                  <a:gd name="T21" fmla="*/ 82 h 219"/>
                  <a:gd name="T22" fmla="*/ 88 w 89"/>
                  <a:gd name="T23" fmla="*/ 101 h 219"/>
                  <a:gd name="T24" fmla="*/ 89 w 89"/>
                  <a:gd name="T25" fmla="*/ 108 h 219"/>
                  <a:gd name="T26" fmla="*/ 59 w 89"/>
                  <a:gd name="T27" fmla="*/ 197 h 219"/>
                  <a:gd name="T28" fmla="*/ 19 w 89"/>
                  <a:gd name="T29" fmla="*/ 219 h 219"/>
                  <a:gd name="T30" fmla="*/ 56 w 89"/>
                  <a:gd name="T31" fmla="*/ 157 h 219"/>
                  <a:gd name="T32" fmla="*/ 59 w 89"/>
                  <a:gd name="T33" fmla="*/ 148 h 219"/>
                  <a:gd name="T34" fmla="*/ 65 w 89"/>
                  <a:gd name="T35" fmla="*/ 130 h 219"/>
                  <a:gd name="T36" fmla="*/ 68 w 89"/>
                  <a:gd name="T37" fmla="*/ 105 h 219"/>
                  <a:gd name="T38" fmla="*/ 64 w 89"/>
                  <a:gd name="T39" fmla="*/ 82 h 219"/>
                  <a:gd name="T40" fmla="*/ 58 w 89"/>
                  <a:gd name="T41" fmla="*/ 71 h 219"/>
                  <a:gd name="T42" fmla="*/ 49 w 89"/>
                  <a:gd name="T43" fmla="*/ 58 h 219"/>
                  <a:gd name="T44" fmla="*/ 39 w 89"/>
                  <a:gd name="T45" fmla="*/ 45 h 219"/>
                  <a:gd name="T46" fmla="*/ 27 w 89"/>
                  <a:gd name="T47" fmla="*/ 32 h 219"/>
                  <a:gd name="T48" fmla="*/ 17 w 89"/>
                  <a:gd name="T49" fmla="*/ 19 h 219"/>
                  <a:gd name="T50" fmla="*/ 9 w 89"/>
                  <a:gd name="T51" fmla="*/ 9 h 219"/>
                  <a:gd name="T52" fmla="*/ 3 w 89"/>
                  <a:gd name="T53" fmla="*/ 3 h 219"/>
                  <a:gd name="T54" fmla="*/ 0 w 89"/>
                  <a:gd name="T55" fmla="*/ 0 h 21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9"/>
                  <a:gd name="T85" fmla="*/ 0 h 219"/>
                  <a:gd name="T86" fmla="*/ 89 w 89"/>
                  <a:gd name="T87" fmla="*/ 219 h 21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9" h="219">
                    <a:moveTo>
                      <a:pt x="0" y="0"/>
                    </a:moveTo>
                    <a:lnTo>
                      <a:pt x="3" y="1"/>
                    </a:lnTo>
                    <a:lnTo>
                      <a:pt x="12" y="4"/>
                    </a:lnTo>
                    <a:lnTo>
                      <a:pt x="23" y="10"/>
                    </a:lnTo>
                    <a:lnTo>
                      <a:pt x="36" y="17"/>
                    </a:lnTo>
                    <a:lnTo>
                      <a:pt x="51" y="24"/>
                    </a:lnTo>
                    <a:lnTo>
                      <a:pt x="62" y="32"/>
                    </a:lnTo>
                    <a:lnTo>
                      <a:pt x="72" y="39"/>
                    </a:lnTo>
                    <a:lnTo>
                      <a:pt x="78" y="45"/>
                    </a:lnTo>
                    <a:lnTo>
                      <a:pt x="82" y="62"/>
                    </a:lnTo>
                    <a:lnTo>
                      <a:pt x="87" y="82"/>
                    </a:lnTo>
                    <a:lnTo>
                      <a:pt x="88" y="101"/>
                    </a:lnTo>
                    <a:lnTo>
                      <a:pt x="89" y="108"/>
                    </a:lnTo>
                    <a:lnTo>
                      <a:pt x="59" y="197"/>
                    </a:lnTo>
                    <a:lnTo>
                      <a:pt x="19" y="219"/>
                    </a:lnTo>
                    <a:lnTo>
                      <a:pt x="56" y="157"/>
                    </a:lnTo>
                    <a:lnTo>
                      <a:pt x="59" y="148"/>
                    </a:lnTo>
                    <a:lnTo>
                      <a:pt x="65" y="130"/>
                    </a:lnTo>
                    <a:lnTo>
                      <a:pt x="68" y="105"/>
                    </a:lnTo>
                    <a:lnTo>
                      <a:pt x="64" y="82"/>
                    </a:lnTo>
                    <a:lnTo>
                      <a:pt x="58" y="71"/>
                    </a:lnTo>
                    <a:lnTo>
                      <a:pt x="49" y="58"/>
                    </a:lnTo>
                    <a:lnTo>
                      <a:pt x="39" y="45"/>
                    </a:lnTo>
                    <a:lnTo>
                      <a:pt x="27" y="32"/>
                    </a:lnTo>
                    <a:lnTo>
                      <a:pt x="17" y="19"/>
                    </a:lnTo>
                    <a:lnTo>
                      <a:pt x="9" y="9"/>
                    </a:lnTo>
                    <a:lnTo>
                      <a:pt x="3"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0968" name="Freeform 210"/>
            <p:cNvSpPr>
              <a:spLocks/>
            </p:cNvSpPr>
            <p:nvPr/>
          </p:nvSpPr>
          <p:spPr bwMode="auto">
            <a:xfrm>
              <a:off x="26" y="1687"/>
              <a:ext cx="391" cy="575"/>
            </a:xfrm>
            <a:custGeom>
              <a:avLst/>
              <a:gdLst>
                <a:gd name="T0" fmla="*/ 309 w 391"/>
                <a:gd name="T1" fmla="*/ 0 h 575"/>
                <a:gd name="T2" fmla="*/ 296 w 391"/>
                <a:gd name="T3" fmla="*/ 13 h 575"/>
                <a:gd name="T4" fmla="*/ 263 w 391"/>
                <a:gd name="T5" fmla="*/ 43 h 575"/>
                <a:gd name="T6" fmla="*/ 224 w 391"/>
                <a:gd name="T7" fmla="*/ 79 h 575"/>
                <a:gd name="T8" fmla="*/ 189 w 391"/>
                <a:gd name="T9" fmla="*/ 107 h 575"/>
                <a:gd name="T10" fmla="*/ 157 w 391"/>
                <a:gd name="T11" fmla="*/ 130 h 575"/>
                <a:gd name="T12" fmla="*/ 121 w 391"/>
                <a:gd name="T13" fmla="*/ 157 h 575"/>
                <a:gd name="T14" fmla="*/ 84 w 391"/>
                <a:gd name="T15" fmla="*/ 188 h 575"/>
                <a:gd name="T16" fmla="*/ 52 w 391"/>
                <a:gd name="T17" fmla="*/ 219 h 575"/>
                <a:gd name="T18" fmla="*/ 29 w 391"/>
                <a:gd name="T19" fmla="*/ 251 h 575"/>
                <a:gd name="T20" fmla="*/ 13 w 391"/>
                <a:gd name="T21" fmla="*/ 283 h 575"/>
                <a:gd name="T22" fmla="*/ 6 w 391"/>
                <a:gd name="T23" fmla="*/ 306 h 575"/>
                <a:gd name="T24" fmla="*/ 3 w 391"/>
                <a:gd name="T25" fmla="*/ 316 h 575"/>
                <a:gd name="T26" fmla="*/ 3 w 391"/>
                <a:gd name="T27" fmla="*/ 353 h 575"/>
                <a:gd name="T28" fmla="*/ 0 w 391"/>
                <a:gd name="T29" fmla="*/ 431 h 575"/>
                <a:gd name="T30" fmla="*/ 6 w 391"/>
                <a:gd name="T31" fmla="*/ 487 h 575"/>
                <a:gd name="T32" fmla="*/ 26 w 391"/>
                <a:gd name="T33" fmla="*/ 516 h 575"/>
                <a:gd name="T34" fmla="*/ 45 w 391"/>
                <a:gd name="T35" fmla="*/ 532 h 575"/>
                <a:gd name="T36" fmla="*/ 72 w 391"/>
                <a:gd name="T37" fmla="*/ 551 h 575"/>
                <a:gd name="T38" fmla="*/ 98 w 391"/>
                <a:gd name="T39" fmla="*/ 568 h 575"/>
                <a:gd name="T40" fmla="*/ 108 w 391"/>
                <a:gd name="T41" fmla="*/ 575 h 575"/>
                <a:gd name="T42" fmla="*/ 33 w 391"/>
                <a:gd name="T43" fmla="*/ 450 h 575"/>
                <a:gd name="T44" fmla="*/ 32 w 391"/>
                <a:gd name="T45" fmla="*/ 371 h 575"/>
                <a:gd name="T46" fmla="*/ 37 w 391"/>
                <a:gd name="T47" fmla="*/ 330 h 575"/>
                <a:gd name="T48" fmla="*/ 43 w 391"/>
                <a:gd name="T49" fmla="*/ 299 h 575"/>
                <a:gd name="T50" fmla="*/ 130 w 391"/>
                <a:gd name="T51" fmla="*/ 212 h 575"/>
                <a:gd name="T52" fmla="*/ 147 w 391"/>
                <a:gd name="T53" fmla="*/ 198 h 575"/>
                <a:gd name="T54" fmla="*/ 188 w 391"/>
                <a:gd name="T55" fmla="*/ 163 h 575"/>
                <a:gd name="T56" fmla="*/ 235 w 391"/>
                <a:gd name="T57" fmla="*/ 123 h 575"/>
                <a:gd name="T58" fmla="*/ 271 w 391"/>
                <a:gd name="T59" fmla="*/ 85 h 575"/>
                <a:gd name="T60" fmla="*/ 293 w 391"/>
                <a:gd name="T61" fmla="*/ 61 h 575"/>
                <a:gd name="T62" fmla="*/ 309 w 391"/>
                <a:gd name="T63" fmla="*/ 45 h 575"/>
                <a:gd name="T64" fmla="*/ 317 w 391"/>
                <a:gd name="T65" fmla="*/ 38 h 575"/>
                <a:gd name="T66" fmla="*/ 320 w 391"/>
                <a:gd name="T67" fmla="*/ 36 h 575"/>
                <a:gd name="T68" fmla="*/ 365 w 391"/>
                <a:gd name="T69" fmla="*/ 3 h 5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91"/>
                <a:gd name="T106" fmla="*/ 0 h 575"/>
                <a:gd name="T107" fmla="*/ 391 w 391"/>
                <a:gd name="T108" fmla="*/ 575 h 57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91" h="575">
                  <a:moveTo>
                    <a:pt x="365" y="3"/>
                  </a:moveTo>
                  <a:lnTo>
                    <a:pt x="309" y="0"/>
                  </a:lnTo>
                  <a:lnTo>
                    <a:pt x="306" y="3"/>
                  </a:lnTo>
                  <a:lnTo>
                    <a:pt x="296" y="13"/>
                  </a:lnTo>
                  <a:lnTo>
                    <a:pt x="281" y="27"/>
                  </a:lnTo>
                  <a:lnTo>
                    <a:pt x="263" y="43"/>
                  </a:lnTo>
                  <a:lnTo>
                    <a:pt x="244" y="62"/>
                  </a:lnTo>
                  <a:lnTo>
                    <a:pt x="224" y="79"/>
                  </a:lnTo>
                  <a:lnTo>
                    <a:pt x="205" y="95"/>
                  </a:lnTo>
                  <a:lnTo>
                    <a:pt x="189" y="107"/>
                  </a:lnTo>
                  <a:lnTo>
                    <a:pt x="175" y="117"/>
                  </a:lnTo>
                  <a:lnTo>
                    <a:pt x="157" y="130"/>
                  </a:lnTo>
                  <a:lnTo>
                    <a:pt x="140" y="143"/>
                  </a:lnTo>
                  <a:lnTo>
                    <a:pt x="121" y="157"/>
                  </a:lnTo>
                  <a:lnTo>
                    <a:pt x="102" y="172"/>
                  </a:lnTo>
                  <a:lnTo>
                    <a:pt x="84" y="188"/>
                  </a:lnTo>
                  <a:lnTo>
                    <a:pt x="68" y="203"/>
                  </a:lnTo>
                  <a:lnTo>
                    <a:pt x="52" y="219"/>
                  </a:lnTo>
                  <a:lnTo>
                    <a:pt x="39" y="235"/>
                  </a:lnTo>
                  <a:lnTo>
                    <a:pt x="29" y="251"/>
                  </a:lnTo>
                  <a:lnTo>
                    <a:pt x="20" y="268"/>
                  </a:lnTo>
                  <a:lnTo>
                    <a:pt x="13" y="283"/>
                  </a:lnTo>
                  <a:lnTo>
                    <a:pt x="9" y="296"/>
                  </a:lnTo>
                  <a:lnTo>
                    <a:pt x="6" y="306"/>
                  </a:lnTo>
                  <a:lnTo>
                    <a:pt x="3" y="313"/>
                  </a:lnTo>
                  <a:lnTo>
                    <a:pt x="3" y="316"/>
                  </a:lnTo>
                  <a:lnTo>
                    <a:pt x="3" y="326"/>
                  </a:lnTo>
                  <a:lnTo>
                    <a:pt x="3" y="353"/>
                  </a:lnTo>
                  <a:lnTo>
                    <a:pt x="1" y="391"/>
                  </a:lnTo>
                  <a:lnTo>
                    <a:pt x="0" y="431"/>
                  </a:lnTo>
                  <a:lnTo>
                    <a:pt x="0" y="464"/>
                  </a:lnTo>
                  <a:lnTo>
                    <a:pt x="6" y="487"/>
                  </a:lnTo>
                  <a:lnTo>
                    <a:pt x="16" y="505"/>
                  </a:lnTo>
                  <a:lnTo>
                    <a:pt x="26" y="516"/>
                  </a:lnTo>
                  <a:lnTo>
                    <a:pt x="33" y="524"/>
                  </a:lnTo>
                  <a:lnTo>
                    <a:pt x="45" y="532"/>
                  </a:lnTo>
                  <a:lnTo>
                    <a:pt x="58" y="541"/>
                  </a:lnTo>
                  <a:lnTo>
                    <a:pt x="72" y="551"/>
                  </a:lnTo>
                  <a:lnTo>
                    <a:pt x="87" y="561"/>
                  </a:lnTo>
                  <a:lnTo>
                    <a:pt x="98" y="568"/>
                  </a:lnTo>
                  <a:lnTo>
                    <a:pt x="105" y="574"/>
                  </a:lnTo>
                  <a:lnTo>
                    <a:pt x="108" y="575"/>
                  </a:lnTo>
                  <a:lnTo>
                    <a:pt x="33" y="467"/>
                  </a:lnTo>
                  <a:lnTo>
                    <a:pt x="33" y="450"/>
                  </a:lnTo>
                  <a:lnTo>
                    <a:pt x="32" y="412"/>
                  </a:lnTo>
                  <a:lnTo>
                    <a:pt x="32" y="371"/>
                  </a:lnTo>
                  <a:lnTo>
                    <a:pt x="33" y="345"/>
                  </a:lnTo>
                  <a:lnTo>
                    <a:pt x="37" y="330"/>
                  </a:lnTo>
                  <a:lnTo>
                    <a:pt x="40" y="313"/>
                  </a:lnTo>
                  <a:lnTo>
                    <a:pt x="43" y="299"/>
                  </a:lnTo>
                  <a:lnTo>
                    <a:pt x="45" y="293"/>
                  </a:lnTo>
                  <a:lnTo>
                    <a:pt x="130" y="212"/>
                  </a:lnTo>
                  <a:lnTo>
                    <a:pt x="134" y="208"/>
                  </a:lnTo>
                  <a:lnTo>
                    <a:pt x="147" y="198"/>
                  </a:lnTo>
                  <a:lnTo>
                    <a:pt x="166" y="183"/>
                  </a:lnTo>
                  <a:lnTo>
                    <a:pt x="188" y="163"/>
                  </a:lnTo>
                  <a:lnTo>
                    <a:pt x="212" y="143"/>
                  </a:lnTo>
                  <a:lnTo>
                    <a:pt x="235" y="123"/>
                  </a:lnTo>
                  <a:lnTo>
                    <a:pt x="255" y="102"/>
                  </a:lnTo>
                  <a:lnTo>
                    <a:pt x="271" y="85"/>
                  </a:lnTo>
                  <a:lnTo>
                    <a:pt x="283" y="71"/>
                  </a:lnTo>
                  <a:lnTo>
                    <a:pt x="293" y="61"/>
                  </a:lnTo>
                  <a:lnTo>
                    <a:pt x="302" y="52"/>
                  </a:lnTo>
                  <a:lnTo>
                    <a:pt x="309" y="45"/>
                  </a:lnTo>
                  <a:lnTo>
                    <a:pt x="313" y="40"/>
                  </a:lnTo>
                  <a:lnTo>
                    <a:pt x="317" y="38"/>
                  </a:lnTo>
                  <a:lnTo>
                    <a:pt x="319" y="36"/>
                  </a:lnTo>
                  <a:lnTo>
                    <a:pt x="320" y="36"/>
                  </a:lnTo>
                  <a:lnTo>
                    <a:pt x="391" y="48"/>
                  </a:lnTo>
                  <a:lnTo>
                    <a:pt x="36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69" name="Freeform 211"/>
            <p:cNvSpPr>
              <a:spLocks/>
            </p:cNvSpPr>
            <p:nvPr/>
          </p:nvSpPr>
          <p:spPr bwMode="auto">
            <a:xfrm>
              <a:off x="97" y="1817"/>
              <a:ext cx="327" cy="412"/>
            </a:xfrm>
            <a:custGeom>
              <a:avLst/>
              <a:gdLst>
                <a:gd name="T0" fmla="*/ 308 w 327"/>
                <a:gd name="T1" fmla="*/ 0 h 412"/>
                <a:gd name="T2" fmla="*/ 21 w 327"/>
                <a:gd name="T3" fmla="*/ 290 h 412"/>
                <a:gd name="T4" fmla="*/ 0 w 327"/>
                <a:gd name="T5" fmla="*/ 356 h 412"/>
                <a:gd name="T6" fmla="*/ 78 w 327"/>
                <a:gd name="T7" fmla="*/ 412 h 412"/>
                <a:gd name="T8" fmla="*/ 72 w 327"/>
                <a:gd name="T9" fmla="*/ 408 h 412"/>
                <a:gd name="T10" fmla="*/ 60 w 327"/>
                <a:gd name="T11" fmla="*/ 396 h 412"/>
                <a:gd name="T12" fmla="*/ 46 w 327"/>
                <a:gd name="T13" fmla="*/ 381 h 412"/>
                <a:gd name="T14" fmla="*/ 37 w 327"/>
                <a:gd name="T15" fmla="*/ 365 h 412"/>
                <a:gd name="T16" fmla="*/ 33 w 327"/>
                <a:gd name="T17" fmla="*/ 344 h 412"/>
                <a:gd name="T18" fmla="*/ 34 w 327"/>
                <a:gd name="T19" fmla="*/ 324 h 412"/>
                <a:gd name="T20" fmla="*/ 39 w 327"/>
                <a:gd name="T21" fmla="*/ 308 h 412"/>
                <a:gd name="T22" fmla="*/ 47 w 327"/>
                <a:gd name="T23" fmla="*/ 301 h 412"/>
                <a:gd name="T24" fmla="*/ 54 w 327"/>
                <a:gd name="T25" fmla="*/ 303 h 412"/>
                <a:gd name="T26" fmla="*/ 65 w 327"/>
                <a:gd name="T27" fmla="*/ 307 h 412"/>
                <a:gd name="T28" fmla="*/ 76 w 327"/>
                <a:gd name="T29" fmla="*/ 313 h 412"/>
                <a:gd name="T30" fmla="*/ 89 w 327"/>
                <a:gd name="T31" fmla="*/ 320 h 412"/>
                <a:gd name="T32" fmla="*/ 101 w 327"/>
                <a:gd name="T33" fmla="*/ 329 h 412"/>
                <a:gd name="T34" fmla="*/ 111 w 327"/>
                <a:gd name="T35" fmla="*/ 336 h 412"/>
                <a:gd name="T36" fmla="*/ 118 w 327"/>
                <a:gd name="T37" fmla="*/ 343 h 412"/>
                <a:gd name="T38" fmla="*/ 122 w 327"/>
                <a:gd name="T39" fmla="*/ 349 h 412"/>
                <a:gd name="T40" fmla="*/ 125 w 327"/>
                <a:gd name="T41" fmla="*/ 359 h 412"/>
                <a:gd name="T42" fmla="*/ 127 w 327"/>
                <a:gd name="T43" fmla="*/ 368 h 412"/>
                <a:gd name="T44" fmla="*/ 127 w 327"/>
                <a:gd name="T45" fmla="*/ 376 h 412"/>
                <a:gd name="T46" fmla="*/ 127 w 327"/>
                <a:gd name="T47" fmla="*/ 379 h 412"/>
                <a:gd name="T48" fmla="*/ 153 w 327"/>
                <a:gd name="T49" fmla="*/ 342 h 412"/>
                <a:gd name="T50" fmla="*/ 111 w 327"/>
                <a:gd name="T51" fmla="*/ 278 h 412"/>
                <a:gd name="T52" fmla="*/ 96 w 327"/>
                <a:gd name="T53" fmla="*/ 271 h 412"/>
                <a:gd name="T54" fmla="*/ 327 w 327"/>
                <a:gd name="T55" fmla="*/ 14 h 412"/>
                <a:gd name="T56" fmla="*/ 308 w 327"/>
                <a:gd name="T57" fmla="*/ 0 h 4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7"/>
                <a:gd name="T88" fmla="*/ 0 h 412"/>
                <a:gd name="T89" fmla="*/ 327 w 327"/>
                <a:gd name="T90" fmla="*/ 412 h 4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7" h="412">
                  <a:moveTo>
                    <a:pt x="308" y="0"/>
                  </a:moveTo>
                  <a:lnTo>
                    <a:pt x="21" y="290"/>
                  </a:lnTo>
                  <a:lnTo>
                    <a:pt x="0" y="356"/>
                  </a:lnTo>
                  <a:lnTo>
                    <a:pt x="78" y="412"/>
                  </a:lnTo>
                  <a:lnTo>
                    <a:pt x="72" y="408"/>
                  </a:lnTo>
                  <a:lnTo>
                    <a:pt x="60" y="396"/>
                  </a:lnTo>
                  <a:lnTo>
                    <a:pt x="46" y="381"/>
                  </a:lnTo>
                  <a:lnTo>
                    <a:pt x="37" y="365"/>
                  </a:lnTo>
                  <a:lnTo>
                    <a:pt x="33" y="344"/>
                  </a:lnTo>
                  <a:lnTo>
                    <a:pt x="34" y="324"/>
                  </a:lnTo>
                  <a:lnTo>
                    <a:pt x="39" y="308"/>
                  </a:lnTo>
                  <a:lnTo>
                    <a:pt x="47" y="301"/>
                  </a:lnTo>
                  <a:lnTo>
                    <a:pt x="54" y="303"/>
                  </a:lnTo>
                  <a:lnTo>
                    <a:pt x="65" y="307"/>
                  </a:lnTo>
                  <a:lnTo>
                    <a:pt x="76" y="313"/>
                  </a:lnTo>
                  <a:lnTo>
                    <a:pt x="89" y="320"/>
                  </a:lnTo>
                  <a:lnTo>
                    <a:pt x="101" y="329"/>
                  </a:lnTo>
                  <a:lnTo>
                    <a:pt x="111" y="336"/>
                  </a:lnTo>
                  <a:lnTo>
                    <a:pt x="118" y="343"/>
                  </a:lnTo>
                  <a:lnTo>
                    <a:pt x="122" y="349"/>
                  </a:lnTo>
                  <a:lnTo>
                    <a:pt x="125" y="359"/>
                  </a:lnTo>
                  <a:lnTo>
                    <a:pt x="127" y="368"/>
                  </a:lnTo>
                  <a:lnTo>
                    <a:pt x="127" y="376"/>
                  </a:lnTo>
                  <a:lnTo>
                    <a:pt x="127" y="379"/>
                  </a:lnTo>
                  <a:lnTo>
                    <a:pt x="153" y="342"/>
                  </a:lnTo>
                  <a:lnTo>
                    <a:pt x="111" y="278"/>
                  </a:lnTo>
                  <a:lnTo>
                    <a:pt x="96" y="271"/>
                  </a:lnTo>
                  <a:lnTo>
                    <a:pt x="327" y="14"/>
                  </a:lnTo>
                  <a:lnTo>
                    <a:pt x="3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0" name="Freeform 212"/>
            <p:cNvSpPr>
              <a:spLocks/>
            </p:cNvSpPr>
            <p:nvPr/>
          </p:nvSpPr>
          <p:spPr bwMode="auto">
            <a:xfrm>
              <a:off x="245" y="1883"/>
              <a:ext cx="238" cy="257"/>
            </a:xfrm>
            <a:custGeom>
              <a:avLst/>
              <a:gdLst>
                <a:gd name="T0" fmla="*/ 212 w 238"/>
                <a:gd name="T1" fmla="*/ 0 h 257"/>
                <a:gd name="T2" fmla="*/ 0 w 238"/>
                <a:gd name="T3" fmla="*/ 245 h 257"/>
                <a:gd name="T4" fmla="*/ 15 w 238"/>
                <a:gd name="T5" fmla="*/ 257 h 257"/>
                <a:gd name="T6" fmla="*/ 238 w 238"/>
                <a:gd name="T7" fmla="*/ 19 h 257"/>
                <a:gd name="T8" fmla="*/ 212 w 238"/>
                <a:gd name="T9" fmla="*/ 0 h 257"/>
                <a:gd name="T10" fmla="*/ 0 60000 65536"/>
                <a:gd name="T11" fmla="*/ 0 60000 65536"/>
                <a:gd name="T12" fmla="*/ 0 60000 65536"/>
                <a:gd name="T13" fmla="*/ 0 60000 65536"/>
                <a:gd name="T14" fmla="*/ 0 60000 65536"/>
                <a:gd name="T15" fmla="*/ 0 w 238"/>
                <a:gd name="T16" fmla="*/ 0 h 257"/>
                <a:gd name="T17" fmla="*/ 238 w 238"/>
                <a:gd name="T18" fmla="*/ 257 h 257"/>
              </a:gdLst>
              <a:ahLst/>
              <a:cxnLst>
                <a:cxn ang="T10">
                  <a:pos x="T0" y="T1"/>
                </a:cxn>
                <a:cxn ang="T11">
                  <a:pos x="T2" y="T3"/>
                </a:cxn>
                <a:cxn ang="T12">
                  <a:pos x="T4" y="T5"/>
                </a:cxn>
                <a:cxn ang="T13">
                  <a:pos x="T6" y="T7"/>
                </a:cxn>
                <a:cxn ang="T14">
                  <a:pos x="T8" y="T9"/>
                </a:cxn>
              </a:cxnLst>
              <a:rect l="T15" t="T16" r="T17" b="T18"/>
              <a:pathLst>
                <a:path w="238" h="257">
                  <a:moveTo>
                    <a:pt x="212" y="0"/>
                  </a:moveTo>
                  <a:lnTo>
                    <a:pt x="0" y="245"/>
                  </a:lnTo>
                  <a:lnTo>
                    <a:pt x="15" y="257"/>
                  </a:lnTo>
                  <a:lnTo>
                    <a:pt x="238" y="19"/>
                  </a:lnTo>
                  <a:lnTo>
                    <a:pt x="2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1" name="Freeform 213"/>
            <p:cNvSpPr>
              <a:spLocks/>
            </p:cNvSpPr>
            <p:nvPr/>
          </p:nvSpPr>
          <p:spPr bwMode="auto">
            <a:xfrm>
              <a:off x="372" y="1096"/>
              <a:ext cx="159" cy="169"/>
            </a:xfrm>
            <a:custGeom>
              <a:avLst/>
              <a:gdLst>
                <a:gd name="T0" fmla="*/ 143 w 159"/>
                <a:gd name="T1" fmla="*/ 0 h 169"/>
                <a:gd name="T2" fmla="*/ 142 w 159"/>
                <a:gd name="T3" fmla="*/ 0 h 169"/>
                <a:gd name="T4" fmla="*/ 136 w 159"/>
                <a:gd name="T5" fmla="*/ 3 h 169"/>
                <a:gd name="T6" fmla="*/ 129 w 159"/>
                <a:gd name="T7" fmla="*/ 6 h 169"/>
                <a:gd name="T8" fmla="*/ 120 w 159"/>
                <a:gd name="T9" fmla="*/ 10 h 169"/>
                <a:gd name="T10" fmla="*/ 108 w 159"/>
                <a:gd name="T11" fmla="*/ 14 h 169"/>
                <a:gd name="T12" fmla="*/ 97 w 159"/>
                <a:gd name="T13" fmla="*/ 20 h 169"/>
                <a:gd name="T14" fmla="*/ 85 w 159"/>
                <a:gd name="T15" fmla="*/ 27 h 169"/>
                <a:gd name="T16" fmla="*/ 74 w 159"/>
                <a:gd name="T17" fmla="*/ 34 h 169"/>
                <a:gd name="T18" fmla="*/ 64 w 159"/>
                <a:gd name="T19" fmla="*/ 43 h 169"/>
                <a:gd name="T20" fmla="*/ 54 w 159"/>
                <a:gd name="T21" fmla="*/ 52 h 169"/>
                <a:gd name="T22" fmla="*/ 44 w 159"/>
                <a:gd name="T23" fmla="*/ 60 h 169"/>
                <a:gd name="T24" fmla="*/ 36 w 159"/>
                <a:gd name="T25" fmla="*/ 69 h 169"/>
                <a:gd name="T26" fmla="*/ 29 w 159"/>
                <a:gd name="T27" fmla="*/ 78 h 169"/>
                <a:gd name="T28" fmla="*/ 23 w 159"/>
                <a:gd name="T29" fmla="*/ 84 h 169"/>
                <a:gd name="T30" fmla="*/ 20 w 159"/>
                <a:gd name="T31" fmla="*/ 88 h 169"/>
                <a:gd name="T32" fmla="*/ 19 w 159"/>
                <a:gd name="T33" fmla="*/ 89 h 169"/>
                <a:gd name="T34" fmla="*/ 0 w 159"/>
                <a:gd name="T35" fmla="*/ 144 h 169"/>
                <a:gd name="T36" fmla="*/ 19 w 159"/>
                <a:gd name="T37" fmla="*/ 169 h 169"/>
                <a:gd name="T38" fmla="*/ 19 w 159"/>
                <a:gd name="T39" fmla="*/ 166 h 169"/>
                <a:gd name="T40" fmla="*/ 19 w 159"/>
                <a:gd name="T41" fmla="*/ 159 h 169"/>
                <a:gd name="T42" fmla="*/ 19 w 159"/>
                <a:gd name="T43" fmla="*/ 147 h 169"/>
                <a:gd name="T44" fmla="*/ 23 w 159"/>
                <a:gd name="T45" fmla="*/ 133 h 169"/>
                <a:gd name="T46" fmla="*/ 29 w 159"/>
                <a:gd name="T47" fmla="*/ 115 h 169"/>
                <a:gd name="T48" fmla="*/ 39 w 159"/>
                <a:gd name="T49" fmla="*/ 98 h 169"/>
                <a:gd name="T50" fmla="*/ 54 w 159"/>
                <a:gd name="T51" fmla="*/ 78 h 169"/>
                <a:gd name="T52" fmla="*/ 74 w 159"/>
                <a:gd name="T53" fmla="*/ 59 h 169"/>
                <a:gd name="T54" fmla="*/ 95 w 159"/>
                <a:gd name="T55" fmla="*/ 42 h 169"/>
                <a:gd name="T56" fmla="*/ 114 w 159"/>
                <a:gd name="T57" fmla="*/ 29 h 169"/>
                <a:gd name="T58" fmla="*/ 129 w 159"/>
                <a:gd name="T59" fmla="*/ 19 h 169"/>
                <a:gd name="T60" fmla="*/ 140 w 159"/>
                <a:gd name="T61" fmla="*/ 11 h 169"/>
                <a:gd name="T62" fmla="*/ 149 w 159"/>
                <a:gd name="T63" fmla="*/ 6 h 169"/>
                <a:gd name="T64" fmla="*/ 155 w 159"/>
                <a:gd name="T65" fmla="*/ 3 h 169"/>
                <a:gd name="T66" fmla="*/ 158 w 159"/>
                <a:gd name="T67" fmla="*/ 0 h 169"/>
                <a:gd name="T68" fmla="*/ 159 w 159"/>
                <a:gd name="T69" fmla="*/ 0 h 169"/>
                <a:gd name="T70" fmla="*/ 143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3" y="0"/>
                  </a:moveTo>
                  <a:lnTo>
                    <a:pt x="142" y="0"/>
                  </a:lnTo>
                  <a:lnTo>
                    <a:pt x="136" y="3"/>
                  </a:lnTo>
                  <a:lnTo>
                    <a:pt x="129" y="6"/>
                  </a:lnTo>
                  <a:lnTo>
                    <a:pt x="120" y="10"/>
                  </a:lnTo>
                  <a:lnTo>
                    <a:pt x="108" y="14"/>
                  </a:lnTo>
                  <a:lnTo>
                    <a:pt x="97" y="20"/>
                  </a:lnTo>
                  <a:lnTo>
                    <a:pt x="85" y="27"/>
                  </a:lnTo>
                  <a:lnTo>
                    <a:pt x="74" y="34"/>
                  </a:lnTo>
                  <a:lnTo>
                    <a:pt x="64" y="43"/>
                  </a:lnTo>
                  <a:lnTo>
                    <a:pt x="54" y="52"/>
                  </a:lnTo>
                  <a:lnTo>
                    <a:pt x="44" y="60"/>
                  </a:lnTo>
                  <a:lnTo>
                    <a:pt x="36" y="69"/>
                  </a:lnTo>
                  <a:lnTo>
                    <a:pt x="29" y="78"/>
                  </a:lnTo>
                  <a:lnTo>
                    <a:pt x="23" y="84"/>
                  </a:lnTo>
                  <a:lnTo>
                    <a:pt x="20" y="88"/>
                  </a:lnTo>
                  <a:lnTo>
                    <a:pt x="19" y="89"/>
                  </a:lnTo>
                  <a:lnTo>
                    <a:pt x="0" y="144"/>
                  </a:lnTo>
                  <a:lnTo>
                    <a:pt x="19" y="169"/>
                  </a:lnTo>
                  <a:lnTo>
                    <a:pt x="19" y="166"/>
                  </a:lnTo>
                  <a:lnTo>
                    <a:pt x="19" y="159"/>
                  </a:lnTo>
                  <a:lnTo>
                    <a:pt x="19" y="147"/>
                  </a:lnTo>
                  <a:lnTo>
                    <a:pt x="23" y="133"/>
                  </a:lnTo>
                  <a:lnTo>
                    <a:pt x="29" y="115"/>
                  </a:lnTo>
                  <a:lnTo>
                    <a:pt x="39" y="98"/>
                  </a:lnTo>
                  <a:lnTo>
                    <a:pt x="54" y="78"/>
                  </a:lnTo>
                  <a:lnTo>
                    <a:pt x="74" y="59"/>
                  </a:lnTo>
                  <a:lnTo>
                    <a:pt x="95" y="42"/>
                  </a:lnTo>
                  <a:lnTo>
                    <a:pt x="114" y="29"/>
                  </a:lnTo>
                  <a:lnTo>
                    <a:pt x="129" y="19"/>
                  </a:lnTo>
                  <a:lnTo>
                    <a:pt x="140" y="11"/>
                  </a:lnTo>
                  <a:lnTo>
                    <a:pt x="149" y="6"/>
                  </a:lnTo>
                  <a:lnTo>
                    <a:pt x="155" y="3"/>
                  </a:lnTo>
                  <a:lnTo>
                    <a:pt x="158"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2" name="Freeform 214"/>
            <p:cNvSpPr>
              <a:spLocks/>
            </p:cNvSpPr>
            <p:nvPr/>
          </p:nvSpPr>
          <p:spPr bwMode="auto">
            <a:xfrm>
              <a:off x="401" y="1132"/>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10 w 159"/>
                <a:gd name="T11" fmla="*/ 14 h 169"/>
                <a:gd name="T12" fmla="*/ 98 w 159"/>
                <a:gd name="T13" fmla="*/ 20 h 169"/>
                <a:gd name="T14" fmla="*/ 87 w 159"/>
                <a:gd name="T15" fmla="*/ 27 h 169"/>
                <a:gd name="T16" fmla="*/ 75 w 159"/>
                <a:gd name="T17" fmla="*/ 35 h 169"/>
                <a:gd name="T18" fmla="*/ 64 w 159"/>
                <a:gd name="T19" fmla="*/ 43 h 169"/>
                <a:gd name="T20" fmla="*/ 53 w 159"/>
                <a:gd name="T21" fmla="*/ 52 h 169"/>
                <a:gd name="T22" fmla="*/ 45 w 159"/>
                <a:gd name="T23" fmla="*/ 60 h 169"/>
                <a:gd name="T24" fmla="*/ 36 w 159"/>
                <a:gd name="T25" fmla="*/ 69 h 169"/>
                <a:gd name="T26" fmla="*/ 29 w 159"/>
                <a:gd name="T27" fmla="*/ 78 h 169"/>
                <a:gd name="T28" fmla="*/ 25 w 159"/>
                <a:gd name="T29" fmla="*/ 84 h 169"/>
                <a:gd name="T30" fmla="*/ 22 w 159"/>
                <a:gd name="T31" fmla="*/ 88 h 169"/>
                <a:gd name="T32" fmla="*/ 20 w 159"/>
                <a:gd name="T33" fmla="*/ 89 h 169"/>
                <a:gd name="T34" fmla="*/ 0 w 159"/>
                <a:gd name="T35" fmla="*/ 144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7 h 169"/>
                <a:gd name="T50" fmla="*/ 53 w 159"/>
                <a:gd name="T51" fmla="*/ 78 h 169"/>
                <a:gd name="T52" fmla="*/ 75 w 159"/>
                <a:gd name="T53" fmla="*/ 59 h 169"/>
                <a:gd name="T54" fmla="*/ 97 w 159"/>
                <a:gd name="T55" fmla="*/ 42 h 169"/>
                <a:gd name="T56" fmla="*/ 116 w 159"/>
                <a:gd name="T57" fmla="*/ 29 h 169"/>
                <a:gd name="T58" fmla="*/ 130 w 159"/>
                <a:gd name="T59" fmla="*/ 19 h 169"/>
                <a:gd name="T60" fmla="*/ 141 w 159"/>
                <a:gd name="T61" fmla="*/ 11 h 169"/>
                <a:gd name="T62" fmla="*/ 149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10" y="14"/>
                  </a:lnTo>
                  <a:lnTo>
                    <a:pt x="98" y="20"/>
                  </a:lnTo>
                  <a:lnTo>
                    <a:pt x="87" y="27"/>
                  </a:lnTo>
                  <a:lnTo>
                    <a:pt x="75" y="35"/>
                  </a:lnTo>
                  <a:lnTo>
                    <a:pt x="64" y="43"/>
                  </a:lnTo>
                  <a:lnTo>
                    <a:pt x="53" y="52"/>
                  </a:lnTo>
                  <a:lnTo>
                    <a:pt x="45" y="60"/>
                  </a:lnTo>
                  <a:lnTo>
                    <a:pt x="36" y="69"/>
                  </a:lnTo>
                  <a:lnTo>
                    <a:pt x="29" y="78"/>
                  </a:lnTo>
                  <a:lnTo>
                    <a:pt x="25" y="84"/>
                  </a:lnTo>
                  <a:lnTo>
                    <a:pt x="22" y="88"/>
                  </a:lnTo>
                  <a:lnTo>
                    <a:pt x="20" y="89"/>
                  </a:lnTo>
                  <a:lnTo>
                    <a:pt x="0" y="144"/>
                  </a:lnTo>
                  <a:lnTo>
                    <a:pt x="20" y="169"/>
                  </a:lnTo>
                  <a:lnTo>
                    <a:pt x="20" y="166"/>
                  </a:lnTo>
                  <a:lnTo>
                    <a:pt x="20" y="159"/>
                  </a:lnTo>
                  <a:lnTo>
                    <a:pt x="20" y="147"/>
                  </a:lnTo>
                  <a:lnTo>
                    <a:pt x="23" y="133"/>
                  </a:lnTo>
                  <a:lnTo>
                    <a:pt x="29" y="115"/>
                  </a:lnTo>
                  <a:lnTo>
                    <a:pt x="39" y="97"/>
                  </a:lnTo>
                  <a:lnTo>
                    <a:pt x="53" y="78"/>
                  </a:lnTo>
                  <a:lnTo>
                    <a:pt x="75" y="59"/>
                  </a:lnTo>
                  <a:lnTo>
                    <a:pt x="97" y="42"/>
                  </a:lnTo>
                  <a:lnTo>
                    <a:pt x="116" y="29"/>
                  </a:lnTo>
                  <a:lnTo>
                    <a:pt x="130" y="19"/>
                  </a:lnTo>
                  <a:lnTo>
                    <a:pt x="141" y="11"/>
                  </a:lnTo>
                  <a:lnTo>
                    <a:pt x="149"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3" name="Freeform 215"/>
            <p:cNvSpPr>
              <a:spLocks/>
            </p:cNvSpPr>
            <p:nvPr/>
          </p:nvSpPr>
          <p:spPr bwMode="auto">
            <a:xfrm>
              <a:off x="430" y="1168"/>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10 w 159"/>
                <a:gd name="T11" fmla="*/ 14 h 169"/>
                <a:gd name="T12" fmla="*/ 98 w 159"/>
                <a:gd name="T13" fmla="*/ 20 h 169"/>
                <a:gd name="T14" fmla="*/ 87 w 159"/>
                <a:gd name="T15" fmla="*/ 27 h 169"/>
                <a:gd name="T16" fmla="*/ 75 w 159"/>
                <a:gd name="T17" fmla="*/ 35 h 169"/>
                <a:gd name="T18" fmla="*/ 63 w 159"/>
                <a:gd name="T19" fmla="*/ 43 h 169"/>
                <a:gd name="T20" fmla="*/ 53 w 159"/>
                <a:gd name="T21" fmla="*/ 52 h 169"/>
                <a:gd name="T22" fmla="*/ 45 w 159"/>
                <a:gd name="T23" fmla="*/ 61 h 169"/>
                <a:gd name="T24" fmla="*/ 36 w 159"/>
                <a:gd name="T25" fmla="*/ 69 h 169"/>
                <a:gd name="T26" fmla="*/ 29 w 159"/>
                <a:gd name="T27" fmla="*/ 78 h 169"/>
                <a:gd name="T28" fmla="*/ 24 w 159"/>
                <a:gd name="T29" fmla="*/ 84 h 169"/>
                <a:gd name="T30" fmla="*/ 22 w 159"/>
                <a:gd name="T31" fmla="*/ 88 h 169"/>
                <a:gd name="T32" fmla="*/ 20 w 159"/>
                <a:gd name="T33" fmla="*/ 89 h 169"/>
                <a:gd name="T34" fmla="*/ 0 w 159"/>
                <a:gd name="T35" fmla="*/ 143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7 h 169"/>
                <a:gd name="T50" fmla="*/ 53 w 159"/>
                <a:gd name="T51" fmla="*/ 78 h 169"/>
                <a:gd name="T52" fmla="*/ 75 w 159"/>
                <a:gd name="T53" fmla="*/ 59 h 169"/>
                <a:gd name="T54" fmla="*/ 97 w 159"/>
                <a:gd name="T55" fmla="*/ 42 h 169"/>
                <a:gd name="T56" fmla="*/ 115 w 159"/>
                <a:gd name="T57" fmla="*/ 29 h 169"/>
                <a:gd name="T58" fmla="*/ 130 w 159"/>
                <a:gd name="T59" fmla="*/ 19 h 169"/>
                <a:gd name="T60" fmla="*/ 141 w 159"/>
                <a:gd name="T61" fmla="*/ 12 h 169"/>
                <a:gd name="T62" fmla="*/ 150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10" y="14"/>
                  </a:lnTo>
                  <a:lnTo>
                    <a:pt x="98" y="20"/>
                  </a:lnTo>
                  <a:lnTo>
                    <a:pt x="87" y="27"/>
                  </a:lnTo>
                  <a:lnTo>
                    <a:pt x="75" y="35"/>
                  </a:lnTo>
                  <a:lnTo>
                    <a:pt x="63" y="43"/>
                  </a:lnTo>
                  <a:lnTo>
                    <a:pt x="53" y="52"/>
                  </a:lnTo>
                  <a:lnTo>
                    <a:pt x="45" y="61"/>
                  </a:lnTo>
                  <a:lnTo>
                    <a:pt x="36" y="69"/>
                  </a:lnTo>
                  <a:lnTo>
                    <a:pt x="29" y="78"/>
                  </a:lnTo>
                  <a:lnTo>
                    <a:pt x="24" y="84"/>
                  </a:lnTo>
                  <a:lnTo>
                    <a:pt x="22" y="88"/>
                  </a:lnTo>
                  <a:lnTo>
                    <a:pt x="20" y="89"/>
                  </a:lnTo>
                  <a:lnTo>
                    <a:pt x="0" y="143"/>
                  </a:lnTo>
                  <a:lnTo>
                    <a:pt x="20" y="169"/>
                  </a:lnTo>
                  <a:lnTo>
                    <a:pt x="20" y="166"/>
                  </a:lnTo>
                  <a:lnTo>
                    <a:pt x="20" y="159"/>
                  </a:lnTo>
                  <a:lnTo>
                    <a:pt x="20" y="147"/>
                  </a:lnTo>
                  <a:lnTo>
                    <a:pt x="23" y="133"/>
                  </a:lnTo>
                  <a:lnTo>
                    <a:pt x="29" y="115"/>
                  </a:lnTo>
                  <a:lnTo>
                    <a:pt x="39" y="97"/>
                  </a:lnTo>
                  <a:lnTo>
                    <a:pt x="53" y="78"/>
                  </a:lnTo>
                  <a:lnTo>
                    <a:pt x="75" y="59"/>
                  </a:lnTo>
                  <a:lnTo>
                    <a:pt x="97" y="42"/>
                  </a:lnTo>
                  <a:lnTo>
                    <a:pt x="115" y="29"/>
                  </a:lnTo>
                  <a:lnTo>
                    <a:pt x="130" y="19"/>
                  </a:lnTo>
                  <a:lnTo>
                    <a:pt x="141" y="12"/>
                  </a:lnTo>
                  <a:lnTo>
                    <a:pt x="150"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4" name="Freeform 216"/>
            <p:cNvSpPr>
              <a:spLocks/>
            </p:cNvSpPr>
            <p:nvPr/>
          </p:nvSpPr>
          <p:spPr bwMode="auto">
            <a:xfrm>
              <a:off x="460" y="1204"/>
              <a:ext cx="159" cy="169"/>
            </a:xfrm>
            <a:custGeom>
              <a:avLst/>
              <a:gdLst>
                <a:gd name="T0" fmla="*/ 145 w 159"/>
                <a:gd name="T1" fmla="*/ 0 h 169"/>
                <a:gd name="T2" fmla="*/ 143 w 159"/>
                <a:gd name="T3" fmla="*/ 0 h 169"/>
                <a:gd name="T4" fmla="*/ 137 w 159"/>
                <a:gd name="T5" fmla="*/ 3 h 169"/>
                <a:gd name="T6" fmla="*/ 130 w 159"/>
                <a:gd name="T7" fmla="*/ 6 h 169"/>
                <a:gd name="T8" fmla="*/ 120 w 159"/>
                <a:gd name="T9" fmla="*/ 10 h 169"/>
                <a:gd name="T10" fmla="*/ 110 w 159"/>
                <a:gd name="T11" fmla="*/ 14 h 169"/>
                <a:gd name="T12" fmla="*/ 98 w 159"/>
                <a:gd name="T13" fmla="*/ 20 h 169"/>
                <a:gd name="T14" fmla="*/ 85 w 159"/>
                <a:gd name="T15" fmla="*/ 27 h 169"/>
                <a:gd name="T16" fmla="*/ 74 w 159"/>
                <a:gd name="T17" fmla="*/ 35 h 169"/>
                <a:gd name="T18" fmla="*/ 64 w 159"/>
                <a:gd name="T19" fmla="*/ 42 h 169"/>
                <a:gd name="T20" fmla="*/ 54 w 159"/>
                <a:gd name="T21" fmla="*/ 51 h 169"/>
                <a:gd name="T22" fmla="*/ 45 w 159"/>
                <a:gd name="T23" fmla="*/ 61 h 169"/>
                <a:gd name="T24" fmla="*/ 36 w 159"/>
                <a:gd name="T25" fmla="*/ 69 h 169"/>
                <a:gd name="T26" fmla="*/ 29 w 159"/>
                <a:gd name="T27" fmla="*/ 76 h 169"/>
                <a:gd name="T28" fmla="*/ 25 w 159"/>
                <a:gd name="T29" fmla="*/ 84 h 169"/>
                <a:gd name="T30" fmla="*/ 22 w 159"/>
                <a:gd name="T31" fmla="*/ 88 h 169"/>
                <a:gd name="T32" fmla="*/ 20 w 159"/>
                <a:gd name="T33" fmla="*/ 89 h 169"/>
                <a:gd name="T34" fmla="*/ 0 w 159"/>
                <a:gd name="T35" fmla="*/ 143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7 h 169"/>
                <a:gd name="T50" fmla="*/ 54 w 159"/>
                <a:gd name="T51" fmla="*/ 78 h 169"/>
                <a:gd name="T52" fmla="*/ 74 w 159"/>
                <a:gd name="T53" fmla="*/ 59 h 169"/>
                <a:gd name="T54" fmla="*/ 95 w 159"/>
                <a:gd name="T55" fmla="*/ 42 h 169"/>
                <a:gd name="T56" fmla="*/ 114 w 159"/>
                <a:gd name="T57" fmla="*/ 29 h 169"/>
                <a:gd name="T58" fmla="*/ 129 w 159"/>
                <a:gd name="T59" fmla="*/ 19 h 169"/>
                <a:gd name="T60" fmla="*/ 140 w 159"/>
                <a:gd name="T61" fmla="*/ 12 h 169"/>
                <a:gd name="T62" fmla="*/ 149 w 159"/>
                <a:gd name="T63" fmla="*/ 6 h 169"/>
                <a:gd name="T64" fmla="*/ 155 w 159"/>
                <a:gd name="T65" fmla="*/ 3 h 169"/>
                <a:gd name="T66" fmla="*/ 158 w 159"/>
                <a:gd name="T67" fmla="*/ 0 h 169"/>
                <a:gd name="T68" fmla="*/ 159 w 159"/>
                <a:gd name="T69" fmla="*/ 0 h 169"/>
                <a:gd name="T70" fmla="*/ 145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5" y="0"/>
                  </a:moveTo>
                  <a:lnTo>
                    <a:pt x="143" y="0"/>
                  </a:lnTo>
                  <a:lnTo>
                    <a:pt x="137" y="3"/>
                  </a:lnTo>
                  <a:lnTo>
                    <a:pt x="130" y="6"/>
                  </a:lnTo>
                  <a:lnTo>
                    <a:pt x="120" y="10"/>
                  </a:lnTo>
                  <a:lnTo>
                    <a:pt x="110" y="14"/>
                  </a:lnTo>
                  <a:lnTo>
                    <a:pt x="98" y="20"/>
                  </a:lnTo>
                  <a:lnTo>
                    <a:pt x="85" y="27"/>
                  </a:lnTo>
                  <a:lnTo>
                    <a:pt x="74" y="35"/>
                  </a:lnTo>
                  <a:lnTo>
                    <a:pt x="64" y="42"/>
                  </a:lnTo>
                  <a:lnTo>
                    <a:pt x="54" y="51"/>
                  </a:lnTo>
                  <a:lnTo>
                    <a:pt x="45" y="61"/>
                  </a:lnTo>
                  <a:lnTo>
                    <a:pt x="36" y="69"/>
                  </a:lnTo>
                  <a:lnTo>
                    <a:pt x="29" y="76"/>
                  </a:lnTo>
                  <a:lnTo>
                    <a:pt x="25" y="84"/>
                  </a:lnTo>
                  <a:lnTo>
                    <a:pt x="22" y="88"/>
                  </a:lnTo>
                  <a:lnTo>
                    <a:pt x="20" y="89"/>
                  </a:lnTo>
                  <a:lnTo>
                    <a:pt x="0" y="143"/>
                  </a:lnTo>
                  <a:lnTo>
                    <a:pt x="20" y="169"/>
                  </a:lnTo>
                  <a:lnTo>
                    <a:pt x="20" y="166"/>
                  </a:lnTo>
                  <a:lnTo>
                    <a:pt x="20" y="159"/>
                  </a:lnTo>
                  <a:lnTo>
                    <a:pt x="20" y="147"/>
                  </a:lnTo>
                  <a:lnTo>
                    <a:pt x="23" y="133"/>
                  </a:lnTo>
                  <a:lnTo>
                    <a:pt x="29" y="115"/>
                  </a:lnTo>
                  <a:lnTo>
                    <a:pt x="39" y="97"/>
                  </a:lnTo>
                  <a:lnTo>
                    <a:pt x="54" y="78"/>
                  </a:lnTo>
                  <a:lnTo>
                    <a:pt x="74" y="59"/>
                  </a:lnTo>
                  <a:lnTo>
                    <a:pt x="95" y="42"/>
                  </a:lnTo>
                  <a:lnTo>
                    <a:pt x="114" y="29"/>
                  </a:lnTo>
                  <a:lnTo>
                    <a:pt x="129" y="19"/>
                  </a:lnTo>
                  <a:lnTo>
                    <a:pt x="140" y="12"/>
                  </a:lnTo>
                  <a:lnTo>
                    <a:pt x="149" y="6"/>
                  </a:lnTo>
                  <a:lnTo>
                    <a:pt x="155" y="3"/>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5" name="Freeform 217"/>
            <p:cNvSpPr>
              <a:spLocks/>
            </p:cNvSpPr>
            <p:nvPr/>
          </p:nvSpPr>
          <p:spPr bwMode="auto">
            <a:xfrm>
              <a:off x="489" y="1240"/>
              <a:ext cx="159" cy="167"/>
            </a:xfrm>
            <a:custGeom>
              <a:avLst/>
              <a:gdLst>
                <a:gd name="T0" fmla="*/ 144 w 159"/>
                <a:gd name="T1" fmla="*/ 0 h 167"/>
                <a:gd name="T2" fmla="*/ 143 w 159"/>
                <a:gd name="T3" fmla="*/ 0 h 167"/>
                <a:gd name="T4" fmla="*/ 137 w 159"/>
                <a:gd name="T5" fmla="*/ 3 h 167"/>
                <a:gd name="T6" fmla="*/ 130 w 159"/>
                <a:gd name="T7" fmla="*/ 6 h 167"/>
                <a:gd name="T8" fmla="*/ 121 w 159"/>
                <a:gd name="T9" fmla="*/ 10 h 167"/>
                <a:gd name="T10" fmla="*/ 110 w 159"/>
                <a:gd name="T11" fmla="*/ 15 h 167"/>
                <a:gd name="T12" fmla="*/ 98 w 159"/>
                <a:gd name="T13" fmla="*/ 20 h 167"/>
                <a:gd name="T14" fmla="*/ 87 w 159"/>
                <a:gd name="T15" fmla="*/ 27 h 167"/>
                <a:gd name="T16" fmla="*/ 75 w 159"/>
                <a:gd name="T17" fmla="*/ 35 h 167"/>
                <a:gd name="T18" fmla="*/ 64 w 159"/>
                <a:gd name="T19" fmla="*/ 42 h 167"/>
                <a:gd name="T20" fmla="*/ 53 w 159"/>
                <a:gd name="T21" fmla="*/ 51 h 167"/>
                <a:gd name="T22" fmla="*/ 45 w 159"/>
                <a:gd name="T23" fmla="*/ 59 h 167"/>
                <a:gd name="T24" fmla="*/ 36 w 159"/>
                <a:gd name="T25" fmla="*/ 68 h 167"/>
                <a:gd name="T26" fmla="*/ 29 w 159"/>
                <a:gd name="T27" fmla="*/ 77 h 167"/>
                <a:gd name="T28" fmla="*/ 25 w 159"/>
                <a:gd name="T29" fmla="*/ 82 h 167"/>
                <a:gd name="T30" fmla="*/ 22 w 159"/>
                <a:gd name="T31" fmla="*/ 87 h 167"/>
                <a:gd name="T32" fmla="*/ 20 w 159"/>
                <a:gd name="T33" fmla="*/ 88 h 167"/>
                <a:gd name="T34" fmla="*/ 0 w 159"/>
                <a:gd name="T35" fmla="*/ 143 h 167"/>
                <a:gd name="T36" fmla="*/ 20 w 159"/>
                <a:gd name="T37" fmla="*/ 167 h 167"/>
                <a:gd name="T38" fmla="*/ 20 w 159"/>
                <a:gd name="T39" fmla="*/ 164 h 167"/>
                <a:gd name="T40" fmla="*/ 20 w 159"/>
                <a:gd name="T41" fmla="*/ 157 h 167"/>
                <a:gd name="T42" fmla="*/ 20 w 159"/>
                <a:gd name="T43" fmla="*/ 146 h 167"/>
                <a:gd name="T44" fmla="*/ 23 w 159"/>
                <a:gd name="T45" fmla="*/ 131 h 167"/>
                <a:gd name="T46" fmla="*/ 29 w 159"/>
                <a:gd name="T47" fmla="*/ 115 h 167"/>
                <a:gd name="T48" fmla="*/ 39 w 159"/>
                <a:gd name="T49" fmla="*/ 97 h 167"/>
                <a:gd name="T50" fmla="*/ 53 w 159"/>
                <a:gd name="T51" fmla="*/ 78 h 167"/>
                <a:gd name="T52" fmla="*/ 75 w 159"/>
                <a:gd name="T53" fmla="*/ 59 h 167"/>
                <a:gd name="T54" fmla="*/ 97 w 159"/>
                <a:gd name="T55" fmla="*/ 42 h 167"/>
                <a:gd name="T56" fmla="*/ 116 w 159"/>
                <a:gd name="T57" fmla="*/ 29 h 167"/>
                <a:gd name="T58" fmla="*/ 130 w 159"/>
                <a:gd name="T59" fmla="*/ 19 h 167"/>
                <a:gd name="T60" fmla="*/ 141 w 159"/>
                <a:gd name="T61" fmla="*/ 10 h 167"/>
                <a:gd name="T62" fmla="*/ 150 w 159"/>
                <a:gd name="T63" fmla="*/ 6 h 167"/>
                <a:gd name="T64" fmla="*/ 154 w 159"/>
                <a:gd name="T65" fmla="*/ 2 h 167"/>
                <a:gd name="T66" fmla="*/ 157 w 159"/>
                <a:gd name="T67" fmla="*/ 0 h 167"/>
                <a:gd name="T68" fmla="*/ 159 w 159"/>
                <a:gd name="T69" fmla="*/ 0 h 167"/>
                <a:gd name="T70" fmla="*/ 144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4" y="0"/>
                  </a:moveTo>
                  <a:lnTo>
                    <a:pt x="143" y="0"/>
                  </a:lnTo>
                  <a:lnTo>
                    <a:pt x="137" y="3"/>
                  </a:lnTo>
                  <a:lnTo>
                    <a:pt x="130" y="6"/>
                  </a:lnTo>
                  <a:lnTo>
                    <a:pt x="121" y="10"/>
                  </a:lnTo>
                  <a:lnTo>
                    <a:pt x="110" y="15"/>
                  </a:lnTo>
                  <a:lnTo>
                    <a:pt x="98" y="20"/>
                  </a:lnTo>
                  <a:lnTo>
                    <a:pt x="87" y="27"/>
                  </a:lnTo>
                  <a:lnTo>
                    <a:pt x="75" y="35"/>
                  </a:lnTo>
                  <a:lnTo>
                    <a:pt x="64" y="42"/>
                  </a:lnTo>
                  <a:lnTo>
                    <a:pt x="53" y="51"/>
                  </a:lnTo>
                  <a:lnTo>
                    <a:pt x="45" y="59"/>
                  </a:lnTo>
                  <a:lnTo>
                    <a:pt x="36" y="68"/>
                  </a:lnTo>
                  <a:lnTo>
                    <a:pt x="29" y="77"/>
                  </a:lnTo>
                  <a:lnTo>
                    <a:pt x="25" y="82"/>
                  </a:lnTo>
                  <a:lnTo>
                    <a:pt x="22" y="87"/>
                  </a:lnTo>
                  <a:lnTo>
                    <a:pt x="20" y="88"/>
                  </a:lnTo>
                  <a:lnTo>
                    <a:pt x="0" y="143"/>
                  </a:lnTo>
                  <a:lnTo>
                    <a:pt x="20" y="167"/>
                  </a:lnTo>
                  <a:lnTo>
                    <a:pt x="20" y="164"/>
                  </a:lnTo>
                  <a:lnTo>
                    <a:pt x="20" y="157"/>
                  </a:lnTo>
                  <a:lnTo>
                    <a:pt x="20" y="146"/>
                  </a:lnTo>
                  <a:lnTo>
                    <a:pt x="23" y="131"/>
                  </a:lnTo>
                  <a:lnTo>
                    <a:pt x="29" y="115"/>
                  </a:lnTo>
                  <a:lnTo>
                    <a:pt x="39" y="97"/>
                  </a:lnTo>
                  <a:lnTo>
                    <a:pt x="53" y="78"/>
                  </a:lnTo>
                  <a:lnTo>
                    <a:pt x="75" y="59"/>
                  </a:lnTo>
                  <a:lnTo>
                    <a:pt x="97" y="42"/>
                  </a:lnTo>
                  <a:lnTo>
                    <a:pt x="116" y="29"/>
                  </a:lnTo>
                  <a:lnTo>
                    <a:pt x="130" y="19"/>
                  </a:lnTo>
                  <a:lnTo>
                    <a:pt x="141" y="10"/>
                  </a:lnTo>
                  <a:lnTo>
                    <a:pt x="150" y="6"/>
                  </a:lnTo>
                  <a:lnTo>
                    <a:pt x="154" y="2"/>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6" name="Freeform 218"/>
            <p:cNvSpPr>
              <a:spLocks/>
            </p:cNvSpPr>
            <p:nvPr/>
          </p:nvSpPr>
          <p:spPr bwMode="auto">
            <a:xfrm>
              <a:off x="519" y="1276"/>
              <a:ext cx="159" cy="166"/>
            </a:xfrm>
            <a:custGeom>
              <a:avLst/>
              <a:gdLst>
                <a:gd name="T0" fmla="*/ 143 w 159"/>
                <a:gd name="T1" fmla="*/ 0 h 166"/>
                <a:gd name="T2" fmla="*/ 142 w 159"/>
                <a:gd name="T3" fmla="*/ 0 h 166"/>
                <a:gd name="T4" fmla="*/ 136 w 159"/>
                <a:gd name="T5" fmla="*/ 3 h 166"/>
                <a:gd name="T6" fmla="*/ 129 w 159"/>
                <a:gd name="T7" fmla="*/ 6 h 166"/>
                <a:gd name="T8" fmla="*/ 120 w 159"/>
                <a:gd name="T9" fmla="*/ 10 h 166"/>
                <a:gd name="T10" fmla="*/ 109 w 159"/>
                <a:gd name="T11" fmla="*/ 15 h 166"/>
                <a:gd name="T12" fmla="*/ 97 w 159"/>
                <a:gd name="T13" fmla="*/ 20 h 166"/>
                <a:gd name="T14" fmla="*/ 86 w 159"/>
                <a:gd name="T15" fmla="*/ 28 h 166"/>
                <a:gd name="T16" fmla="*/ 74 w 159"/>
                <a:gd name="T17" fmla="*/ 35 h 166"/>
                <a:gd name="T18" fmla="*/ 64 w 159"/>
                <a:gd name="T19" fmla="*/ 42 h 166"/>
                <a:gd name="T20" fmla="*/ 54 w 159"/>
                <a:gd name="T21" fmla="*/ 51 h 166"/>
                <a:gd name="T22" fmla="*/ 44 w 159"/>
                <a:gd name="T23" fmla="*/ 59 h 166"/>
                <a:gd name="T24" fmla="*/ 36 w 159"/>
                <a:gd name="T25" fmla="*/ 68 h 166"/>
                <a:gd name="T26" fmla="*/ 29 w 159"/>
                <a:gd name="T27" fmla="*/ 77 h 166"/>
                <a:gd name="T28" fmla="*/ 23 w 159"/>
                <a:gd name="T29" fmla="*/ 82 h 166"/>
                <a:gd name="T30" fmla="*/ 21 w 159"/>
                <a:gd name="T31" fmla="*/ 87 h 166"/>
                <a:gd name="T32" fmla="*/ 19 w 159"/>
                <a:gd name="T33" fmla="*/ 88 h 166"/>
                <a:gd name="T34" fmla="*/ 0 w 159"/>
                <a:gd name="T35" fmla="*/ 143 h 166"/>
                <a:gd name="T36" fmla="*/ 19 w 159"/>
                <a:gd name="T37" fmla="*/ 166 h 166"/>
                <a:gd name="T38" fmla="*/ 19 w 159"/>
                <a:gd name="T39" fmla="*/ 163 h 166"/>
                <a:gd name="T40" fmla="*/ 19 w 159"/>
                <a:gd name="T41" fmla="*/ 156 h 166"/>
                <a:gd name="T42" fmla="*/ 19 w 159"/>
                <a:gd name="T43" fmla="*/ 146 h 166"/>
                <a:gd name="T44" fmla="*/ 23 w 159"/>
                <a:gd name="T45" fmla="*/ 131 h 166"/>
                <a:gd name="T46" fmla="*/ 29 w 159"/>
                <a:gd name="T47" fmla="*/ 114 h 166"/>
                <a:gd name="T48" fmla="*/ 39 w 159"/>
                <a:gd name="T49" fmla="*/ 97 h 166"/>
                <a:gd name="T50" fmla="*/ 54 w 159"/>
                <a:gd name="T51" fmla="*/ 78 h 166"/>
                <a:gd name="T52" fmla="*/ 74 w 159"/>
                <a:gd name="T53" fmla="*/ 59 h 166"/>
                <a:gd name="T54" fmla="*/ 96 w 159"/>
                <a:gd name="T55" fmla="*/ 42 h 166"/>
                <a:gd name="T56" fmla="*/ 114 w 159"/>
                <a:gd name="T57" fmla="*/ 29 h 166"/>
                <a:gd name="T58" fmla="*/ 129 w 159"/>
                <a:gd name="T59" fmla="*/ 19 h 166"/>
                <a:gd name="T60" fmla="*/ 140 w 159"/>
                <a:gd name="T61" fmla="*/ 10 h 166"/>
                <a:gd name="T62" fmla="*/ 149 w 159"/>
                <a:gd name="T63" fmla="*/ 6 h 166"/>
                <a:gd name="T64" fmla="*/ 155 w 159"/>
                <a:gd name="T65" fmla="*/ 2 h 166"/>
                <a:gd name="T66" fmla="*/ 158 w 159"/>
                <a:gd name="T67" fmla="*/ 0 h 166"/>
                <a:gd name="T68" fmla="*/ 159 w 159"/>
                <a:gd name="T69" fmla="*/ 0 h 166"/>
                <a:gd name="T70" fmla="*/ 143 w 159"/>
                <a:gd name="T71" fmla="*/ 0 h 16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6"/>
                <a:gd name="T110" fmla="*/ 159 w 159"/>
                <a:gd name="T111" fmla="*/ 166 h 16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6">
                  <a:moveTo>
                    <a:pt x="143" y="0"/>
                  </a:moveTo>
                  <a:lnTo>
                    <a:pt x="142" y="0"/>
                  </a:lnTo>
                  <a:lnTo>
                    <a:pt x="136" y="3"/>
                  </a:lnTo>
                  <a:lnTo>
                    <a:pt x="129" y="6"/>
                  </a:lnTo>
                  <a:lnTo>
                    <a:pt x="120" y="10"/>
                  </a:lnTo>
                  <a:lnTo>
                    <a:pt x="109" y="15"/>
                  </a:lnTo>
                  <a:lnTo>
                    <a:pt x="97" y="20"/>
                  </a:lnTo>
                  <a:lnTo>
                    <a:pt x="86" y="28"/>
                  </a:lnTo>
                  <a:lnTo>
                    <a:pt x="74" y="35"/>
                  </a:lnTo>
                  <a:lnTo>
                    <a:pt x="64" y="42"/>
                  </a:lnTo>
                  <a:lnTo>
                    <a:pt x="54" y="51"/>
                  </a:lnTo>
                  <a:lnTo>
                    <a:pt x="44" y="59"/>
                  </a:lnTo>
                  <a:lnTo>
                    <a:pt x="36" y="68"/>
                  </a:lnTo>
                  <a:lnTo>
                    <a:pt x="29" y="77"/>
                  </a:lnTo>
                  <a:lnTo>
                    <a:pt x="23" y="82"/>
                  </a:lnTo>
                  <a:lnTo>
                    <a:pt x="21" y="87"/>
                  </a:lnTo>
                  <a:lnTo>
                    <a:pt x="19" y="88"/>
                  </a:lnTo>
                  <a:lnTo>
                    <a:pt x="0" y="143"/>
                  </a:lnTo>
                  <a:lnTo>
                    <a:pt x="19" y="166"/>
                  </a:lnTo>
                  <a:lnTo>
                    <a:pt x="19" y="163"/>
                  </a:lnTo>
                  <a:lnTo>
                    <a:pt x="19" y="156"/>
                  </a:lnTo>
                  <a:lnTo>
                    <a:pt x="19" y="146"/>
                  </a:lnTo>
                  <a:lnTo>
                    <a:pt x="23" y="131"/>
                  </a:lnTo>
                  <a:lnTo>
                    <a:pt x="29" y="114"/>
                  </a:lnTo>
                  <a:lnTo>
                    <a:pt x="39" y="97"/>
                  </a:lnTo>
                  <a:lnTo>
                    <a:pt x="54" y="78"/>
                  </a:lnTo>
                  <a:lnTo>
                    <a:pt x="74" y="59"/>
                  </a:lnTo>
                  <a:lnTo>
                    <a:pt x="96" y="42"/>
                  </a:lnTo>
                  <a:lnTo>
                    <a:pt x="114" y="29"/>
                  </a:lnTo>
                  <a:lnTo>
                    <a:pt x="129" y="19"/>
                  </a:lnTo>
                  <a:lnTo>
                    <a:pt x="140" y="10"/>
                  </a:lnTo>
                  <a:lnTo>
                    <a:pt x="149" y="6"/>
                  </a:lnTo>
                  <a:lnTo>
                    <a:pt x="155" y="2"/>
                  </a:lnTo>
                  <a:lnTo>
                    <a:pt x="158"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7" name="Freeform 219"/>
            <p:cNvSpPr>
              <a:spLocks/>
            </p:cNvSpPr>
            <p:nvPr/>
          </p:nvSpPr>
          <p:spPr bwMode="auto">
            <a:xfrm>
              <a:off x="548" y="1311"/>
              <a:ext cx="159" cy="167"/>
            </a:xfrm>
            <a:custGeom>
              <a:avLst/>
              <a:gdLst>
                <a:gd name="T0" fmla="*/ 145 w 159"/>
                <a:gd name="T1" fmla="*/ 0 h 167"/>
                <a:gd name="T2" fmla="*/ 143 w 159"/>
                <a:gd name="T3" fmla="*/ 0 h 167"/>
                <a:gd name="T4" fmla="*/ 137 w 159"/>
                <a:gd name="T5" fmla="*/ 3 h 167"/>
                <a:gd name="T6" fmla="*/ 130 w 159"/>
                <a:gd name="T7" fmla="*/ 6 h 167"/>
                <a:gd name="T8" fmla="*/ 121 w 159"/>
                <a:gd name="T9" fmla="*/ 10 h 167"/>
                <a:gd name="T10" fmla="*/ 110 w 159"/>
                <a:gd name="T11" fmla="*/ 16 h 167"/>
                <a:gd name="T12" fmla="*/ 98 w 159"/>
                <a:gd name="T13" fmla="*/ 21 h 167"/>
                <a:gd name="T14" fmla="*/ 87 w 159"/>
                <a:gd name="T15" fmla="*/ 27 h 167"/>
                <a:gd name="T16" fmla="*/ 75 w 159"/>
                <a:gd name="T17" fmla="*/ 34 h 167"/>
                <a:gd name="T18" fmla="*/ 64 w 159"/>
                <a:gd name="T19" fmla="*/ 43 h 167"/>
                <a:gd name="T20" fmla="*/ 54 w 159"/>
                <a:gd name="T21" fmla="*/ 52 h 167"/>
                <a:gd name="T22" fmla="*/ 45 w 159"/>
                <a:gd name="T23" fmla="*/ 60 h 167"/>
                <a:gd name="T24" fmla="*/ 36 w 159"/>
                <a:gd name="T25" fmla="*/ 69 h 167"/>
                <a:gd name="T26" fmla="*/ 29 w 159"/>
                <a:gd name="T27" fmla="*/ 78 h 167"/>
                <a:gd name="T28" fmla="*/ 25 w 159"/>
                <a:gd name="T29" fmla="*/ 83 h 167"/>
                <a:gd name="T30" fmla="*/ 22 w 159"/>
                <a:gd name="T31" fmla="*/ 88 h 167"/>
                <a:gd name="T32" fmla="*/ 20 w 159"/>
                <a:gd name="T33" fmla="*/ 89 h 167"/>
                <a:gd name="T34" fmla="*/ 0 w 159"/>
                <a:gd name="T35" fmla="*/ 142 h 167"/>
                <a:gd name="T36" fmla="*/ 20 w 159"/>
                <a:gd name="T37" fmla="*/ 167 h 167"/>
                <a:gd name="T38" fmla="*/ 20 w 159"/>
                <a:gd name="T39" fmla="*/ 164 h 167"/>
                <a:gd name="T40" fmla="*/ 20 w 159"/>
                <a:gd name="T41" fmla="*/ 157 h 167"/>
                <a:gd name="T42" fmla="*/ 20 w 159"/>
                <a:gd name="T43" fmla="*/ 147 h 167"/>
                <a:gd name="T44" fmla="*/ 23 w 159"/>
                <a:gd name="T45" fmla="*/ 132 h 167"/>
                <a:gd name="T46" fmla="*/ 29 w 159"/>
                <a:gd name="T47" fmla="*/ 115 h 167"/>
                <a:gd name="T48" fmla="*/ 39 w 159"/>
                <a:gd name="T49" fmla="*/ 98 h 167"/>
                <a:gd name="T50" fmla="*/ 54 w 159"/>
                <a:gd name="T51" fmla="*/ 79 h 167"/>
                <a:gd name="T52" fmla="*/ 75 w 159"/>
                <a:gd name="T53" fmla="*/ 60 h 167"/>
                <a:gd name="T54" fmla="*/ 97 w 159"/>
                <a:gd name="T55" fmla="*/ 43 h 167"/>
                <a:gd name="T56" fmla="*/ 116 w 159"/>
                <a:gd name="T57" fmla="*/ 30 h 167"/>
                <a:gd name="T58" fmla="*/ 130 w 159"/>
                <a:gd name="T59" fmla="*/ 18 h 167"/>
                <a:gd name="T60" fmla="*/ 142 w 159"/>
                <a:gd name="T61" fmla="*/ 11 h 167"/>
                <a:gd name="T62" fmla="*/ 149 w 159"/>
                <a:gd name="T63" fmla="*/ 6 h 167"/>
                <a:gd name="T64" fmla="*/ 155 w 159"/>
                <a:gd name="T65" fmla="*/ 3 h 167"/>
                <a:gd name="T66" fmla="*/ 158 w 159"/>
                <a:gd name="T67" fmla="*/ 0 h 167"/>
                <a:gd name="T68" fmla="*/ 159 w 159"/>
                <a:gd name="T69" fmla="*/ 0 h 167"/>
                <a:gd name="T70" fmla="*/ 145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5" y="0"/>
                  </a:moveTo>
                  <a:lnTo>
                    <a:pt x="143" y="0"/>
                  </a:lnTo>
                  <a:lnTo>
                    <a:pt x="137" y="3"/>
                  </a:lnTo>
                  <a:lnTo>
                    <a:pt x="130" y="6"/>
                  </a:lnTo>
                  <a:lnTo>
                    <a:pt x="121" y="10"/>
                  </a:lnTo>
                  <a:lnTo>
                    <a:pt x="110" y="16"/>
                  </a:lnTo>
                  <a:lnTo>
                    <a:pt x="98" y="21"/>
                  </a:lnTo>
                  <a:lnTo>
                    <a:pt x="87" y="27"/>
                  </a:lnTo>
                  <a:lnTo>
                    <a:pt x="75" y="34"/>
                  </a:lnTo>
                  <a:lnTo>
                    <a:pt x="64" y="43"/>
                  </a:lnTo>
                  <a:lnTo>
                    <a:pt x="54" y="52"/>
                  </a:lnTo>
                  <a:lnTo>
                    <a:pt x="45" y="60"/>
                  </a:lnTo>
                  <a:lnTo>
                    <a:pt x="36" y="69"/>
                  </a:lnTo>
                  <a:lnTo>
                    <a:pt x="29" y="78"/>
                  </a:lnTo>
                  <a:lnTo>
                    <a:pt x="25" y="83"/>
                  </a:lnTo>
                  <a:lnTo>
                    <a:pt x="22" y="88"/>
                  </a:lnTo>
                  <a:lnTo>
                    <a:pt x="20" y="89"/>
                  </a:lnTo>
                  <a:lnTo>
                    <a:pt x="0" y="142"/>
                  </a:lnTo>
                  <a:lnTo>
                    <a:pt x="20" y="167"/>
                  </a:lnTo>
                  <a:lnTo>
                    <a:pt x="20" y="164"/>
                  </a:lnTo>
                  <a:lnTo>
                    <a:pt x="20" y="157"/>
                  </a:lnTo>
                  <a:lnTo>
                    <a:pt x="20" y="147"/>
                  </a:lnTo>
                  <a:lnTo>
                    <a:pt x="23" y="132"/>
                  </a:lnTo>
                  <a:lnTo>
                    <a:pt x="29" y="115"/>
                  </a:lnTo>
                  <a:lnTo>
                    <a:pt x="39" y="98"/>
                  </a:lnTo>
                  <a:lnTo>
                    <a:pt x="54" y="79"/>
                  </a:lnTo>
                  <a:lnTo>
                    <a:pt x="75" y="60"/>
                  </a:lnTo>
                  <a:lnTo>
                    <a:pt x="97" y="43"/>
                  </a:lnTo>
                  <a:lnTo>
                    <a:pt x="116" y="30"/>
                  </a:lnTo>
                  <a:lnTo>
                    <a:pt x="130" y="18"/>
                  </a:lnTo>
                  <a:lnTo>
                    <a:pt x="142" y="11"/>
                  </a:lnTo>
                  <a:lnTo>
                    <a:pt x="149" y="6"/>
                  </a:lnTo>
                  <a:lnTo>
                    <a:pt x="155" y="3"/>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8" name="Freeform 220"/>
            <p:cNvSpPr>
              <a:spLocks/>
            </p:cNvSpPr>
            <p:nvPr/>
          </p:nvSpPr>
          <p:spPr bwMode="auto">
            <a:xfrm>
              <a:off x="579" y="1347"/>
              <a:ext cx="158" cy="167"/>
            </a:xfrm>
            <a:custGeom>
              <a:avLst/>
              <a:gdLst>
                <a:gd name="T0" fmla="*/ 142 w 158"/>
                <a:gd name="T1" fmla="*/ 0 h 167"/>
                <a:gd name="T2" fmla="*/ 141 w 158"/>
                <a:gd name="T3" fmla="*/ 0 h 167"/>
                <a:gd name="T4" fmla="*/ 135 w 158"/>
                <a:gd name="T5" fmla="*/ 3 h 167"/>
                <a:gd name="T6" fmla="*/ 128 w 158"/>
                <a:gd name="T7" fmla="*/ 6 h 167"/>
                <a:gd name="T8" fmla="*/ 119 w 158"/>
                <a:gd name="T9" fmla="*/ 10 h 167"/>
                <a:gd name="T10" fmla="*/ 108 w 158"/>
                <a:gd name="T11" fmla="*/ 16 h 167"/>
                <a:gd name="T12" fmla="*/ 96 w 158"/>
                <a:gd name="T13" fmla="*/ 21 h 167"/>
                <a:gd name="T14" fmla="*/ 85 w 158"/>
                <a:gd name="T15" fmla="*/ 27 h 167"/>
                <a:gd name="T16" fmla="*/ 73 w 158"/>
                <a:gd name="T17" fmla="*/ 34 h 167"/>
                <a:gd name="T18" fmla="*/ 62 w 158"/>
                <a:gd name="T19" fmla="*/ 43 h 167"/>
                <a:gd name="T20" fmla="*/ 51 w 158"/>
                <a:gd name="T21" fmla="*/ 52 h 167"/>
                <a:gd name="T22" fmla="*/ 43 w 158"/>
                <a:gd name="T23" fmla="*/ 60 h 167"/>
                <a:gd name="T24" fmla="*/ 34 w 158"/>
                <a:gd name="T25" fmla="*/ 69 h 167"/>
                <a:gd name="T26" fmla="*/ 27 w 158"/>
                <a:gd name="T27" fmla="*/ 78 h 167"/>
                <a:gd name="T28" fmla="*/ 23 w 158"/>
                <a:gd name="T29" fmla="*/ 83 h 167"/>
                <a:gd name="T30" fmla="*/ 20 w 158"/>
                <a:gd name="T31" fmla="*/ 88 h 167"/>
                <a:gd name="T32" fmla="*/ 18 w 158"/>
                <a:gd name="T33" fmla="*/ 89 h 167"/>
                <a:gd name="T34" fmla="*/ 0 w 158"/>
                <a:gd name="T35" fmla="*/ 143 h 167"/>
                <a:gd name="T36" fmla="*/ 18 w 158"/>
                <a:gd name="T37" fmla="*/ 167 h 167"/>
                <a:gd name="T38" fmla="*/ 18 w 158"/>
                <a:gd name="T39" fmla="*/ 164 h 167"/>
                <a:gd name="T40" fmla="*/ 18 w 158"/>
                <a:gd name="T41" fmla="*/ 157 h 167"/>
                <a:gd name="T42" fmla="*/ 18 w 158"/>
                <a:gd name="T43" fmla="*/ 145 h 167"/>
                <a:gd name="T44" fmla="*/ 21 w 158"/>
                <a:gd name="T45" fmla="*/ 131 h 167"/>
                <a:gd name="T46" fmla="*/ 27 w 158"/>
                <a:gd name="T47" fmla="*/ 115 h 167"/>
                <a:gd name="T48" fmla="*/ 37 w 158"/>
                <a:gd name="T49" fmla="*/ 96 h 167"/>
                <a:gd name="T50" fmla="*/ 51 w 158"/>
                <a:gd name="T51" fmla="*/ 79 h 167"/>
                <a:gd name="T52" fmla="*/ 73 w 158"/>
                <a:gd name="T53" fmla="*/ 60 h 167"/>
                <a:gd name="T54" fmla="*/ 95 w 158"/>
                <a:gd name="T55" fmla="*/ 43 h 167"/>
                <a:gd name="T56" fmla="*/ 114 w 158"/>
                <a:gd name="T57" fmla="*/ 30 h 167"/>
                <a:gd name="T58" fmla="*/ 128 w 158"/>
                <a:gd name="T59" fmla="*/ 19 h 167"/>
                <a:gd name="T60" fmla="*/ 140 w 158"/>
                <a:gd name="T61" fmla="*/ 11 h 167"/>
                <a:gd name="T62" fmla="*/ 148 w 158"/>
                <a:gd name="T63" fmla="*/ 6 h 167"/>
                <a:gd name="T64" fmla="*/ 154 w 158"/>
                <a:gd name="T65" fmla="*/ 3 h 167"/>
                <a:gd name="T66" fmla="*/ 157 w 158"/>
                <a:gd name="T67" fmla="*/ 0 h 167"/>
                <a:gd name="T68" fmla="*/ 158 w 158"/>
                <a:gd name="T69" fmla="*/ 0 h 167"/>
                <a:gd name="T70" fmla="*/ 142 w 158"/>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7"/>
                <a:gd name="T110" fmla="*/ 158 w 158"/>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7">
                  <a:moveTo>
                    <a:pt x="142" y="0"/>
                  </a:moveTo>
                  <a:lnTo>
                    <a:pt x="141" y="0"/>
                  </a:lnTo>
                  <a:lnTo>
                    <a:pt x="135" y="3"/>
                  </a:lnTo>
                  <a:lnTo>
                    <a:pt x="128" y="6"/>
                  </a:lnTo>
                  <a:lnTo>
                    <a:pt x="119" y="10"/>
                  </a:lnTo>
                  <a:lnTo>
                    <a:pt x="108" y="16"/>
                  </a:lnTo>
                  <a:lnTo>
                    <a:pt x="96" y="21"/>
                  </a:lnTo>
                  <a:lnTo>
                    <a:pt x="85" y="27"/>
                  </a:lnTo>
                  <a:lnTo>
                    <a:pt x="73" y="34"/>
                  </a:lnTo>
                  <a:lnTo>
                    <a:pt x="62" y="43"/>
                  </a:lnTo>
                  <a:lnTo>
                    <a:pt x="51" y="52"/>
                  </a:lnTo>
                  <a:lnTo>
                    <a:pt x="43" y="60"/>
                  </a:lnTo>
                  <a:lnTo>
                    <a:pt x="34" y="69"/>
                  </a:lnTo>
                  <a:lnTo>
                    <a:pt x="27" y="78"/>
                  </a:lnTo>
                  <a:lnTo>
                    <a:pt x="23" y="83"/>
                  </a:lnTo>
                  <a:lnTo>
                    <a:pt x="20" y="88"/>
                  </a:lnTo>
                  <a:lnTo>
                    <a:pt x="18" y="89"/>
                  </a:lnTo>
                  <a:lnTo>
                    <a:pt x="0" y="143"/>
                  </a:lnTo>
                  <a:lnTo>
                    <a:pt x="18" y="167"/>
                  </a:lnTo>
                  <a:lnTo>
                    <a:pt x="18" y="164"/>
                  </a:lnTo>
                  <a:lnTo>
                    <a:pt x="18" y="157"/>
                  </a:lnTo>
                  <a:lnTo>
                    <a:pt x="18" y="145"/>
                  </a:lnTo>
                  <a:lnTo>
                    <a:pt x="21" y="131"/>
                  </a:lnTo>
                  <a:lnTo>
                    <a:pt x="27" y="115"/>
                  </a:lnTo>
                  <a:lnTo>
                    <a:pt x="37" y="96"/>
                  </a:lnTo>
                  <a:lnTo>
                    <a:pt x="51" y="79"/>
                  </a:lnTo>
                  <a:lnTo>
                    <a:pt x="73" y="60"/>
                  </a:lnTo>
                  <a:lnTo>
                    <a:pt x="95" y="43"/>
                  </a:lnTo>
                  <a:lnTo>
                    <a:pt x="114" y="30"/>
                  </a:lnTo>
                  <a:lnTo>
                    <a:pt x="128" y="19"/>
                  </a:lnTo>
                  <a:lnTo>
                    <a:pt x="140" y="11"/>
                  </a:lnTo>
                  <a:lnTo>
                    <a:pt x="148" y="6"/>
                  </a:lnTo>
                  <a:lnTo>
                    <a:pt x="154" y="3"/>
                  </a:lnTo>
                  <a:lnTo>
                    <a:pt x="157" y="0"/>
                  </a:lnTo>
                  <a:lnTo>
                    <a:pt x="158" y="0"/>
                  </a:lnTo>
                  <a:lnTo>
                    <a:pt x="1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9" name="Freeform 221"/>
            <p:cNvSpPr>
              <a:spLocks/>
            </p:cNvSpPr>
            <p:nvPr/>
          </p:nvSpPr>
          <p:spPr bwMode="auto">
            <a:xfrm>
              <a:off x="607" y="1383"/>
              <a:ext cx="159" cy="167"/>
            </a:xfrm>
            <a:custGeom>
              <a:avLst/>
              <a:gdLst>
                <a:gd name="T0" fmla="*/ 145 w 159"/>
                <a:gd name="T1" fmla="*/ 0 h 167"/>
                <a:gd name="T2" fmla="*/ 143 w 159"/>
                <a:gd name="T3" fmla="*/ 0 h 167"/>
                <a:gd name="T4" fmla="*/ 137 w 159"/>
                <a:gd name="T5" fmla="*/ 3 h 167"/>
                <a:gd name="T6" fmla="*/ 130 w 159"/>
                <a:gd name="T7" fmla="*/ 6 h 167"/>
                <a:gd name="T8" fmla="*/ 120 w 159"/>
                <a:gd name="T9" fmla="*/ 10 h 167"/>
                <a:gd name="T10" fmla="*/ 110 w 159"/>
                <a:gd name="T11" fmla="*/ 16 h 167"/>
                <a:gd name="T12" fmla="*/ 99 w 159"/>
                <a:gd name="T13" fmla="*/ 21 h 167"/>
                <a:gd name="T14" fmla="*/ 86 w 159"/>
                <a:gd name="T15" fmla="*/ 27 h 167"/>
                <a:gd name="T16" fmla="*/ 74 w 159"/>
                <a:gd name="T17" fmla="*/ 34 h 167"/>
                <a:gd name="T18" fmla="*/ 64 w 159"/>
                <a:gd name="T19" fmla="*/ 43 h 167"/>
                <a:gd name="T20" fmla="*/ 54 w 159"/>
                <a:gd name="T21" fmla="*/ 52 h 167"/>
                <a:gd name="T22" fmla="*/ 45 w 159"/>
                <a:gd name="T23" fmla="*/ 60 h 167"/>
                <a:gd name="T24" fmla="*/ 36 w 159"/>
                <a:gd name="T25" fmla="*/ 69 h 167"/>
                <a:gd name="T26" fmla="*/ 29 w 159"/>
                <a:gd name="T27" fmla="*/ 76 h 167"/>
                <a:gd name="T28" fmla="*/ 25 w 159"/>
                <a:gd name="T29" fmla="*/ 82 h 167"/>
                <a:gd name="T30" fmla="*/ 22 w 159"/>
                <a:gd name="T31" fmla="*/ 86 h 167"/>
                <a:gd name="T32" fmla="*/ 21 w 159"/>
                <a:gd name="T33" fmla="*/ 88 h 167"/>
                <a:gd name="T34" fmla="*/ 0 w 159"/>
                <a:gd name="T35" fmla="*/ 143 h 167"/>
                <a:gd name="T36" fmla="*/ 21 w 159"/>
                <a:gd name="T37" fmla="*/ 167 h 167"/>
                <a:gd name="T38" fmla="*/ 21 w 159"/>
                <a:gd name="T39" fmla="*/ 164 h 167"/>
                <a:gd name="T40" fmla="*/ 21 w 159"/>
                <a:gd name="T41" fmla="*/ 157 h 167"/>
                <a:gd name="T42" fmla="*/ 21 w 159"/>
                <a:gd name="T43" fmla="*/ 145 h 167"/>
                <a:gd name="T44" fmla="*/ 23 w 159"/>
                <a:gd name="T45" fmla="*/ 131 h 167"/>
                <a:gd name="T46" fmla="*/ 29 w 159"/>
                <a:gd name="T47" fmla="*/ 115 h 167"/>
                <a:gd name="T48" fmla="*/ 39 w 159"/>
                <a:gd name="T49" fmla="*/ 96 h 167"/>
                <a:gd name="T50" fmla="*/ 54 w 159"/>
                <a:gd name="T51" fmla="*/ 78 h 167"/>
                <a:gd name="T52" fmla="*/ 74 w 159"/>
                <a:gd name="T53" fmla="*/ 59 h 167"/>
                <a:gd name="T54" fmla="*/ 96 w 159"/>
                <a:gd name="T55" fmla="*/ 42 h 167"/>
                <a:gd name="T56" fmla="*/ 114 w 159"/>
                <a:gd name="T57" fmla="*/ 29 h 167"/>
                <a:gd name="T58" fmla="*/ 129 w 159"/>
                <a:gd name="T59" fmla="*/ 19 h 167"/>
                <a:gd name="T60" fmla="*/ 140 w 159"/>
                <a:gd name="T61" fmla="*/ 11 h 167"/>
                <a:gd name="T62" fmla="*/ 149 w 159"/>
                <a:gd name="T63" fmla="*/ 6 h 167"/>
                <a:gd name="T64" fmla="*/ 155 w 159"/>
                <a:gd name="T65" fmla="*/ 3 h 167"/>
                <a:gd name="T66" fmla="*/ 158 w 159"/>
                <a:gd name="T67" fmla="*/ 0 h 167"/>
                <a:gd name="T68" fmla="*/ 159 w 159"/>
                <a:gd name="T69" fmla="*/ 0 h 167"/>
                <a:gd name="T70" fmla="*/ 145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5" y="0"/>
                  </a:moveTo>
                  <a:lnTo>
                    <a:pt x="143" y="0"/>
                  </a:lnTo>
                  <a:lnTo>
                    <a:pt x="137" y="3"/>
                  </a:lnTo>
                  <a:lnTo>
                    <a:pt x="130" y="6"/>
                  </a:lnTo>
                  <a:lnTo>
                    <a:pt x="120" y="10"/>
                  </a:lnTo>
                  <a:lnTo>
                    <a:pt x="110" y="16"/>
                  </a:lnTo>
                  <a:lnTo>
                    <a:pt x="99" y="21"/>
                  </a:lnTo>
                  <a:lnTo>
                    <a:pt x="86" y="27"/>
                  </a:lnTo>
                  <a:lnTo>
                    <a:pt x="74" y="34"/>
                  </a:lnTo>
                  <a:lnTo>
                    <a:pt x="64" y="43"/>
                  </a:lnTo>
                  <a:lnTo>
                    <a:pt x="54" y="52"/>
                  </a:lnTo>
                  <a:lnTo>
                    <a:pt x="45" y="60"/>
                  </a:lnTo>
                  <a:lnTo>
                    <a:pt x="36" y="69"/>
                  </a:lnTo>
                  <a:lnTo>
                    <a:pt x="29" y="76"/>
                  </a:lnTo>
                  <a:lnTo>
                    <a:pt x="25" y="82"/>
                  </a:lnTo>
                  <a:lnTo>
                    <a:pt x="22" y="86"/>
                  </a:lnTo>
                  <a:lnTo>
                    <a:pt x="21" y="88"/>
                  </a:lnTo>
                  <a:lnTo>
                    <a:pt x="0" y="143"/>
                  </a:lnTo>
                  <a:lnTo>
                    <a:pt x="21" y="167"/>
                  </a:lnTo>
                  <a:lnTo>
                    <a:pt x="21" y="164"/>
                  </a:lnTo>
                  <a:lnTo>
                    <a:pt x="21" y="157"/>
                  </a:lnTo>
                  <a:lnTo>
                    <a:pt x="21" y="145"/>
                  </a:lnTo>
                  <a:lnTo>
                    <a:pt x="23" y="131"/>
                  </a:lnTo>
                  <a:lnTo>
                    <a:pt x="29" y="115"/>
                  </a:lnTo>
                  <a:lnTo>
                    <a:pt x="39" y="96"/>
                  </a:lnTo>
                  <a:lnTo>
                    <a:pt x="54" y="78"/>
                  </a:lnTo>
                  <a:lnTo>
                    <a:pt x="74" y="59"/>
                  </a:lnTo>
                  <a:lnTo>
                    <a:pt x="96" y="42"/>
                  </a:lnTo>
                  <a:lnTo>
                    <a:pt x="114" y="29"/>
                  </a:lnTo>
                  <a:lnTo>
                    <a:pt x="129" y="19"/>
                  </a:lnTo>
                  <a:lnTo>
                    <a:pt x="140" y="11"/>
                  </a:lnTo>
                  <a:lnTo>
                    <a:pt x="149" y="6"/>
                  </a:lnTo>
                  <a:lnTo>
                    <a:pt x="155" y="3"/>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0" name="Freeform 222"/>
            <p:cNvSpPr>
              <a:spLocks/>
            </p:cNvSpPr>
            <p:nvPr/>
          </p:nvSpPr>
          <p:spPr bwMode="auto">
            <a:xfrm>
              <a:off x="636" y="1419"/>
              <a:ext cx="159" cy="167"/>
            </a:xfrm>
            <a:custGeom>
              <a:avLst/>
              <a:gdLst>
                <a:gd name="T0" fmla="*/ 145 w 159"/>
                <a:gd name="T1" fmla="*/ 0 h 167"/>
                <a:gd name="T2" fmla="*/ 143 w 159"/>
                <a:gd name="T3" fmla="*/ 0 h 167"/>
                <a:gd name="T4" fmla="*/ 137 w 159"/>
                <a:gd name="T5" fmla="*/ 3 h 167"/>
                <a:gd name="T6" fmla="*/ 130 w 159"/>
                <a:gd name="T7" fmla="*/ 6 h 167"/>
                <a:gd name="T8" fmla="*/ 121 w 159"/>
                <a:gd name="T9" fmla="*/ 10 h 167"/>
                <a:gd name="T10" fmla="*/ 110 w 159"/>
                <a:gd name="T11" fmla="*/ 14 h 167"/>
                <a:gd name="T12" fmla="*/ 98 w 159"/>
                <a:gd name="T13" fmla="*/ 20 h 167"/>
                <a:gd name="T14" fmla="*/ 87 w 159"/>
                <a:gd name="T15" fmla="*/ 27 h 167"/>
                <a:gd name="T16" fmla="*/ 75 w 159"/>
                <a:gd name="T17" fmla="*/ 33 h 167"/>
                <a:gd name="T18" fmla="*/ 64 w 159"/>
                <a:gd name="T19" fmla="*/ 42 h 167"/>
                <a:gd name="T20" fmla="*/ 54 w 159"/>
                <a:gd name="T21" fmla="*/ 50 h 167"/>
                <a:gd name="T22" fmla="*/ 45 w 159"/>
                <a:gd name="T23" fmla="*/ 59 h 167"/>
                <a:gd name="T24" fmla="*/ 36 w 159"/>
                <a:gd name="T25" fmla="*/ 68 h 167"/>
                <a:gd name="T26" fmla="*/ 29 w 159"/>
                <a:gd name="T27" fmla="*/ 76 h 167"/>
                <a:gd name="T28" fmla="*/ 25 w 159"/>
                <a:gd name="T29" fmla="*/ 82 h 167"/>
                <a:gd name="T30" fmla="*/ 22 w 159"/>
                <a:gd name="T31" fmla="*/ 86 h 167"/>
                <a:gd name="T32" fmla="*/ 20 w 159"/>
                <a:gd name="T33" fmla="*/ 88 h 167"/>
                <a:gd name="T34" fmla="*/ 0 w 159"/>
                <a:gd name="T35" fmla="*/ 143 h 167"/>
                <a:gd name="T36" fmla="*/ 20 w 159"/>
                <a:gd name="T37" fmla="*/ 167 h 167"/>
                <a:gd name="T38" fmla="*/ 20 w 159"/>
                <a:gd name="T39" fmla="*/ 164 h 167"/>
                <a:gd name="T40" fmla="*/ 20 w 159"/>
                <a:gd name="T41" fmla="*/ 157 h 167"/>
                <a:gd name="T42" fmla="*/ 20 w 159"/>
                <a:gd name="T43" fmla="*/ 146 h 167"/>
                <a:gd name="T44" fmla="*/ 23 w 159"/>
                <a:gd name="T45" fmla="*/ 131 h 167"/>
                <a:gd name="T46" fmla="*/ 29 w 159"/>
                <a:gd name="T47" fmla="*/ 114 h 167"/>
                <a:gd name="T48" fmla="*/ 39 w 159"/>
                <a:gd name="T49" fmla="*/ 96 h 167"/>
                <a:gd name="T50" fmla="*/ 54 w 159"/>
                <a:gd name="T51" fmla="*/ 76 h 167"/>
                <a:gd name="T52" fmla="*/ 75 w 159"/>
                <a:gd name="T53" fmla="*/ 58 h 167"/>
                <a:gd name="T54" fmla="*/ 97 w 159"/>
                <a:gd name="T55" fmla="*/ 42 h 167"/>
                <a:gd name="T56" fmla="*/ 116 w 159"/>
                <a:gd name="T57" fmla="*/ 29 h 167"/>
                <a:gd name="T58" fmla="*/ 130 w 159"/>
                <a:gd name="T59" fmla="*/ 19 h 167"/>
                <a:gd name="T60" fmla="*/ 142 w 159"/>
                <a:gd name="T61" fmla="*/ 11 h 167"/>
                <a:gd name="T62" fmla="*/ 150 w 159"/>
                <a:gd name="T63" fmla="*/ 6 h 167"/>
                <a:gd name="T64" fmla="*/ 155 w 159"/>
                <a:gd name="T65" fmla="*/ 3 h 167"/>
                <a:gd name="T66" fmla="*/ 158 w 159"/>
                <a:gd name="T67" fmla="*/ 0 h 167"/>
                <a:gd name="T68" fmla="*/ 159 w 159"/>
                <a:gd name="T69" fmla="*/ 0 h 167"/>
                <a:gd name="T70" fmla="*/ 145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5" y="0"/>
                  </a:moveTo>
                  <a:lnTo>
                    <a:pt x="143" y="0"/>
                  </a:lnTo>
                  <a:lnTo>
                    <a:pt x="137" y="3"/>
                  </a:lnTo>
                  <a:lnTo>
                    <a:pt x="130" y="6"/>
                  </a:lnTo>
                  <a:lnTo>
                    <a:pt x="121" y="10"/>
                  </a:lnTo>
                  <a:lnTo>
                    <a:pt x="110" y="14"/>
                  </a:lnTo>
                  <a:lnTo>
                    <a:pt x="98" y="20"/>
                  </a:lnTo>
                  <a:lnTo>
                    <a:pt x="87" y="27"/>
                  </a:lnTo>
                  <a:lnTo>
                    <a:pt x="75" y="33"/>
                  </a:lnTo>
                  <a:lnTo>
                    <a:pt x="64" y="42"/>
                  </a:lnTo>
                  <a:lnTo>
                    <a:pt x="54" y="50"/>
                  </a:lnTo>
                  <a:lnTo>
                    <a:pt x="45" y="59"/>
                  </a:lnTo>
                  <a:lnTo>
                    <a:pt x="36" y="68"/>
                  </a:lnTo>
                  <a:lnTo>
                    <a:pt x="29" y="76"/>
                  </a:lnTo>
                  <a:lnTo>
                    <a:pt x="25" y="82"/>
                  </a:lnTo>
                  <a:lnTo>
                    <a:pt x="22" y="86"/>
                  </a:lnTo>
                  <a:lnTo>
                    <a:pt x="20" y="88"/>
                  </a:lnTo>
                  <a:lnTo>
                    <a:pt x="0" y="143"/>
                  </a:lnTo>
                  <a:lnTo>
                    <a:pt x="20" y="167"/>
                  </a:lnTo>
                  <a:lnTo>
                    <a:pt x="20" y="164"/>
                  </a:lnTo>
                  <a:lnTo>
                    <a:pt x="20" y="157"/>
                  </a:lnTo>
                  <a:lnTo>
                    <a:pt x="20" y="146"/>
                  </a:lnTo>
                  <a:lnTo>
                    <a:pt x="23" y="131"/>
                  </a:lnTo>
                  <a:lnTo>
                    <a:pt x="29" y="114"/>
                  </a:lnTo>
                  <a:lnTo>
                    <a:pt x="39" y="96"/>
                  </a:lnTo>
                  <a:lnTo>
                    <a:pt x="54" y="76"/>
                  </a:lnTo>
                  <a:lnTo>
                    <a:pt x="75" y="58"/>
                  </a:lnTo>
                  <a:lnTo>
                    <a:pt x="97" y="42"/>
                  </a:lnTo>
                  <a:lnTo>
                    <a:pt x="116" y="29"/>
                  </a:lnTo>
                  <a:lnTo>
                    <a:pt x="130" y="19"/>
                  </a:lnTo>
                  <a:lnTo>
                    <a:pt x="142" y="11"/>
                  </a:lnTo>
                  <a:lnTo>
                    <a:pt x="150" y="6"/>
                  </a:lnTo>
                  <a:lnTo>
                    <a:pt x="155" y="3"/>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1" name="Freeform 223"/>
            <p:cNvSpPr>
              <a:spLocks/>
            </p:cNvSpPr>
            <p:nvPr/>
          </p:nvSpPr>
          <p:spPr bwMode="auto">
            <a:xfrm>
              <a:off x="667" y="1453"/>
              <a:ext cx="158" cy="169"/>
            </a:xfrm>
            <a:custGeom>
              <a:avLst/>
              <a:gdLst>
                <a:gd name="T0" fmla="*/ 142 w 158"/>
                <a:gd name="T1" fmla="*/ 0 h 169"/>
                <a:gd name="T2" fmla="*/ 141 w 158"/>
                <a:gd name="T3" fmla="*/ 0 h 169"/>
                <a:gd name="T4" fmla="*/ 135 w 158"/>
                <a:gd name="T5" fmla="*/ 3 h 169"/>
                <a:gd name="T6" fmla="*/ 128 w 158"/>
                <a:gd name="T7" fmla="*/ 6 h 169"/>
                <a:gd name="T8" fmla="*/ 119 w 158"/>
                <a:gd name="T9" fmla="*/ 11 h 169"/>
                <a:gd name="T10" fmla="*/ 108 w 158"/>
                <a:gd name="T11" fmla="*/ 15 h 169"/>
                <a:gd name="T12" fmla="*/ 96 w 158"/>
                <a:gd name="T13" fmla="*/ 21 h 169"/>
                <a:gd name="T14" fmla="*/ 85 w 158"/>
                <a:gd name="T15" fmla="*/ 28 h 169"/>
                <a:gd name="T16" fmla="*/ 73 w 158"/>
                <a:gd name="T17" fmla="*/ 35 h 169"/>
                <a:gd name="T18" fmla="*/ 63 w 158"/>
                <a:gd name="T19" fmla="*/ 44 h 169"/>
                <a:gd name="T20" fmla="*/ 53 w 158"/>
                <a:gd name="T21" fmla="*/ 52 h 169"/>
                <a:gd name="T22" fmla="*/ 43 w 158"/>
                <a:gd name="T23" fmla="*/ 61 h 169"/>
                <a:gd name="T24" fmla="*/ 36 w 158"/>
                <a:gd name="T25" fmla="*/ 70 h 169"/>
                <a:gd name="T26" fmla="*/ 28 w 158"/>
                <a:gd name="T27" fmla="*/ 78 h 169"/>
                <a:gd name="T28" fmla="*/ 23 w 158"/>
                <a:gd name="T29" fmla="*/ 84 h 169"/>
                <a:gd name="T30" fmla="*/ 20 w 158"/>
                <a:gd name="T31" fmla="*/ 88 h 169"/>
                <a:gd name="T32" fmla="*/ 18 w 158"/>
                <a:gd name="T33" fmla="*/ 90 h 169"/>
                <a:gd name="T34" fmla="*/ 0 w 158"/>
                <a:gd name="T35" fmla="*/ 145 h 169"/>
                <a:gd name="T36" fmla="*/ 18 w 158"/>
                <a:gd name="T37" fmla="*/ 169 h 169"/>
                <a:gd name="T38" fmla="*/ 18 w 158"/>
                <a:gd name="T39" fmla="*/ 166 h 169"/>
                <a:gd name="T40" fmla="*/ 18 w 158"/>
                <a:gd name="T41" fmla="*/ 159 h 169"/>
                <a:gd name="T42" fmla="*/ 18 w 158"/>
                <a:gd name="T43" fmla="*/ 148 h 169"/>
                <a:gd name="T44" fmla="*/ 23 w 158"/>
                <a:gd name="T45" fmla="*/ 133 h 169"/>
                <a:gd name="T46" fmla="*/ 28 w 158"/>
                <a:gd name="T47" fmla="*/ 116 h 169"/>
                <a:gd name="T48" fmla="*/ 39 w 158"/>
                <a:gd name="T49" fmla="*/ 99 h 169"/>
                <a:gd name="T50" fmla="*/ 53 w 158"/>
                <a:gd name="T51" fmla="*/ 78 h 169"/>
                <a:gd name="T52" fmla="*/ 73 w 158"/>
                <a:gd name="T53" fmla="*/ 60 h 169"/>
                <a:gd name="T54" fmla="*/ 95 w 158"/>
                <a:gd name="T55" fmla="*/ 42 h 169"/>
                <a:gd name="T56" fmla="*/ 114 w 158"/>
                <a:gd name="T57" fmla="*/ 29 h 169"/>
                <a:gd name="T58" fmla="*/ 128 w 158"/>
                <a:gd name="T59" fmla="*/ 19 h 169"/>
                <a:gd name="T60" fmla="*/ 140 w 158"/>
                <a:gd name="T61" fmla="*/ 12 h 169"/>
                <a:gd name="T62" fmla="*/ 148 w 158"/>
                <a:gd name="T63" fmla="*/ 6 h 169"/>
                <a:gd name="T64" fmla="*/ 154 w 158"/>
                <a:gd name="T65" fmla="*/ 3 h 169"/>
                <a:gd name="T66" fmla="*/ 157 w 158"/>
                <a:gd name="T67" fmla="*/ 0 h 169"/>
                <a:gd name="T68" fmla="*/ 158 w 158"/>
                <a:gd name="T69" fmla="*/ 0 h 169"/>
                <a:gd name="T70" fmla="*/ 142 w 158"/>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9"/>
                <a:gd name="T110" fmla="*/ 158 w 158"/>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9">
                  <a:moveTo>
                    <a:pt x="142" y="0"/>
                  </a:moveTo>
                  <a:lnTo>
                    <a:pt x="141" y="0"/>
                  </a:lnTo>
                  <a:lnTo>
                    <a:pt x="135" y="3"/>
                  </a:lnTo>
                  <a:lnTo>
                    <a:pt x="128" y="6"/>
                  </a:lnTo>
                  <a:lnTo>
                    <a:pt x="119" y="11"/>
                  </a:lnTo>
                  <a:lnTo>
                    <a:pt x="108" y="15"/>
                  </a:lnTo>
                  <a:lnTo>
                    <a:pt x="96" y="21"/>
                  </a:lnTo>
                  <a:lnTo>
                    <a:pt x="85" y="28"/>
                  </a:lnTo>
                  <a:lnTo>
                    <a:pt x="73" y="35"/>
                  </a:lnTo>
                  <a:lnTo>
                    <a:pt x="63" y="44"/>
                  </a:lnTo>
                  <a:lnTo>
                    <a:pt x="53" y="52"/>
                  </a:lnTo>
                  <a:lnTo>
                    <a:pt x="43" y="61"/>
                  </a:lnTo>
                  <a:lnTo>
                    <a:pt x="36" y="70"/>
                  </a:lnTo>
                  <a:lnTo>
                    <a:pt x="28" y="78"/>
                  </a:lnTo>
                  <a:lnTo>
                    <a:pt x="23" y="84"/>
                  </a:lnTo>
                  <a:lnTo>
                    <a:pt x="20" y="88"/>
                  </a:lnTo>
                  <a:lnTo>
                    <a:pt x="18" y="90"/>
                  </a:lnTo>
                  <a:lnTo>
                    <a:pt x="0" y="145"/>
                  </a:lnTo>
                  <a:lnTo>
                    <a:pt x="18" y="169"/>
                  </a:lnTo>
                  <a:lnTo>
                    <a:pt x="18" y="166"/>
                  </a:lnTo>
                  <a:lnTo>
                    <a:pt x="18" y="159"/>
                  </a:lnTo>
                  <a:lnTo>
                    <a:pt x="18" y="148"/>
                  </a:lnTo>
                  <a:lnTo>
                    <a:pt x="23" y="133"/>
                  </a:lnTo>
                  <a:lnTo>
                    <a:pt x="28" y="116"/>
                  </a:lnTo>
                  <a:lnTo>
                    <a:pt x="39" y="99"/>
                  </a:lnTo>
                  <a:lnTo>
                    <a:pt x="53" y="78"/>
                  </a:lnTo>
                  <a:lnTo>
                    <a:pt x="73" y="60"/>
                  </a:lnTo>
                  <a:lnTo>
                    <a:pt x="95" y="42"/>
                  </a:lnTo>
                  <a:lnTo>
                    <a:pt x="114" y="29"/>
                  </a:lnTo>
                  <a:lnTo>
                    <a:pt x="128" y="19"/>
                  </a:lnTo>
                  <a:lnTo>
                    <a:pt x="140" y="12"/>
                  </a:lnTo>
                  <a:lnTo>
                    <a:pt x="148" y="6"/>
                  </a:lnTo>
                  <a:lnTo>
                    <a:pt x="154" y="3"/>
                  </a:lnTo>
                  <a:lnTo>
                    <a:pt x="157" y="0"/>
                  </a:lnTo>
                  <a:lnTo>
                    <a:pt x="158" y="0"/>
                  </a:lnTo>
                  <a:lnTo>
                    <a:pt x="1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2" name="Freeform 224"/>
            <p:cNvSpPr>
              <a:spLocks/>
            </p:cNvSpPr>
            <p:nvPr/>
          </p:nvSpPr>
          <p:spPr bwMode="auto">
            <a:xfrm>
              <a:off x="695" y="1490"/>
              <a:ext cx="159" cy="168"/>
            </a:xfrm>
            <a:custGeom>
              <a:avLst/>
              <a:gdLst>
                <a:gd name="T0" fmla="*/ 145 w 159"/>
                <a:gd name="T1" fmla="*/ 0 h 168"/>
                <a:gd name="T2" fmla="*/ 143 w 159"/>
                <a:gd name="T3" fmla="*/ 0 h 168"/>
                <a:gd name="T4" fmla="*/ 137 w 159"/>
                <a:gd name="T5" fmla="*/ 2 h 168"/>
                <a:gd name="T6" fmla="*/ 130 w 159"/>
                <a:gd name="T7" fmla="*/ 5 h 168"/>
                <a:gd name="T8" fmla="*/ 122 w 159"/>
                <a:gd name="T9" fmla="*/ 10 h 168"/>
                <a:gd name="T10" fmla="*/ 110 w 159"/>
                <a:gd name="T11" fmla="*/ 14 h 168"/>
                <a:gd name="T12" fmla="*/ 99 w 159"/>
                <a:gd name="T13" fmla="*/ 20 h 168"/>
                <a:gd name="T14" fmla="*/ 87 w 159"/>
                <a:gd name="T15" fmla="*/ 27 h 168"/>
                <a:gd name="T16" fmla="*/ 75 w 159"/>
                <a:gd name="T17" fmla="*/ 34 h 168"/>
                <a:gd name="T18" fmla="*/ 64 w 159"/>
                <a:gd name="T19" fmla="*/ 43 h 168"/>
                <a:gd name="T20" fmla="*/ 54 w 159"/>
                <a:gd name="T21" fmla="*/ 51 h 168"/>
                <a:gd name="T22" fmla="*/ 45 w 159"/>
                <a:gd name="T23" fmla="*/ 60 h 168"/>
                <a:gd name="T24" fmla="*/ 36 w 159"/>
                <a:gd name="T25" fmla="*/ 69 h 168"/>
                <a:gd name="T26" fmla="*/ 29 w 159"/>
                <a:gd name="T27" fmla="*/ 77 h 168"/>
                <a:gd name="T28" fmla="*/ 25 w 159"/>
                <a:gd name="T29" fmla="*/ 83 h 168"/>
                <a:gd name="T30" fmla="*/ 22 w 159"/>
                <a:gd name="T31" fmla="*/ 87 h 168"/>
                <a:gd name="T32" fmla="*/ 21 w 159"/>
                <a:gd name="T33" fmla="*/ 89 h 168"/>
                <a:gd name="T34" fmla="*/ 0 w 159"/>
                <a:gd name="T35" fmla="*/ 144 h 168"/>
                <a:gd name="T36" fmla="*/ 21 w 159"/>
                <a:gd name="T37" fmla="*/ 168 h 168"/>
                <a:gd name="T38" fmla="*/ 21 w 159"/>
                <a:gd name="T39" fmla="*/ 165 h 168"/>
                <a:gd name="T40" fmla="*/ 21 w 159"/>
                <a:gd name="T41" fmla="*/ 158 h 168"/>
                <a:gd name="T42" fmla="*/ 21 w 159"/>
                <a:gd name="T43" fmla="*/ 147 h 168"/>
                <a:gd name="T44" fmla="*/ 24 w 159"/>
                <a:gd name="T45" fmla="*/ 132 h 168"/>
                <a:gd name="T46" fmla="*/ 29 w 159"/>
                <a:gd name="T47" fmla="*/ 115 h 168"/>
                <a:gd name="T48" fmla="*/ 39 w 159"/>
                <a:gd name="T49" fmla="*/ 98 h 168"/>
                <a:gd name="T50" fmla="*/ 54 w 159"/>
                <a:gd name="T51" fmla="*/ 77 h 168"/>
                <a:gd name="T52" fmla="*/ 75 w 159"/>
                <a:gd name="T53" fmla="*/ 59 h 168"/>
                <a:gd name="T54" fmla="*/ 97 w 159"/>
                <a:gd name="T55" fmla="*/ 41 h 168"/>
                <a:gd name="T56" fmla="*/ 116 w 159"/>
                <a:gd name="T57" fmla="*/ 28 h 168"/>
                <a:gd name="T58" fmla="*/ 130 w 159"/>
                <a:gd name="T59" fmla="*/ 18 h 168"/>
                <a:gd name="T60" fmla="*/ 142 w 159"/>
                <a:gd name="T61" fmla="*/ 11 h 168"/>
                <a:gd name="T62" fmla="*/ 149 w 159"/>
                <a:gd name="T63" fmla="*/ 5 h 168"/>
                <a:gd name="T64" fmla="*/ 155 w 159"/>
                <a:gd name="T65" fmla="*/ 2 h 168"/>
                <a:gd name="T66" fmla="*/ 158 w 159"/>
                <a:gd name="T67" fmla="*/ 0 h 168"/>
                <a:gd name="T68" fmla="*/ 159 w 159"/>
                <a:gd name="T69" fmla="*/ 0 h 168"/>
                <a:gd name="T70" fmla="*/ 145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5" y="0"/>
                  </a:moveTo>
                  <a:lnTo>
                    <a:pt x="143" y="0"/>
                  </a:lnTo>
                  <a:lnTo>
                    <a:pt x="137" y="2"/>
                  </a:lnTo>
                  <a:lnTo>
                    <a:pt x="130" y="5"/>
                  </a:lnTo>
                  <a:lnTo>
                    <a:pt x="122" y="10"/>
                  </a:lnTo>
                  <a:lnTo>
                    <a:pt x="110" y="14"/>
                  </a:lnTo>
                  <a:lnTo>
                    <a:pt x="99" y="20"/>
                  </a:lnTo>
                  <a:lnTo>
                    <a:pt x="87" y="27"/>
                  </a:lnTo>
                  <a:lnTo>
                    <a:pt x="75" y="34"/>
                  </a:lnTo>
                  <a:lnTo>
                    <a:pt x="64" y="43"/>
                  </a:lnTo>
                  <a:lnTo>
                    <a:pt x="54" y="51"/>
                  </a:lnTo>
                  <a:lnTo>
                    <a:pt x="45" y="60"/>
                  </a:lnTo>
                  <a:lnTo>
                    <a:pt x="36" y="69"/>
                  </a:lnTo>
                  <a:lnTo>
                    <a:pt x="29" y="77"/>
                  </a:lnTo>
                  <a:lnTo>
                    <a:pt x="25" y="83"/>
                  </a:lnTo>
                  <a:lnTo>
                    <a:pt x="22" y="87"/>
                  </a:lnTo>
                  <a:lnTo>
                    <a:pt x="21" y="89"/>
                  </a:lnTo>
                  <a:lnTo>
                    <a:pt x="0" y="144"/>
                  </a:lnTo>
                  <a:lnTo>
                    <a:pt x="21" y="168"/>
                  </a:lnTo>
                  <a:lnTo>
                    <a:pt x="21" y="165"/>
                  </a:lnTo>
                  <a:lnTo>
                    <a:pt x="21" y="158"/>
                  </a:lnTo>
                  <a:lnTo>
                    <a:pt x="21" y="147"/>
                  </a:lnTo>
                  <a:lnTo>
                    <a:pt x="24" y="132"/>
                  </a:lnTo>
                  <a:lnTo>
                    <a:pt x="29" y="115"/>
                  </a:lnTo>
                  <a:lnTo>
                    <a:pt x="39" y="98"/>
                  </a:lnTo>
                  <a:lnTo>
                    <a:pt x="54" y="77"/>
                  </a:lnTo>
                  <a:lnTo>
                    <a:pt x="75" y="59"/>
                  </a:lnTo>
                  <a:lnTo>
                    <a:pt x="97" y="41"/>
                  </a:lnTo>
                  <a:lnTo>
                    <a:pt x="116" y="28"/>
                  </a:lnTo>
                  <a:lnTo>
                    <a:pt x="130" y="18"/>
                  </a:lnTo>
                  <a:lnTo>
                    <a:pt x="142" y="11"/>
                  </a:lnTo>
                  <a:lnTo>
                    <a:pt x="149" y="5"/>
                  </a:lnTo>
                  <a:lnTo>
                    <a:pt x="155" y="2"/>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3" name="Freeform 225"/>
            <p:cNvSpPr>
              <a:spLocks/>
            </p:cNvSpPr>
            <p:nvPr/>
          </p:nvSpPr>
          <p:spPr bwMode="auto">
            <a:xfrm>
              <a:off x="726" y="1526"/>
              <a:ext cx="158" cy="168"/>
            </a:xfrm>
            <a:custGeom>
              <a:avLst/>
              <a:gdLst>
                <a:gd name="T0" fmla="*/ 143 w 158"/>
                <a:gd name="T1" fmla="*/ 0 h 168"/>
                <a:gd name="T2" fmla="*/ 141 w 158"/>
                <a:gd name="T3" fmla="*/ 0 h 168"/>
                <a:gd name="T4" fmla="*/ 135 w 158"/>
                <a:gd name="T5" fmla="*/ 2 h 168"/>
                <a:gd name="T6" fmla="*/ 128 w 158"/>
                <a:gd name="T7" fmla="*/ 5 h 168"/>
                <a:gd name="T8" fmla="*/ 119 w 158"/>
                <a:gd name="T9" fmla="*/ 10 h 168"/>
                <a:gd name="T10" fmla="*/ 108 w 158"/>
                <a:gd name="T11" fmla="*/ 14 h 168"/>
                <a:gd name="T12" fmla="*/ 96 w 158"/>
                <a:gd name="T13" fmla="*/ 20 h 168"/>
                <a:gd name="T14" fmla="*/ 85 w 158"/>
                <a:gd name="T15" fmla="*/ 27 h 168"/>
                <a:gd name="T16" fmla="*/ 73 w 158"/>
                <a:gd name="T17" fmla="*/ 34 h 168"/>
                <a:gd name="T18" fmla="*/ 62 w 158"/>
                <a:gd name="T19" fmla="*/ 43 h 168"/>
                <a:gd name="T20" fmla="*/ 52 w 158"/>
                <a:gd name="T21" fmla="*/ 51 h 168"/>
                <a:gd name="T22" fmla="*/ 43 w 158"/>
                <a:gd name="T23" fmla="*/ 60 h 168"/>
                <a:gd name="T24" fmla="*/ 34 w 158"/>
                <a:gd name="T25" fmla="*/ 69 h 168"/>
                <a:gd name="T26" fmla="*/ 27 w 158"/>
                <a:gd name="T27" fmla="*/ 77 h 168"/>
                <a:gd name="T28" fmla="*/ 23 w 158"/>
                <a:gd name="T29" fmla="*/ 83 h 168"/>
                <a:gd name="T30" fmla="*/ 20 w 158"/>
                <a:gd name="T31" fmla="*/ 88 h 168"/>
                <a:gd name="T32" fmla="*/ 18 w 158"/>
                <a:gd name="T33" fmla="*/ 89 h 168"/>
                <a:gd name="T34" fmla="*/ 0 w 158"/>
                <a:gd name="T35" fmla="*/ 144 h 168"/>
                <a:gd name="T36" fmla="*/ 18 w 158"/>
                <a:gd name="T37" fmla="*/ 168 h 168"/>
                <a:gd name="T38" fmla="*/ 18 w 158"/>
                <a:gd name="T39" fmla="*/ 165 h 168"/>
                <a:gd name="T40" fmla="*/ 18 w 158"/>
                <a:gd name="T41" fmla="*/ 158 h 168"/>
                <a:gd name="T42" fmla="*/ 18 w 158"/>
                <a:gd name="T43" fmla="*/ 147 h 168"/>
                <a:gd name="T44" fmla="*/ 21 w 158"/>
                <a:gd name="T45" fmla="*/ 132 h 168"/>
                <a:gd name="T46" fmla="*/ 27 w 158"/>
                <a:gd name="T47" fmla="*/ 115 h 168"/>
                <a:gd name="T48" fmla="*/ 37 w 158"/>
                <a:gd name="T49" fmla="*/ 98 h 168"/>
                <a:gd name="T50" fmla="*/ 52 w 158"/>
                <a:gd name="T51" fmla="*/ 77 h 168"/>
                <a:gd name="T52" fmla="*/ 73 w 158"/>
                <a:gd name="T53" fmla="*/ 59 h 168"/>
                <a:gd name="T54" fmla="*/ 95 w 158"/>
                <a:gd name="T55" fmla="*/ 41 h 168"/>
                <a:gd name="T56" fmla="*/ 114 w 158"/>
                <a:gd name="T57" fmla="*/ 28 h 168"/>
                <a:gd name="T58" fmla="*/ 128 w 158"/>
                <a:gd name="T59" fmla="*/ 18 h 168"/>
                <a:gd name="T60" fmla="*/ 140 w 158"/>
                <a:gd name="T61" fmla="*/ 11 h 168"/>
                <a:gd name="T62" fmla="*/ 148 w 158"/>
                <a:gd name="T63" fmla="*/ 5 h 168"/>
                <a:gd name="T64" fmla="*/ 154 w 158"/>
                <a:gd name="T65" fmla="*/ 2 h 168"/>
                <a:gd name="T66" fmla="*/ 157 w 158"/>
                <a:gd name="T67" fmla="*/ 0 h 168"/>
                <a:gd name="T68" fmla="*/ 158 w 158"/>
                <a:gd name="T69" fmla="*/ 0 h 168"/>
                <a:gd name="T70" fmla="*/ 143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3" y="0"/>
                  </a:moveTo>
                  <a:lnTo>
                    <a:pt x="141" y="0"/>
                  </a:lnTo>
                  <a:lnTo>
                    <a:pt x="135" y="2"/>
                  </a:lnTo>
                  <a:lnTo>
                    <a:pt x="128" y="5"/>
                  </a:lnTo>
                  <a:lnTo>
                    <a:pt x="119" y="10"/>
                  </a:lnTo>
                  <a:lnTo>
                    <a:pt x="108" y="14"/>
                  </a:lnTo>
                  <a:lnTo>
                    <a:pt x="96" y="20"/>
                  </a:lnTo>
                  <a:lnTo>
                    <a:pt x="85" y="27"/>
                  </a:lnTo>
                  <a:lnTo>
                    <a:pt x="73" y="34"/>
                  </a:lnTo>
                  <a:lnTo>
                    <a:pt x="62" y="43"/>
                  </a:lnTo>
                  <a:lnTo>
                    <a:pt x="52" y="51"/>
                  </a:lnTo>
                  <a:lnTo>
                    <a:pt x="43" y="60"/>
                  </a:lnTo>
                  <a:lnTo>
                    <a:pt x="34" y="69"/>
                  </a:lnTo>
                  <a:lnTo>
                    <a:pt x="27" y="77"/>
                  </a:lnTo>
                  <a:lnTo>
                    <a:pt x="23" y="83"/>
                  </a:lnTo>
                  <a:lnTo>
                    <a:pt x="20" y="88"/>
                  </a:lnTo>
                  <a:lnTo>
                    <a:pt x="18" y="89"/>
                  </a:lnTo>
                  <a:lnTo>
                    <a:pt x="0" y="144"/>
                  </a:lnTo>
                  <a:lnTo>
                    <a:pt x="18" y="168"/>
                  </a:lnTo>
                  <a:lnTo>
                    <a:pt x="18" y="165"/>
                  </a:lnTo>
                  <a:lnTo>
                    <a:pt x="18" y="158"/>
                  </a:lnTo>
                  <a:lnTo>
                    <a:pt x="18" y="147"/>
                  </a:lnTo>
                  <a:lnTo>
                    <a:pt x="21" y="132"/>
                  </a:lnTo>
                  <a:lnTo>
                    <a:pt x="27" y="115"/>
                  </a:lnTo>
                  <a:lnTo>
                    <a:pt x="37" y="98"/>
                  </a:lnTo>
                  <a:lnTo>
                    <a:pt x="52" y="77"/>
                  </a:lnTo>
                  <a:lnTo>
                    <a:pt x="73" y="59"/>
                  </a:lnTo>
                  <a:lnTo>
                    <a:pt x="95" y="41"/>
                  </a:lnTo>
                  <a:lnTo>
                    <a:pt x="114" y="28"/>
                  </a:lnTo>
                  <a:lnTo>
                    <a:pt x="128" y="18"/>
                  </a:lnTo>
                  <a:lnTo>
                    <a:pt x="140" y="11"/>
                  </a:lnTo>
                  <a:lnTo>
                    <a:pt x="148" y="5"/>
                  </a:lnTo>
                  <a:lnTo>
                    <a:pt x="154" y="2"/>
                  </a:lnTo>
                  <a:lnTo>
                    <a:pt x="157" y="0"/>
                  </a:lnTo>
                  <a:lnTo>
                    <a:pt x="158"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4" name="Freeform 226"/>
            <p:cNvSpPr>
              <a:spLocks/>
            </p:cNvSpPr>
            <p:nvPr/>
          </p:nvSpPr>
          <p:spPr bwMode="auto">
            <a:xfrm>
              <a:off x="755" y="1562"/>
              <a:ext cx="158" cy="168"/>
            </a:xfrm>
            <a:custGeom>
              <a:avLst/>
              <a:gdLst>
                <a:gd name="T0" fmla="*/ 144 w 158"/>
                <a:gd name="T1" fmla="*/ 0 h 168"/>
                <a:gd name="T2" fmla="*/ 142 w 158"/>
                <a:gd name="T3" fmla="*/ 0 h 168"/>
                <a:gd name="T4" fmla="*/ 137 w 158"/>
                <a:gd name="T5" fmla="*/ 3 h 168"/>
                <a:gd name="T6" fmla="*/ 129 w 158"/>
                <a:gd name="T7" fmla="*/ 5 h 168"/>
                <a:gd name="T8" fmla="*/ 121 w 158"/>
                <a:gd name="T9" fmla="*/ 10 h 168"/>
                <a:gd name="T10" fmla="*/ 109 w 158"/>
                <a:gd name="T11" fmla="*/ 14 h 168"/>
                <a:gd name="T12" fmla="*/ 98 w 158"/>
                <a:gd name="T13" fmla="*/ 20 h 168"/>
                <a:gd name="T14" fmla="*/ 86 w 158"/>
                <a:gd name="T15" fmla="*/ 27 h 168"/>
                <a:gd name="T16" fmla="*/ 75 w 158"/>
                <a:gd name="T17" fmla="*/ 34 h 168"/>
                <a:gd name="T18" fmla="*/ 63 w 158"/>
                <a:gd name="T19" fmla="*/ 43 h 168"/>
                <a:gd name="T20" fmla="*/ 53 w 158"/>
                <a:gd name="T21" fmla="*/ 52 h 168"/>
                <a:gd name="T22" fmla="*/ 44 w 158"/>
                <a:gd name="T23" fmla="*/ 60 h 168"/>
                <a:gd name="T24" fmla="*/ 36 w 158"/>
                <a:gd name="T25" fmla="*/ 69 h 168"/>
                <a:gd name="T26" fmla="*/ 28 w 158"/>
                <a:gd name="T27" fmla="*/ 78 h 168"/>
                <a:gd name="T28" fmla="*/ 24 w 158"/>
                <a:gd name="T29" fmla="*/ 83 h 168"/>
                <a:gd name="T30" fmla="*/ 21 w 158"/>
                <a:gd name="T31" fmla="*/ 88 h 168"/>
                <a:gd name="T32" fmla="*/ 20 w 158"/>
                <a:gd name="T33" fmla="*/ 89 h 168"/>
                <a:gd name="T34" fmla="*/ 0 w 158"/>
                <a:gd name="T35" fmla="*/ 144 h 168"/>
                <a:gd name="T36" fmla="*/ 20 w 158"/>
                <a:gd name="T37" fmla="*/ 168 h 168"/>
                <a:gd name="T38" fmla="*/ 20 w 158"/>
                <a:gd name="T39" fmla="*/ 165 h 168"/>
                <a:gd name="T40" fmla="*/ 20 w 158"/>
                <a:gd name="T41" fmla="*/ 158 h 168"/>
                <a:gd name="T42" fmla="*/ 20 w 158"/>
                <a:gd name="T43" fmla="*/ 147 h 168"/>
                <a:gd name="T44" fmla="*/ 23 w 158"/>
                <a:gd name="T45" fmla="*/ 132 h 168"/>
                <a:gd name="T46" fmla="*/ 28 w 158"/>
                <a:gd name="T47" fmla="*/ 115 h 168"/>
                <a:gd name="T48" fmla="*/ 39 w 158"/>
                <a:gd name="T49" fmla="*/ 96 h 168"/>
                <a:gd name="T50" fmla="*/ 53 w 158"/>
                <a:gd name="T51" fmla="*/ 78 h 168"/>
                <a:gd name="T52" fmla="*/ 75 w 158"/>
                <a:gd name="T53" fmla="*/ 59 h 168"/>
                <a:gd name="T54" fmla="*/ 96 w 158"/>
                <a:gd name="T55" fmla="*/ 41 h 168"/>
                <a:gd name="T56" fmla="*/ 115 w 158"/>
                <a:gd name="T57" fmla="*/ 28 h 168"/>
                <a:gd name="T58" fmla="*/ 129 w 158"/>
                <a:gd name="T59" fmla="*/ 18 h 168"/>
                <a:gd name="T60" fmla="*/ 141 w 158"/>
                <a:gd name="T61" fmla="*/ 11 h 168"/>
                <a:gd name="T62" fmla="*/ 148 w 158"/>
                <a:gd name="T63" fmla="*/ 5 h 168"/>
                <a:gd name="T64" fmla="*/ 154 w 158"/>
                <a:gd name="T65" fmla="*/ 3 h 168"/>
                <a:gd name="T66" fmla="*/ 157 w 158"/>
                <a:gd name="T67" fmla="*/ 0 h 168"/>
                <a:gd name="T68" fmla="*/ 158 w 158"/>
                <a:gd name="T69" fmla="*/ 0 h 168"/>
                <a:gd name="T70" fmla="*/ 144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4" y="0"/>
                  </a:moveTo>
                  <a:lnTo>
                    <a:pt x="142" y="0"/>
                  </a:lnTo>
                  <a:lnTo>
                    <a:pt x="137" y="3"/>
                  </a:lnTo>
                  <a:lnTo>
                    <a:pt x="129" y="5"/>
                  </a:lnTo>
                  <a:lnTo>
                    <a:pt x="121" y="10"/>
                  </a:lnTo>
                  <a:lnTo>
                    <a:pt x="109" y="14"/>
                  </a:lnTo>
                  <a:lnTo>
                    <a:pt x="98" y="20"/>
                  </a:lnTo>
                  <a:lnTo>
                    <a:pt x="86" y="27"/>
                  </a:lnTo>
                  <a:lnTo>
                    <a:pt x="75" y="34"/>
                  </a:lnTo>
                  <a:lnTo>
                    <a:pt x="63" y="43"/>
                  </a:lnTo>
                  <a:lnTo>
                    <a:pt x="53" y="52"/>
                  </a:lnTo>
                  <a:lnTo>
                    <a:pt x="44" y="60"/>
                  </a:lnTo>
                  <a:lnTo>
                    <a:pt x="36" y="69"/>
                  </a:lnTo>
                  <a:lnTo>
                    <a:pt x="28" y="78"/>
                  </a:lnTo>
                  <a:lnTo>
                    <a:pt x="24" y="83"/>
                  </a:lnTo>
                  <a:lnTo>
                    <a:pt x="21" y="88"/>
                  </a:lnTo>
                  <a:lnTo>
                    <a:pt x="20" y="89"/>
                  </a:lnTo>
                  <a:lnTo>
                    <a:pt x="0" y="144"/>
                  </a:lnTo>
                  <a:lnTo>
                    <a:pt x="20" y="168"/>
                  </a:lnTo>
                  <a:lnTo>
                    <a:pt x="20" y="165"/>
                  </a:lnTo>
                  <a:lnTo>
                    <a:pt x="20" y="158"/>
                  </a:lnTo>
                  <a:lnTo>
                    <a:pt x="20" y="147"/>
                  </a:lnTo>
                  <a:lnTo>
                    <a:pt x="23" y="132"/>
                  </a:lnTo>
                  <a:lnTo>
                    <a:pt x="28" y="115"/>
                  </a:lnTo>
                  <a:lnTo>
                    <a:pt x="39" y="96"/>
                  </a:lnTo>
                  <a:lnTo>
                    <a:pt x="53" y="78"/>
                  </a:lnTo>
                  <a:lnTo>
                    <a:pt x="75" y="59"/>
                  </a:lnTo>
                  <a:lnTo>
                    <a:pt x="96" y="41"/>
                  </a:lnTo>
                  <a:lnTo>
                    <a:pt x="115" y="28"/>
                  </a:lnTo>
                  <a:lnTo>
                    <a:pt x="129" y="18"/>
                  </a:lnTo>
                  <a:lnTo>
                    <a:pt x="141" y="11"/>
                  </a:lnTo>
                  <a:lnTo>
                    <a:pt x="148" y="5"/>
                  </a:lnTo>
                  <a:lnTo>
                    <a:pt x="154" y="3"/>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5" name="Freeform 227"/>
            <p:cNvSpPr>
              <a:spLocks/>
            </p:cNvSpPr>
            <p:nvPr/>
          </p:nvSpPr>
          <p:spPr bwMode="auto">
            <a:xfrm>
              <a:off x="783" y="1598"/>
              <a:ext cx="159" cy="168"/>
            </a:xfrm>
            <a:custGeom>
              <a:avLst/>
              <a:gdLst>
                <a:gd name="T0" fmla="*/ 145 w 159"/>
                <a:gd name="T1" fmla="*/ 0 h 168"/>
                <a:gd name="T2" fmla="*/ 143 w 159"/>
                <a:gd name="T3" fmla="*/ 0 h 168"/>
                <a:gd name="T4" fmla="*/ 137 w 159"/>
                <a:gd name="T5" fmla="*/ 3 h 168"/>
                <a:gd name="T6" fmla="*/ 130 w 159"/>
                <a:gd name="T7" fmla="*/ 5 h 168"/>
                <a:gd name="T8" fmla="*/ 122 w 159"/>
                <a:gd name="T9" fmla="*/ 10 h 168"/>
                <a:gd name="T10" fmla="*/ 110 w 159"/>
                <a:gd name="T11" fmla="*/ 14 h 168"/>
                <a:gd name="T12" fmla="*/ 99 w 159"/>
                <a:gd name="T13" fmla="*/ 20 h 168"/>
                <a:gd name="T14" fmla="*/ 87 w 159"/>
                <a:gd name="T15" fmla="*/ 27 h 168"/>
                <a:gd name="T16" fmla="*/ 75 w 159"/>
                <a:gd name="T17" fmla="*/ 34 h 168"/>
                <a:gd name="T18" fmla="*/ 64 w 159"/>
                <a:gd name="T19" fmla="*/ 43 h 168"/>
                <a:gd name="T20" fmla="*/ 54 w 159"/>
                <a:gd name="T21" fmla="*/ 52 h 168"/>
                <a:gd name="T22" fmla="*/ 45 w 159"/>
                <a:gd name="T23" fmla="*/ 60 h 168"/>
                <a:gd name="T24" fmla="*/ 36 w 159"/>
                <a:gd name="T25" fmla="*/ 69 h 168"/>
                <a:gd name="T26" fmla="*/ 29 w 159"/>
                <a:gd name="T27" fmla="*/ 78 h 168"/>
                <a:gd name="T28" fmla="*/ 25 w 159"/>
                <a:gd name="T29" fmla="*/ 83 h 168"/>
                <a:gd name="T30" fmla="*/ 22 w 159"/>
                <a:gd name="T31" fmla="*/ 88 h 168"/>
                <a:gd name="T32" fmla="*/ 21 w 159"/>
                <a:gd name="T33" fmla="*/ 89 h 168"/>
                <a:gd name="T34" fmla="*/ 0 w 159"/>
                <a:gd name="T35" fmla="*/ 142 h 168"/>
                <a:gd name="T36" fmla="*/ 21 w 159"/>
                <a:gd name="T37" fmla="*/ 168 h 168"/>
                <a:gd name="T38" fmla="*/ 21 w 159"/>
                <a:gd name="T39" fmla="*/ 166 h 168"/>
                <a:gd name="T40" fmla="*/ 21 w 159"/>
                <a:gd name="T41" fmla="*/ 158 h 168"/>
                <a:gd name="T42" fmla="*/ 21 w 159"/>
                <a:gd name="T43" fmla="*/ 147 h 168"/>
                <a:gd name="T44" fmla="*/ 24 w 159"/>
                <a:gd name="T45" fmla="*/ 132 h 168"/>
                <a:gd name="T46" fmla="*/ 29 w 159"/>
                <a:gd name="T47" fmla="*/ 115 h 168"/>
                <a:gd name="T48" fmla="*/ 39 w 159"/>
                <a:gd name="T49" fmla="*/ 96 h 168"/>
                <a:gd name="T50" fmla="*/ 54 w 159"/>
                <a:gd name="T51" fmla="*/ 78 h 168"/>
                <a:gd name="T52" fmla="*/ 75 w 159"/>
                <a:gd name="T53" fmla="*/ 59 h 168"/>
                <a:gd name="T54" fmla="*/ 97 w 159"/>
                <a:gd name="T55" fmla="*/ 42 h 168"/>
                <a:gd name="T56" fmla="*/ 116 w 159"/>
                <a:gd name="T57" fmla="*/ 29 h 168"/>
                <a:gd name="T58" fmla="*/ 130 w 159"/>
                <a:gd name="T59" fmla="*/ 18 h 168"/>
                <a:gd name="T60" fmla="*/ 142 w 159"/>
                <a:gd name="T61" fmla="*/ 11 h 168"/>
                <a:gd name="T62" fmla="*/ 150 w 159"/>
                <a:gd name="T63" fmla="*/ 5 h 168"/>
                <a:gd name="T64" fmla="*/ 155 w 159"/>
                <a:gd name="T65" fmla="*/ 3 h 168"/>
                <a:gd name="T66" fmla="*/ 158 w 159"/>
                <a:gd name="T67" fmla="*/ 0 h 168"/>
                <a:gd name="T68" fmla="*/ 159 w 159"/>
                <a:gd name="T69" fmla="*/ 0 h 168"/>
                <a:gd name="T70" fmla="*/ 145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5" y="0"/>
                  </a:moveTo>
                  <a:lnTo>
                    <a:pt x="143" y="0"/>
                  </a:lnTo>
                  <a:lnTo>
                    <a:pt x="137" y="3"/>
                  </a:lnTo>
                  <a:lnTo>
                    <a:pt x="130" y="5"/>
                  </a:lnTo>
                  <a:lnTo>
                    <a:pt x="122" y="10"/>
                  </a:lnTo>
                  <a:lnTo>
                    <a:pt x="110" y="14"/>
                  </a:lnTo>
                  <a:lnTo>
                    <a:pt x="99" y="20"/>
                  </a:lnTo>
                  <a:lnTo>
                    <a:pt x="87" y="27"/>
                  </a:lnTo>
                  <a:lnTo>
                    <a:pt x="75" y="34"/>
                  </a:lnTo>
                  <a:lnTo>
                    <a:pt x="64" y="43"/>
                  </a:lnTo>
                  <a:lnTo>
                    <a:pt x="54" y="52"/>
                  </a:lnTo>
                  <a:lnTo>
                    <a:pt x="45" y="60"/>
                  </a:lnTo>
                  <a:lnTo>
                    <a:pt x="36" y="69"/>
                  </a:lnTo>
                  <a:lnTo>
                    <a:pt x="29" y="78"/>
                  </a:lnTo>
                  <a:lnTo>
                    <a:pt x="25" y="83"/>
                  </a:lnTo>
                  <a:lnTo>
                    <a:pt x="22" y="88"/>
                  </a:lnTo>
                  <a:lnTo>
                    <a:pt x="21" y="89"/>
                  </a:lnTo>
                  <a:lnTo>
                    <a:pt x="0" y="142"/>
                  </a:lnTo>
                  <a:lnTo>
                    <a:pt x="21" y="168"/>
                  </a:lnTo>
                  <a:lnTo>
                    <a:pt x="21" y="166"/>
                  </a:lnTo>
                  <a:lnTo>
                    <a:pt x="21" y="158"/>
                  </a:lnTo>
                  <a:lnTo>
                    <a:pt x="21" y="147"/>
                  </a:lnTo>
                  <a:lnTo>
                    <a:pt x="24" y="132"/>
                  </a:lnTo>
                  <a:lnTo>
                    <a:pt x="29" y="115"/>
                  </a:lnTo>
                  <a:lnTo>
                    <a:pt x="39" y="96"/>
                  </a:lnTo>
                  <a:lnTo>
                    <a:pt x="54" y="78"/>
                  </a:lnTo>
                  <a:lnTo>
                    <a:pt x="75" y="59"/>
                  </a:lnTo>
                  <a:lnTo>
                    <a:pt x="97" y="42"/>
                  </a:lnTo>
                  <a:lnTo>
                    <a:pt x="116" y="29"/>
                  </a:lnTo>
                  <a:lnTo>
                    <a:pt x="130" y="18"/>
                  </a:lnTo>
                  <a:lnTo>
                    <a:pt x="142" y="11"/>
                  </a:lnTo>
                  <a:lnTo>
                    <a:pt x="150" y="5"/>
                  </a:lnTo>
                  <a:lnTo>
                    <a:pt x="155" y="3"/>
                  </a:lnTo>
                  <a:lnTo>
                    <a:pt x="158" y="0"/>
                  </a:lnTo>
                  <a:lnTo>
                    <a:pt x="159"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6" name="Freeform 228"/>
            <p:cNvSpPr>
              <a:spLocks/>
            </p:cNvSpPr>
            <p:nvPr/>
          </p:nvSpPr>
          <p:spPr bwMode="auto">
            <a:xfrm>
              <a:off x="814" y="1634"/>
              <a:ext cx="158" cy="168"/>
            </a:xfrm>
            <a:custGeom>
              <a:avLst/>
              <a:gdLst>
                <a:gd name="T0" fmla="*/ 143 w 158"/>
                <a:gd name="T1" fmla="*/ 0 h 168"/>
                <a:gd name="T2" fmla="*/ 141 w 158"/>
                <a:gd name="T3" fmla="*/ 0 h 168"/>
                <a:gd name="T4" fmla="*/ 135 w 158"/>
                <a:gd name="T5" fmla="*/ 3 h 168"/>
                <a:gd name="T6" fmla="*/ 128 w 158"/>
                <a:gd name="T7" fmla="*/ 6 h 168"/>
                <a:gd name="T8" fmla="*/ 119 w 158"/>
                <a:gd name="T9" fmla="*/ 10 h 168"/>
                <a:gd name="T10" fmla="*/ 108 w 158"/>
                <a:gd name="T11" fmla="*/ 14 h 168"/>
                <a:gd name="T12" fmla="*/ 96 w 158"/>
                <a:gd name="T13" fmla="*/ 20 h 168"/>
                <a:gd name="T14" fmla="*/ 85 w 158"/>
                <a:gd name="T15" fmla="*/ 27 h 168"/>
                <a:gd name="T16" fmla="*/ 73 w 158"/>
                <a:gd name="T17" fmla="*/ 34 h 168"/>
                <a:gd name="T18" fmla="*/ 63 w 158"/>
                <a:gd name="T19" fmla="*/ 43 h 168"/>
                <a:gd name="T20" fmla="*/ 53 w 158"/>
                <a:gd name="T21" fmla="*/ 52 h 168"/>
                <a:gd name="T22" fmla="*/ 44 w 158"/>
                <a:gd name="T23" fmla="*/ 60 h 168"/>
                <a:gd name="T24" fmla="*/ 36 w 158"/>
                <a:gd name="T25" fmla="*/ 69 h 168"/>
                <a:gd name="T26" fmla="*/ 29 w 158"/>
                <a:gd name="T27" fmla="*/ 78 h 168"/>
                <a:gd name="T28" fmla="*/ 24 w 158"/>
                <a:gd name="T29" fmla="*/ 83 h 168"/>
                <a:gd name="T30" fmla="*/ 21 w 158"/>
                <a:gd name="T31" fmla="*/ 88 h 168"/>
                <a:gd name="T32" fmla="*/ 20 w 158"/>
                <a:gd name="T33" fmla="*/ 89 h 168"/>
                <a:gd name="T34" fmla="*/ 0 w 158"/>
                <a:gd name="T35" fmla="*/ 142 h 168"/>
                <a:gd name="T36" fmla="*/ 20 w 158"/>
                <a:gd name="T37" fmla="*/ 168 h 168"/>
                <a:gd name="T38" fmla="*/ 20 w 158"/>
                <a:gd name="T39" fmla="*/ 166 h 168"/>
                <a:gd name="T40" fmla="*/ 20 w 158"/>
                <a:gd name="T41" fmla="*/ 158 h 168"/>
                <a:gd name="T42" fmla="*/ 20 w 158"/>
                <a:gd name="T43" fmla="*/ 147 h 168"/>
                <a:gd name="T44" fmla="*/ 23 w 158"/>
                <a:gd name="T45" fmla="*/ 132 h 168"/>
                <a:gd name="T46" fmla="*/ 29 w 158"/>
                <a:gd name="T47" fmla="*/ 115 h 168"/>
                <a:gd name="T48" fmla="*/ 39 w 158"/>
                <a:gd name="T49" fmla="*/ 96 h 168"/>
                <a:gd name="T50" fmla="*/ 53 w 158"/>
                <a:gd name="T51" fmla="*/ 78 h 168"/>
                <a:gd name="T52" fmla="*/ 73 w 158"/>
                <a:gd name="T53" fmla="*/ 59 h 168"/>
                <a:gd name="T54" fmla="*/ 95 w 158"/>
                <a:gd name="T55" fmla="*/ 42 h 168"/>
                <a:gd name="T56" fmla="*/ 114 w 158"/>
                <a:gd name="T57" fmla="*/ 29 h 168"/>
                <a:gd name="T58" fmla="*/ 128 w 158"/>
                <a:gd name="T59" fmla="*/ 18 h 168"/>
                <a:gd name="T60" fmla="*/ 140 w 158"/>
                <a:gd name="T61" fmla="*/ 11 h 168"/>
                <a:gd name="T62" fmla="*/ 148 w 158"/>
                <a:gd name="T63" fmla="*/ 6 h 168"/>
                <a:gd name="T64" fmla="*/ 154 w 158"/>
                <a:gd name="T65" fmla="*/ 3 h 168"/>
                <a:gd name="T66" fmla="*/ 157 w 158"/>
                <a:gd name="T67" fmla="*/ 0 h 168"/>
                <a:gd name="T68" fmla="*/ 158 w 158"/>
                <a:gd name="T69" fmla="*/ 0 h 168"/>
                <a:gd name="T70" fmla="*/ 143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3" y="0"/>
                  </a:moveTo>
                  <a:lnTo>
                    <a:pt x="141" y="0"/>
                  </a:lnTo>
                  <a:lnTo>
                    <a:pt x="135" y="3"/>
                  </a:lnTo>
                  <a:lnTo>
                    <a:pt x="128" y="6"/>
                  </a:lnTo>
                  <a:lnTo>
                    <a:pt x="119" y="10"/>
                  </a:lnTo>
                  <a:lnTo>
                    <a:pt x="108" y="14"/>
                  </a:lnTo>
                  <a:lnTo>
                    <a:pt x="96" y="20"/>
                  </a:lnTo>
                  <a:lnTo>
                    <a:pt x="85" y="27"/>
                  </a:lnTo>
                  <a:lnTo>
                    <a:pt x="73" y="34"/>
                  </a:lnTo>
                  <a:lnTo>
                    <a:pt x="63" y="43"/>
                  </a:lnTo>
                  <a:lnTo>
                    <a:pt x="53" y="52"/>
                  </a:lnTo>
                  <a:lnTo>
                    <a:pt x="44" y="60"/>
                  </a:lnTo>
                  <a:lnTo>
                    <a:pt x="36" y="69"/>
                  </a:lnTo>
                  <a:lnTo>
                    <a:pt x="29" y="78"/>
                  </a:lnTo>
                  <a:lnTo>
                    <a:pt x="24" y="83"/>
                  </a:lnTo>
                  <a:lnTo>
                    <a:pt x="21" y="88"/>
                  </a:lnTo>
                  <a:lnTo>
                    <a:pt x="20" y="89"/>
                  </a:lnTo>
                  <a:lnTo>
                    <a:pt x="0" y="142"/>
                  </a:lnTo>
                  <a:lnTo>
                    <a:pt x="20" y="168"/>
                  </a:lnTo>
                  <a:lnTo>
                    <a:pt x="20" y="166"/>
                  </a:lnTo>
                  <a:lnTo>
                    <a:pt x="20" y="158"/>
                  </a:lnTo>
                  <a:lnTo>
                    <a:pt x="20" y="147"/>
                  </a:lnTo>
                  <a:lnTo>
                    <a:pt x="23" y="132"/>
                  </a:lnTo>
                  <a:lnTo>
                    <a:pt x="29" y="115"/>
                  </a:lnTo>
                  <a:lnTo>
                    <a:pt x="39" y="96"/>
                  </a:lnTo>
                  <a:lnTo>
                    <a:pt x="53" y="78"/>
                  </a:lnTo>
                  <a:lnTo>
                    <a:pt x="73" y="59"/>
                  </a:lnTo>
                  <a:lnTo>
                    <a:pt x="95" y="42"/>
                  </a:lnTo>
                  <a:lnTo>
                    <a:pt x="114" y="29"/>
                  </a:lnTo>
                  <a:lnTo>
                    <a:pt x="128" y="18"/>
                  </a:lnTo>
                  <a:lnTo>
                    <a:pt x="140" y="11"/>
                  </a:lnTo>
                  <a:lnTo>
                    <a:pt x="148" y="6"/>
                  </a:lnTo>
                  <a:lnTo>
                    <a:pt x="154" y="3"/>
                  </a:lnTo>
                  <a:lnTo>
                    <a:pt x="157" y="0"/>
                  </a:lnTo>
                  <a:lnTo>
                    <a:pt x="158"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7" name="Freeform 229"/>
            <p:cNvSpPr>
              <a:spLocks/>
            </p:cNvSpPr>
            <p:nvPr/>
          </p:nvSpPr>
          <p:spPr bwMode="auto">
            <a:xfrm>
              <a:off x="843" y="1670"/>
              <a:ext cx="158" cy="168"/>
            </a:xfrm>
            <a:custGeom>
              <a:avLst/>
              <a:gdLst>
                <a:gd name="T0" fmla="*/ 144 w 158"/>
                <a:gd name="T1" fmla="*/ 0 h 168"/>
                <a:gd name="T2" fmla="*/ 142 w 158"/>
                <a:gd name="T3" fmla="*/ 0 h 168"/>
                <a:gd name="T4" fmla="*/ 137 w 158"/>
                <a:gd name="T5" fmla="*/ 3 h 168"/>
                <a:gd name="T6" fmla="*/ 129 w 158"/>
                <a:gd name="T7" fmla="*/ 6 h 168"/>
                <a:gd name="T8" fmla="*/ 121 w 158"/>
                <a:gd name="T9" fmla="*/ 10 h 168"/>
                <a:gd name="T10" fmla="*/ 109 w 158"/>
                <a:gd name="T11" fmla="*/ 14 h 168"/>
                <a:gd name="T12" fmla="*/ 98 w 158"/>
                <a:gd name="T13" fmla="*/ 20 h 168"/>
                <a:gd name="T14" fmla="*/ 86 w 158"/>
                <a:gd name="T15" fmla="*/ 27 h 168"/>
                <a:gd name="T16" fmla="*/ 75 w 158"/>
                <a:gd name="T17" fmla="*/ 34 h 168"/>
                <a:gd name="T18" fmla="*/ 63 w 158"/>
                <a:gd name="T19" fmla="*/ 42 h 168"/>
                <a:gd name="T20" fmla="*/ 53 w 158"/>
                <a:gd name="T21" fmla="*/ 50 h 168"/>
                <a:gd name="T22" fmla="*/ 44 w 158"/>
                <a:gd name="T23" fmla="*/ 60 h 168"/>
                <a:gd name="T24" fmla="*/ 36 w 158"/>
                <a:gd name="T25" fmla="*/ 69 h 168"/>
                <a:gd name="T26" fmla="*/ 28 w 158"/>
                <a:gd name="T27" fmla="*/ 76 h 168"/>
                <a:gd name="T28" fmla="*/ 24 w 158"/>
                <a:gd name="T29" fmla="*/ 83 h 168"/>
                <a:gd name="T30" fmla="*/ 21 w 158"/>
                <a:gd name="T31" fmla="*/ 88 h 168"/>
                <a:gd name="T32" fmla="*/ 20 w 158"/>
                <a:gd name="T33" fmla="*/ 89 h 168"/>
                <a:gd name="T34" fmla="*/ 0 w 158"/>
                <a:gd name="T35" fmla="*/ 143 h 168"/>
                <a:gd name="T36" fmla="*/ 20 w 158"/>
                <a:gd name="T37" fmla="*/ 168 h 168"/>
                <a:gd name="T38" fmla="*/ 20 w 158"/>
                <a:gd name="T39" fmla="*/ 166 h 168"/>
                <a:gd name="T40" fmla="*/ 20 w 158"/>
                <a:gd name="T41" fmla="*/ 158 h 168"/>
                <a:gd name="T42" fmla="*/ 20 w 158"/>
                <a:gd name="T43" fmla="*/ 147 h 168"/>
                <a:gd name="T44" fmla="*/ 23 w 158"/>
                <a:gd name="T45" fmla="*/ 132 h 168"/>
                <a:gd name="T46" fmla="*/ 28 w 158"/>
                <a:gd name="T47" fmla="*/ 115 h 168"/>
                <a:gd name="T48" fmla="*/ 39 w 158"/>
                <a:gd name="T49" fmla="*/ 96 h 168"/>
                <a:gd name="T50" fmla="*/ 53 w 158"/>
                <a:gd name="T51" fmla="*/ 78 h 168"/>
                <a:gd name="T52" fmla="*/ 75 w 158"/>
                <a:gd name="T53" fmla="*/ 59 h 168"/>
                <a:gd name="T54" fmla="*/ 96 w 158"/>
                <a:gd name="T55" fmla="*/ 42 h 168"/>
                <a:gd name="T56" fmla="*/ 115 w 158"/>
                <a:gd name="T57" fmla="*/ 29 h 168"/>
                <a:gd name="T58" fmla="*/ 129 w 158"/>
                <a:gd name="T59" fmla="*/ 19 h 168"/>
                <a:gd name="T60" fmla="*/ 141 w 158"/>
                <a:gd name="T61" fmla="*/ 11 h 168"/>
                <a:gd name="T62" fmla="*/ 148 w 158"/>
                <a:gd name="T63" fmla="*/ 6 h 168"/>
                <a:gd name="T64" fmla="*/ 154 w 158"/>
                <a:gd name="T65" fmla="*/ 3 h 168"/>
                <a:gd name="T66" fmla="*/ 157 w 158"/>
                <a:gd name="T67" fmla="*/ 0 h 168"/>
                <a:gd name="T68" fmla="*/ 158 w 158"/>
                <a:gd name="T69" fmla="*/ 0 h 168"/>
                <a:gd name="T70" fmla="*/ 144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4" y="0"/>
                  </a:moveTo>
                  <a:lnTo>
                    <a:pt x="142" y="0"/>
                  </a:lnTo>
                  <a:lnTo>
                    <a:pt x="137" y="3"/>
                  </a:lnTo>
                  <a:lnTo>
                    <a:pt x="129" y="6"/>
                  </a:lnTo>
                  <a:lnTo>
                    <a:pt x="121" y="10"/>
                  </a:lnTo>
                  <a:lnTo>
                    <a:pt x="109" y="14"/>
                  </a:lnTo>
                  <a:lnTo>
                    <a:pt x="98" y="20"/>
                  </a:lnTo>
                  <a:lnTo>
                    <a:pt x="86" y="27"/>
                  </a:lnTo>
                  <a:lnTo>
                    <a:pt x="75" y="34"/>
                  </a:lnTo>
                  <a:lnTo>
                    <a:pt x="63" y="42"/>
                  </a:lnTo>
                  <a:lnTo>
                    <a:pt x="53" y="50"/>
                  </a:lnTo>
                  <a:lnTo>
                    <a:pt x="44" y="60"/>
                  </a:lnTo>
                  <a:lnTo>
                    <a:pt x="36" y="69"/>
                  </a:lnTo>
                  <a:lnTo>
                    <a:pt x="28" y="76"/>
                  </a:lnTo>
                  <a:lnTo>
                    <a:pt x="24" y="83"/>
                  </a:lnTo>
                  <a:lnTo>
                    <a:pt x="21" y="88"/>
                  </a:lnTo>
                  <a:lnTo>
                    <a:pt x="20" y="89"/>
                  </a:lnTo>
                  <a:lnTo>
                    <a:pt x="0" y="143"/>
                  </a:lnTo>
                  <a:lnTo>
                    <a:pt x="20" y="168"/>
                  </a:lnTo>
                  <a:lnTo>
                    <a:pt x="20" y="166"/>
                  </a:lnTo>
                  <a:lnTo>
                    <a:pt x="20" y="158"/>
                  </a:lnTo>
                  <a:lnTo>
                    <a:pt x="20" y="147"/>
                  </a:lnTo>
                  <a:lnTo>
                    <a:pt x="23" y="132"/>
                  </a:lnTo>
                  <a:lnTo>
                    <a:pt x="28" y="115"/>
                  </a:lnTo>
                  <a:lnTo>
                    <a:pt x="39" y="96"/>
                  </a:lnTo>
                  <a:lnTo>
                    <a:pt x="53" y="78"/>
                  </a:lnTo>
                  <a:lnTo>
                    <a:pt x="75" y="59"/>
                  </a:lnTo>
                  <a:lnTo>
                    <a:pt x="96" y="42"/>
                  </a:lnTo>
                  <a:lnTo>
                    <a:pt x="115" y="29"/>
                  </a:lnTo>
                  <a:lnTo>
                    <a:pt x="129" y="19"/>
                  </a:lnTo>
                  <a:lnTo>
                    <a:pt x="141" y="11"/>
                  </a:lnTo>
                  <a:lnTo>
                    <a:pt x="148" y="6"/>
                  </a:lnTo>
                  <a:lnTo>
                    <a:pt x="154" y="3"/>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8" name="Freeform 230"/>
            <p:cNvSpPr>
              <a:spLocks/>
            </p:cNvSpPr>
            <p:nvPr/>
          </p:nvSpPr>
          <p:spPr bwMode="auto">
            <a:xfrm>
              <a:off x="873" y="1706"/>
              <a:ext cx="159" cy="167"/>
            </a:xfrm>
            <a:custGeom>
              <a:avLst/>
              <a:gdLst>
                <a:gd name="T0" fmla="*/ 143 w 159"/>
                <a:gd name="T1" fmla="*/ 0 h 167"/>
                <a:gd name="T2" fmla="*/ 141 w 159"/>
                <a:gd name="T3" fmla="*/ 0 h 167"/>
                <a:gd name="T4" fmla="*/ 136 w 159"/>
                <a:gd name="T5" fmla="*/ 3 h 167"/>
                <a:gd name="T6" fmla="*/ 128 w 159"/>
                <a:gd name="T7" fmla="*/ 6 h 167"/>
                <a:gd name="T8" fmla="*/ 120 w 159"/>
                <a:gd name="T9" fmla="*/ 10 h 167"/>
                <a:gd name="T10" fmla="*/ 108 w 159"/>
                <a:gd name="T11" fmla="*/ 14 h 167"/>
                <a:gd name="T12" fmla="*/ 97 w 159"/>
                <a:gd name="T13" fmla="*/ 20 h 167"/>
                <a:gd name="T14" fmla="*/ 85 w 159"/>
                <a:gd name="T15" fmla="*/ 27 h 167"/>
                <a:gd name="T16" fmla="*/ 73 w 159"/>
                <a:gd name="T17" fmla="*/ 34 h 167"/>
                <a:gd name="T18" fmla="*/ 63 w 159"/>
                <a:gd name="T19" fmla="*/ 42 h 167"/>
                <a:gd name="T20" fmla="*/ 53 w 159"/>
                <a:gd name="T21" fmla="*/ 50 h 167"/>
                <a:gd name="T22" fmla="*/ 43 w 159"/>
                <a:gd name="T23" fmla="*/ 59 h 167"/>
                <a:gd name="T24" fmla="*/ 36 w 159"/>
                <a:gd name="T25" fmla="*/ 68 h 167"/>
                <a:gd name="T26" fmla="*/ 29 w 159"/>
                <a:gd name="T27" fmla="*/ 76 h 167"/>
                <a:gd name="T28" fmla="*/ 23 w 159"/>
                <a:gd name="T29" fmla="*/ 82 h 167"/>
                <a:gd name="T30" fmla="*/ 20 w 159"/>
                <a:gd name="T31" fmla="*/ 86 h 167"/>
                <a:gd name="T32" fmla="*/ 19 w 159"/>
                <a:gd name="T33" fmla="*/ 88 h 167"/>
                <a:gd name="T34" fmla="*/ 0 w 159"/>
                <a:gd name="T35" fmla="*/ 143 h 167"/>
                <a:gd name="T36" fmla="*/ 19 w 159"/>
                <a:gd name="T37" fmla="*/ 167 h 167"/>
                <a:gd name="T38" fmla="*/ 19 w 159"/>
                <a:gd name="T39" fmla="*/ 164 h 167"/>
                <a:gd name="T40" fmla="*/ 19 w 159"/>
                <a:gd name="T41" fmla="*/ 157 h 167"/>
                <a:gd name="T42" fmla="*/ 19 w 159"/>
                <a:gd name="T43" fmla="*/ 145 h 167"/>
                <a:gd name="T44" fmla="*/ 22 w 159"/>
                <a:gd name="T45" fmla="*/ 131 h 167"/>
                <a:gd name="T46" fmla="*/ 27 w 159"/>
                <a:gd name="T47" fmla="*/ 115 h 167"/>
                <a:gd name="T48" fmla="*/ 37 w 159"/>
                <a:gd name="T49" fmla="*/ 96 h 167"/>
                <a:gd name="T50" fmla="*/ 52 w 159"/>
                <a:gd name="T51" fmla="*/ 78 h 167"/>
                <a:gd name="T52" fmla="*/ 73 w 159"/>
                <a:gd name="T53" fmla="*/ 59 h 167"/>
                <a:gd name="T54" fmla="*/ 95 w 159"/>
                <a:gd name="T55" fmla="*/ 42 h 167"/>
                <a:gd name="T56" fmla="*/ 114 w 159"/>
                <a:gd name="T57" fmla="*/ 29 h 167"/>
                <a:gd name="T58" fmla="*/ 128 w 159"/>
                <a:gd name="T59" fmla="*/ 19 h 167"/>
                <a:gd name="T60" fmla="*/ 140 w 159"/>
                <a:gd name="T61" fmla="*/ 10 h 167"/>
                <a:gd name="T62" fmla="*/ 148 w 159"/>
                <a:gd name="T63" fmla="*/ 6 h 167"/>
                <a:gd name="T64" fmla="*/ 154 w 159"/>
                <a:gd name="T65" fmla="*/ 1 h 167"/>
                <a:gd name="T66" fmla="*/ 157 w 159"/>
                <a:gd name="T67" fmla="*/ 0 h 167"/>
                <a:gd name="T68" fmla="*/ 159 w 159"/>
                <a:gd name="T69" fmla="*/ 0 h 167"/>
                <a:gd name="T70" fmla="*/ 143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3" y="0"/>
                  </a:moveTo>
                  <a:lnTo>
                    <a:pt x="141" y="0"/>
                  </a:lnTo>
                  <a:lnTo>
                    <a:pt x="136" y="3"/>
                  </a:lnTo>
                  <a:lnTo>
                    <a:pt x="128" y="6"/>
                  </a:lnTo>
                  <a:lnTo>
                    <a:pt x="120" y="10"/>
                  </a:lnTo>
                  <a:lnTo>
                    <a:pt x="108" y="14"/>
                  </a:lnTo>
                  <a:lnTo>
                    <a:pt x="97" y="20"/>
                  </a:lnTo>
                  <a:lnTo>
                    <a:pt x="85" y="27"/>
                  </a:lnTo>
                  <a:lnTo>
                    <a:pt x="73" y="34"/>
                  </a:lnTo>
                  <a:lnTo>
                    <a:pt x="63" y="42"/>
                  </a:lnTo>
                  <a:lnTo>
                    <a:pt x="53" y="50"/>
                  </a:lnTo>
                  <a:lnTo>
                    <a:pt x="43" y="59"/>
                  </a:lnTo>
                  <a:lnTo>
                    <a:pt x="36" y="68"/>
                  </a:lnTo>
                  <a:lnTo>
                    <a:pt x="29" y="76"/>
                  </a:lnTo>
                  <a:lnTo>
                    <a:pt x="23" y="82"/>
                  </a:lnTo>
                  <a:lnTo>
                    <a:pt x="20" y="86"/>
                  </a:lnTo>
                  <a:lnTo>
                    <a:pt x="19" y="88"/>
                  </a:lnTo>
                  <a:lnTo>
                    <a:pt x="0" y="143"/>
                  </a:lnTo>
                  <a:lnTo>
                    <a:pt x="19" y="167"/>
                  </a:lnTo>
                  <a:lnTo>
                    <a:pt x="19" y="164"/>
                  </a:lnTo>
                  <a:lnTo>
                    <a:pt x="19" y="157"/>
                  </a:lnTo>
                  <a:lnTo>
                    <a:pt x="19" y="145"/>
                  </a:lnTo>
                  <a:lnTo>
                    <a:pt x="22" y="131"/>
                  </a:lnTo>
                  <a:lnTo>
                    <a:pt x="27" y="115"/>
                  </a:lnTo>
                  <a:lnTo>
                    <a:pt x="37" y="96"/>
                  </a:lnTo>
                  <a:lnTo>
                    <a:pt x="52" y="78"/>
                  </a:lnTo>
                  <a:lnTo>
                    <a:pt x="73" y="59"/>
                  </a:lnTo>
                  <a:lnTo>
                    <a:pt x="95" y="42"/>
                  </a:lnTo>
                  <a:lnTo>
                    <a:pt x="114" y="29"/>
                  </a:lnTo>
                  <a:lnTo>
                    <a:pt x="128" y="19"/>
                  </a:lnTo>
                  <a:lnTo>
                    <a:pt x="140" y="10"/>
                  </a:lnTo>
                  <a:lnTo>
                    <a:pt x="148" y="6"/>
                  </a:lnTo>
                  <a:lnTo>
                    <a:pt x="154" y="1"/>
                  </a:lnTo>
                  <a:lnTo>
                    <a:pt x="157"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9" name="Freeform 231"/>
            <p:cNvSpPr>
              <a:spLocks/>
            </p:cNvSpPr>
            <p:nvPr/>
          </p:nvSpPr>
          <p:spPr bwMode="auto">
            <a:xfrm>
              <a:off x="902" y="1740"/>
              <a:ext cx="158" cy="169"/>
            </a:xfrm>
            <a:custGeom>
              <a:avLst/>
              <a:gdLst>
                <a:gd name="T0" fmla="*/ 144 w 158"/>
                <a:gd name="T1" fmla="*/ 0 h 169"/>
                <a:gd name="T2" fmla="*/ 143 w 158"/>
                <a:gd name="T3" fmla="*/ 0 h 169"/>
                <a:gd name="T4" fmla="*/ 137 w 158"/>
                <a:gd name="T5" fmla="*/ 3 h 169"/>
                <a:gd name="T6" fmla="*/ 130 w 158"/>
                <a:gd name="T7" fmla="*/ 6 h 169"/>
                <a:gd name="T8" fmla="*/ 121 w 158"/>
                <a:gd name="T9" fmla="*/ 11 h 169"/>
                <a:gd name="T10" fmla="*/ 109 w 158"/>
                <a:gd name="T11" fmla="*/ 16 h 169"/>
                <a:gd name="T12" fmla="*/ 98 w 158"/>
                <a:gd name="T13" fmla="*/ 22 h 169"/>
                <a:gd name="T14" fmla="*/ 86 w 158"/>
                <a:gd name="T15" fmla="*/ 29 h 169"/>
                <a:gd name="T16" fmla="*/ 75 w 158"/>
                <a:gd name="T17" fmla="*/ 36 h 169"/>
                <a:gd name="T18" fmla="*/ 63 w 158"/>
                <a:gd name="T19" fmla="*/ 44 h 169"/>
                <a:gd name="T20" fmla="*/ 53 w 158"/>
                <a:gd name="T21" fmla="*/ 52 h 169"/>
                <a:gd name="T22" fmla="*/ 44 w 158"/>
                <a:gd name="T23" fmla="*/ 61 h 169"/>
                <a:gd name="T24" fmla="*/ 36 w 158"/>
                <a:gd name="T25" fmla="*/ 70 h 169"/>
                <a:gd name="T26" fmla="*/ 29 w 158"/>
                <a:gd name="T27" fmla="*/ 78 h 169"/>
                <a:gd name="T28" fmla="*/ 24 w 158"/>
                <a:gd name="T29" fmla="*/ 84 h 169"/>
                <a:gd name="T30" fmla="*/ 21 w 158"/>
                <a:gd name="T31" fmla="*/ 88 h 169"/>
                <a:gd name="T32" fmla="*/ 20 w 158"/>
                <a:gd name="T33" fmla="*/ 90 h 169"/>
                <a:gd name="T34" fmla="*/ 0 w 158"/>
                <a:gd name="T35" fmla="*/ 145 h 169"/>
                <a:gd name="T36" fmla="*/ 20 w 158"/>
                <a:gd name="T37" fmla="*/ 169 h 169"/>
                <a:gd name="T38" fmla="*/ 20 w 158"/>
                <a:gd name="T39" fmla="*/ 166 h 169"/>
                <a:gd name="T40" fmla="*/ 20 w 158"/>
                <a:gd name="T41" fmla="*/ 159 h 169"/>
                <a:gd name="T42" fmla="*/ 20 w 158"/>
                <a:gd name="T43" fmla="*/ 148 h 169"/>
                <a:gd name="T44" fmla="*/ 23 w 158"/>
                <a:gd name="T45" fmla="*/ 133 h 169"/>
                <a:gd name="T46" fmla="*/ 29 w 158"/>
                <a:gd name="T47" fmla="*/ 117 h 169"/>
                <a:gd name="T48" fmla="*/ 39 w 158"/>
                <a:gd name="T49" fmla="*/ 98 h 169"/>
                <a:gd name="T50" fmla="*/ 53 w 158"/>
                <a:gd name="T51" fmla="*/ 80 h 169"/>
                <a:gd name="T52" fmla="*/ 75 w 158"/>
                <a:gd name="T53" fmla="*/ 61 h 169"/>
                <a:gd name="T54" fmla="*/ 96 w 158"/>
                <a:gd name="T55" fmla="*/ 44 h 169"/>
                <a:gd name="T56" fmla="*/ 115 w 158"/>
                <a:gd name="T57" fmla="*/ 31 h 169"/>
                <a:gd name="T58" fmla="*/ 130 w 158"/>
                <a:gd name="T59" fmla="*/ 19 h 169"/>
                <a:gd name="T60" fmla="*/ 141 w 158"/>
                <a:gd name="T61" fmla="*/ 12 h 169"/>
                <a:gd name="T62" fmla="*/ 148 w 158"/>
                <a:gd name="T63" fmla="*/ 6 h 169"/>
                <a:gd name="T64" fmla="*/ 154 w 158"/>
                <a:gd name="T65" fmla="*/ 3 h 169"/>
                <a:gd name="T66" fmla="*/ 157 w 158"/>
                <a:gd name="T67" fmla="*/ 0 h 169"/>
                <a:gd name="T68" fmla="*/ 158 w 158"/>
                <a:gd name="T69" fmla="*/ 0 h 169"/>
                <a:gd name="T70" fmla="*/ 144 w 158"/>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9"/>
                <a:gd name="T110" fmla="*/ 158 w 158"/>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9">
                  <a:moveTo>
                    <a:pt x="144" y="0"/>
                  </a:moveTo>
                  <a:lnTo>
                    <a:pt x="143" y="0"/>
                  </a:lnTo>
                  <a:lnTo>
                    <a:pt x="137" y="3"/>
                  </a:lnTo>
                  <a:lnTo>
                    <a:pt x="130" y="6"/>
                  </a:lnTo>
                  <a:lnTo>
                    <a:pt x="121" y="11"/>
                  </a:lnTo>
                  <a:lnTo>
                    <a:pt x="109" y="16"/>
                  </a:lnTo>
                  <a:lnTo>
                    <a:pt x="98" y="22"/>
                  </a:lnTo>
                  <a:lnTo>
                    <a:pt x="86" y="29"/>
                  </a:lnTo>
                  <a:lnTo>
                    <a:pt x="75" y="36"/>
                  </a:lnTo>
                  <a:lnTo>
                    <a:pt x="63" y="44"/>
                  </a:lnTo>
                  <a:lnTo>
                    <a:pt x="53" y="52"/>
                  </a:lnTo>
                  <a:lnTo>
                    <a:pt x="44" y="61"/>
                  </a:lnTo>
                  <a:lnTo>
                    <a:pt x="36" y="70"/>
                  </a:lnTo>
                  <a:lnTo>
                    <a:pt x="29" y="78"/>
                  </a:lnTo>
                  <a:lnTo>
                    <a:pt x="24" y="84"/>
                  </a:lnTo>
                  <a:lnTo>
                    <a:pt x="21" y="88"/>
                  </a:lnTo>
                  <a:lnTo>
                    <a:pt x="20" y="90"/>
                  </a:lnTo>
                  <a:lnTo>
                    <a:pt x="0" y="145"/>
                  </a:lnTo>
                  <a:lnTo>
                    <a:pt x="20" y="169"/>
                  </a:lnTo>
                  <a:lnTo>
                    <a:pt x="20" y="166"/>
                  </a:lnTo>
                  <a:lnTo>
                    <a:pt x="20" y="159"/>
                  </a:lnTo>
                  <a:lnTo>
                    <a:pt x="20" y="148"/>
                  </a:lnTo>
                  <a:lnTo>
                    <a:pt x="23" y="133"/>
                  </a:lnTo>
                  <a:lnTo>
                    <a:pt x="29" y="117"/>
                  </a:lnTo>
                  <a:lnTo>
                    <a:pt x="39" y="98"/>
                  </a:lnTo>
                  <a:lnTo>
                    <a:pt x="53" y="80"/>
                  </a:lnTo>
                  <a:lnTo>
                    <a:pt x="75" y="61"/>
                  </a:lnTo>
                  <a:lnTo>
                    <a:pt x="96" y="44"/>
                  </a:lnTo>
                  <a:lnTo>
                    <a:pt x="115" y="31"/>
                  </a:lnTo>
                  <a:lnTo>
                    <a:pt x="130" y="19"/>
                  </a:lnTo>
                  <a:lnTo>
                    <a:pt x="141" y="12"/>
                  </a:lnTo>
                  <a:lnTo>
                    <a:pt x="148" y="6"/>
                  </a:lnTo>
                  <a:lnTo>
                    <a:pt x="154" y="3"/>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0" name="Freeform 232"/>
            <p:cNvSpPr>
              <a:spLocks/>
            </p:cNvSpPr>
            <p:nvPr/>
          </p:nvSpPr>
          <p:spPr bwMode="auto">
            <a:xfrm>
              <a:off x="931" y="1776"/>
              <a:ext cx="158" cy="169"/>
            </a:xfrm>
            <a:custGeom>
              <a:avLst/>
              <a:gdLst>
                <a:gd name="T0" fmla="*/ 144 w 158"/>
                <a:gd name="T1" fmla="*/ 0 h 169"/>
                <a:gd name="T2" fmla="*/ 142 w 158"/>
                <a:gd name="T3" fmla="*/ 0 h 169"/>
                <a:gd name="T4" fmla="*/ 137 w 158"/>
                <a:gd name="T5" fmla="*/ 3 h 169"/>
                <a:gd name="T6" fmla="*/ 129 w 158"/>
                <a:gd name="T7" fmla="*/ 6 h 169"/>
                <a:gd name="T8" fmla="*/ 121 w 158"/>
                <a:gd name="T9" fmla="*/ 11 h 169"/>
                <a:gd name="T10" fmla="*/ 109 w 158"/>
                <a:gd name="T11" fmla="*/ 16 h 169"/>
                <a:gd name="T12" fmla="*/ 98 w 158"/>
                <a:gd name="T13" fmla="*/ 22 h 169"/>
                <a:gd name="T14" fmla="*/ 86 w 158"/>
                <a:gd name="T15" fmla="*/ 28 h 169"/>
                <a:gd name="T16" fmla="*/ 75 w 158"/>
                <a:gd name="T17" fmla="*/ 35 h 169"/>
                <a:gd name="T18" fmla="*/ 63 w 158"/>
                <a:gd name="T19" fmla="*/ 44 h 169"/>
                <a:gd name="T20" fmla="*/ 53 w 158"/>
                <a:gd name="T21" fmla="*/ 52 h 169"/>
                <a:gd name="T22" fmla="*/ 44 w 158"/>
                <a:gd name="T23" fmla="*/ 61 h 169"/>
                <a:gd name="T24" fmla="*/ 36 w 158"/>
                <a:gd name="T25" fmla="*/ 70 h 169"/>
                <a:gd name="T26" fmla="*/ 28 w 158"/>
                <a:gd name="T27" fmla="*/ 78 h 169"/>
                <a:gd name="T28" fmla="*/ 24 w 158"/>
                <a:gd name="T29" fmla="*/ 84 h 169"/>
                <a:gd name="T30" fmla="*/ 21 w 158"/>
                <a:gd name="T31" fmla="*/ 88 h 169"/>
                <a:gd name="T32" fmla="*/ 20 w 158"/>
                <a:gd name="T33" fmla="*/ 90 h 169"/>
                <a:gd name="T34" fmla="*/ 0 w 158"/>
                <a:gd name="T35" fmla="*/ 145 h 169"/>
                <a:gd name="T36" fmla="*/ 20 w 158"/>
                <a:gd name="T37" fmla="*/ 169 h 169"/>
                <a:gd name="T38" fmla="*/ 20 w 158"/>
                <a:gd name="T39" fmla="*/ 166 h 169"/>
                <a:gd name="T40" fmla="*/ 20 w 158"/>
                <a:gd name="T41" fmla="*/ 159 h 169"/>
                <a:gd name="T42" fmla="*/ 20 w 158"/>
                <a:gd name="T43" fmla="*/ 148 h 169"/>
                <a:gd name="T44" fmla="*/ 23 w 158"/>
                <a:gd name="T45" fmla="*/ 133 h 169"/>
                <a:gd name="T46" fmla="*/ 28 w 158"/>
                <a:gd name="T47" fmla="*/ 117 h 169"/>
                <a:gd name="T48" fmla="*/ 39 w 158"/>
                <a:gd name="T49" fmla="*/ 99 h 169"/>
                <a:gd name="T50" fmla="*/ 53 w 158"/>
                <a:gd name="T51" fmla="*/ 80 h 169"/>
                <a:gd name="T52" fmla="*/ 75 w 158"/>
                <a:gd name="T53" fmla="*/ 61 h 169"/>
                <a:gd name="T54" fmla="*/ 96 w 158"/>
                <a:gd name="T55" fmla="*/ 44 h 169"/>
                <a:gd name="T56" fmla="*/ 115 w 158"/>
                <a:gd name="T57" fmla="*/ 31 h 169"/>
                <a:gd name="T58" fmla="*/ 129 w 158"/>
                <a:gd name="T59" fmla="*/ 19 h 169"/>
                <a:gd name="T60" fmla="*/ 141 w 158"/>
                <a:gd name="T61" fmla="*/ 12 h 169"/>
                <a:gd name="T62" fmla="*/ 150 w 158"/>
                <a:gd name="T63" fmla="*/ 6 h 169"/>
                <a:gd name="T64" fmla="*/ 154 w 158"/>
                <a:gd name="T65" fmla="*/ 3 h 169"/>
                <a:gd name="T66" fmla="*/ 157 w 158"/>
                <a:gd name="T67" fmla="*/ 0 h 169"/>
                <a:gd name="T68" fmla="*/ 158 w 158"/>
                <a:gd name="T69" fmla="*/ 0 h 169"/>
                <a:gd name="T70" fmla="*/ 144 w 158"/>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9"/>
                <a:gd name="T110" fmla="*/ 158 w 158"/>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9">
                  <a:moveTo>
                    <a:pt x="144" y="0"/>
                  </a:moveTo>
                  <a:lnTo>
                    <a:pt x="142" y="0"/>
                  </a:lnTo>
                  <a:lnTo>
                    <a:pt x="137" y="3"/>
                  </a:lnTo>
                  <a:lnTo>
                    <a:pt x="129" y="6"/>
                  </a:lnTo>
                  <a:lnTo>
                    <a:pt x="121" y="11"/>
                  </a:lnTo>
                  <a:lnTo>
                    <a:pt x="109" y="16"/>
                  </a:lnTo>
                  <a:lnTo>
                    <a:pt x="98" y="22"/>
                  </a:lnTo>
                  <a:lnTo>
                    <a:pt x="86" y="28"/>
                  </a:lnTo>
                  <a:lnTo>
                    <a:pt x="75" y="35"/>
                  </a:lnTo>
                  <a:lnTo>
                    <a:pt x="63" y="44"/>
                  </a:lnTo>
                  <a:lnTo>
                    <a:pt x="53" y="52"/>
                  </a:lnTo>
                  <a:lnTo>
                    <a:pt x="44" y="61"/>
                  </a:lnTo>
                  <a:lnTo>
                    <a:pt x="36" y="70"/>
                  </a:lnTo>
                  <a:lnTo>
                    <a:pt x="28" y="78"/>
                  </a:lnTo>
                  <a:lnTo>
                    <a:pt x="24" y="84"/>
                  </a:lnTo>
                  <a:lnTo>
                    <a:pt x="21" y="88"/>
                  </a:lnTo>
                  <a:lnTo>
                    <a:pt x="20" y="90"/>
                  </a:lnTo>
                  <a:lnTo>
                    <a:pt x="0" y="145"/>
                  </a:lnTo>
                  <a:lnTo>
                    <a:pt x="20" y="169"/>
                  </a:lnTo>
                  <a:lnTo>
                    <a:pt x="20" y="166"/>
                  </a:lnTo>
                  <a:lnTo>
                    <a:pt x="20" y="159"/>
                  </a:lnTo>
                  <a:lnTo>
                    <a:pt x="20" y="148"/>
                  </a:lnTo>
                  <a:lnTo>
                    <a:pt x="23" y="133"/>
                  </a:lnTo>
                  <a:lnTo>
                    <a:pt x="28" y="117"/>
                  </a:lnTo>
                  <a:lnTo>
                    <a:pt x="39" y="99"/>
                  </a:lnTo>
                  <a:lnTo>
                    <a:pt x="53" y="80"/>
                  </a:lnTo>
                  <a:lnTo>
                    <a:pt x="75" y="61"/>
                  </a:lnTo>
                  <a:lnTo>
                    <a:pt x="96" y="44"/>
                  </a:lnTo>
                  <a:lnTo>
                    <a:pt x="115" y="31"/>
                  </a:lnTo>
                  <a:lnTo>
                    <a:pt x="129" y="19"/>
                  </a:lnTo>
                  <a:lnTo>
                    <a:pt x="141" y="12"/>
                  </a:lnTo>
                  <a:lnTo>
                    <a:pt x="150" y="6"/>
                  </a:lnTo>
                  <a:lnTo>
                    <a:pt x="154" y="3"/>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1" name="Freeform 233"/>
            <p:cNvSpPr>
              <a:spLocks/>
            </p:cNvSpPr>
            <p:nvPr/>
          </p:nvSpPr>
          <p:spPr bwMode="auto">
            <a:xfrm>
              <a:off x="961" y="1813"/>
              <a:ext cx="159" cy="168"/>
            </a:xfrm>
            <a:custGeom>
              <a:avLst/>
              <a:gdLst>
                <a:gd name="T0" fmla="*/ 144 w 159"/>
                <a:gd name="T1" fmla="*/ 0 h 168"/>
                <a:gd name="T2" fmla="*/ 143 w 159"/>
                <a:gd name="T3" fmla="*/ 0 h 168"/>
                <a:gd name="T4" fmla="*/ 137 w 159"/>
                <a:gd name="T5" fmla="*/ 2 h 168"/>
                <a:gd name="T6" fmla="*/ 130 w 159"/>
                <a:gd name="T7" fmla="*/ 5 h 168"/>
                <a:gd name="T8" fmla="*/ 120 w 159"/>
                <a:gd name="T9" fmla="*/ 10 h 168"/>
                <a:gd name="T10" fmla="*/ 110 w 159"/>
                <a:gd name="T11" fmla="*/ 15 h 168"/>
                <a:gd name="T12" fmla="*/ 98 w 159"/>
                <a:gd name="T13" fmla="*/ 21 h 168"/>
                <a:gd name="T14" fmla="*/ 85 w 159"/>
                <a:gd name="T15" fmla="*/ 27 h 168"/>
                <a:gd name="T16" fmla="*/ 73 w 159"/>
                <a:gd name="T17" fmla="*/ 34 h 168"/>
                <a:gd name="T18" fmla="*/ 63 w 159"/>
                <a:gd name="T19" fmla="*/ 43 h 168"/>
                <a:gd name="T20" fmla="*/ 53 w 159"/>
                <a:gd name="T21" fmla="*/ 51 h 168"/>
                <a:gd name="T22" fmla="*/ 45 w 159"/>
                <a:gd name="T23" fmla="*/ 60 h 168"/>
                <a:gd name="T24" fmla="*/ 36 w 159"/>
                <a:gd name="T25" fmla="*/ 69 h 168"/>
                <a:gd name="T26" fmla="*/ 29 w 159"/>
                <a:gd name="T27" fmla="*/ 77 h 168"/>
                <a:gd name="T28" fmla="*/ 24 w 159"/>
                <a:gd name="T29" fmla="*/ 83 h 168"/>
                <a:gd name="T30" fmla="*/ 22 w 159"/>
                <a:gd name="T31" fmla="*/ 87 h 168"/>
                <a:gd name="T32" fmla="*/ 20 w 159"/>
                <a:gd name="T33" fmla="*/ 89 h 168"/>
                <a:gd name="T34" fmla="*/ 0 w 159"/>
                <a:gd name="T35" fmla="*/ 144 h 168"/>
                <a:gd name="T36" fmla="*/ 20 w 159"/>
                <a:gd name="T37" fmla="*/ 168 h 168"/>
                <a:gd name="T38" fmla="*/ 20 w 159"/>
                <a:gd name="T39" fmla="*/ 165 h 168"/>
                <a:gd name="T40" fmla="*/ 20 w 159"/>
                <a:gd name="T41" fmla="*/ 158 h 168"/>
                <a:gd name="T42" fmla="*/ 20 w 159"/>
                <a:gd name="T43" fmla="*/ 147 h 168"/>
                <a:gd name="T44" fmla="*/ 23 w 159"/>
                <a:gd name="T45" fmla="*/ 132 h 168"/>
                <a:gd name="T46" fmla="*/ 29 w 159"/>
                <a:gd name="T47" fmla="*/ 116 h 168"/>
                <a:gd name="T48" fmla="*/ 39 w 159"/>
                <a:gd name="T49" fmla="*/ 98 h 168"/>
                <a:gd name="T50" fmla="*/ 53 w 159"/>
                <a:gd name="T51" fmla="*/ 79 h 168"/>
                <a:gd name="T52" fmla="*/ 73 w 159"/>
                <a:gd name="T53" fmla="*/ 60 h 168"/>
                <a:gd name="T54" fmla="*/ 95 w 159"/>
                <a:gd name="T55" fmla="*/ 43 h 168"/>
                <a:gd name="T56" fmla="*/ 114 w 159"/>
                <a:gd name="T57" fmla="*/ 30 h 168"/>
                <a:gd name="T58" fmla="*/ 128 w 159"/>
                <a:gd name="T59" fmla="*/ 18 h 168"/>
                <a:gd name="T60" fmla="*/ 140 w 159"/>
                <a:gd name="T61" fmla="*/ 11 h 168"/>
                <a:gd name="T62" fmla="*/ 148 w 159"/>
                <a:gd name="T63" fmla="*/ 5 h 168"/>
                <a:gd name="T64" fmla="*/ 154 w 159"/>
                <a:gd name="T65" fmla="*/ 2 h 168"/>
                <a:gd name="T66" fmla="*/ 157 w 159"/>
                <a:gd name="T67" fmla="*/ 0 h 168"/>
                <a:gd name="T68" fmla="*/ 159 w 159"/>
                <a:gd name="T69" fmla="*/ 0 h 168"/>
                <a:gd name="T70" fmla="*/ 144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4" y="0"/>
                  </a:moveTo>
                  <a:lnTo>
                    <a:pt x="143" y="0"/>
                  </a:lnTo>
                  <a:lnTo>
                    <a:pt x="137" y="2"/>
                  </a:lnTo>
                  <a:lnTo>
                    <a:pt x="130" y="5"/>
                  </a:lnTo>
                  <a:lnTo>
                    <a:pt x="120" y="10"/>
                  </a:lnTo>
                  <a:lnTo>
                    <a:pt x="110" y="15"/>
                  </a:lnTo>
                  <a:lnTo>
                    <a:pt x="98" y="21"/>
                  </a:lnTo>
                  <a:lnTo>
                    <a:pt x="85" y="27"/>
                  </a:lnTo>
                  <a:lnTo>
                    <a:pt x="73" y="34"/>
                  </a:lnTo>
                  <a:lnTo>
                    <a:pt x="63" y="43"/>
                  </a:lnTo>
                  <a:lnTo>
                    <a:pt x="53" y="51"/>
                  </a:lnTo>
                  <a:lnTo>
                    <a:pt x="45" y="60"/>
                  </a:lnTo>
                  <a:lnTo>
                    <a:pt x="36" y="69"/>
                  </a:lnTo>
                  <a:lnTo>
                    <a:pt x="29" y="77"/>
                  </a:lnTo>
                  <a:lnTo>
                    <a:pt x="24" y="83"/>
                  </a:lnTo>
                  <a:lnTo>
                    <a:pt x="22" y="87"/>
                  </a:lnTo>
                  <a:lnTo>
                    <a:pt x="20" y="89"/>
                  </a:lnTo>
                  <a:lnTo>
                    <a:pt x="0" y="144"/>
                  </a:lnTo>
                  <a:lnTo>
                    <a:pt x="20" y="168"/>
                  </a:lnTo>
                  <a:lnTo>
                    <a:pt x="20" y="165"/>
                  </a:lnTo>
                  <a:lnTo>
                    <a:pt x="20" y="158"/>
                  </a:lnTo>
                  <a:lnTo>
                    <a:pt x="20" y="147"/>
                  </a:lnTo>
                  <a:lnTo>
                    <a:pt x="23" y="132"/>
                  </a:lnTo>
                  <a:lnTo>
                    <a:pt x="29" y="116"/>
                  </a:lnTo>
                  <a:lnTo>
                    <a:pt x="39" y="98"/>
                  </a:lnTo>
                  <a:lnTo>
                    <a:pt x="53" y="79"/>
                  </a:lnTo>
                  <a:lnTo>
                    <a:pt x="73" y="60"/>
                  </a:lnTo>
                  <a:lnTo>
                    <a:pt x="95" y="43"/>
                  </a:lnTo>
                  <a:lnTo>
                    <a:pt x="114" y="30"/>
                  </a:lnTo>
                  <a:lnTo>
                    <a:pt x="128" y="18"/>
                  </a:lnTo>
                  <a:lnTo>
                    <a:pt x="140" y="11"/>
                  </a:lnTo>
                  <a:lnTo>
                    <a:pt x="148" y="5"/>
                  </a:lnTo>
                  <a:lnTo>
                    <a:pt x="154" y="2"/>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2" name="Freeform 234"/>
            <p:cNvSpPr>
              <a:spLocks/>
            </p:cNvSpPr>
            <p:nvPr/>
          </p:nvSpPr>
          <p:spPr bwMode="auto">
            <a:xfrm>
              <a:off x="990" y="1849"/>
              <a:ext cx="158" cy="168"/>
            </a:xfrm>
            <a:custGeom>
              <a:avLst/>
              <a:gdLst>
                <a:gd name="T0" fmla="*/ 144 w 158"/>
                <a:gd name="T1" fmla="*/ 0 h 168"/>
                <a:gd name="T2" fmla="*/ 143 w 158"/>
                <a:gd name="T3" fmla="*/ 0 h 168"/>
                <a:gd name="T4" fmla="*/ 137 w 158"/>
                <a:gd name="T5" fmla="*/ 2 h 168"/>
                <a:gd name="T6" fmla="*/ 130 w 158"/>
                <a:gd name="T7" fmla="*/ 5 h 168"/>
                <a:gd name="T8" fmla="*/ 121 w 158"/>
                <a:gd name="T9" fmla="*/ 10 h 168"/>
                <a:gd name="T10" fmla="*/ 109 w 158"/>
                <a:gd name="T11" fmla="*/ 15 h 168"/>
                <a:gd name="T12" fmla="*/ 98 w 158"/>
                <a:gd name="T13" fmla="*/ 21 h 168"/>
                <a:gd name="T14" fmla="*/ 86 w 158"/>
                <a:gd name="T15" fmla="*/ 27 h 168"/>
                <a:gd name="T16" fmla="*/ 75 w 158"/>
                <a:gd name="T17" fmla="*/ 34 h 168"/>
                <a:gd name="T18" fmla="*/ 63 w 158"/>
                <a:gd name="T19" fmla="*/ 43 h 168"/>
                <a:gd name="T20" fmla="*/ 53 w 158"/>
                <a:gd name="T21" fmla="*/ 51 h 168"/>
                <a:gd name="T22" fmla="*/ 44 w 158"/>
                <a:gd name="T23" fmla="*/ 60 h 168"/>
                <a:gd name="T24" fmla="*/ 36 w 158"/>
                <a:gd name="T25" fmla="*/ 69 h 168"/>
                <a:gd name="T26" fmla="*/ 29 w 158"/>
                <a:gd name="T27" fmla="*/ 77 h 168"/>
                <a:gd name="T28" fmla="*/ 24 w 158"/>
                <a:gd name="T29" fmla="*/ 83 h 168"/>
                <a:gd name="T30" fmla="*/ 21 w 158"/>
                <a:gd name="T31" fmla="*/ 88 h 168"/>
                <a:gd name="T32" fmla="*/ 20 w 158"/>
                <a:gd name="T33" fmla="*/ 89 h 168"/>
                <a:gd name="T34" fmla="*/ 0 w 158"/>
                <a:gd name="T35" fmla="*/ 144 h 168"/>
                <a:gd name="T36" fmla="*/ 20 w 158"/>
                <a:gd name="T37" fmla="*/ 168 h 168"/>
                <a:gd name="T38" fmla="*/ 20 w 158"/>
                <a:gd name="T39" fmla="*/ 165 h 168"/>
                <a:gd name="T40" fmla="*/ 20 w 158"/>
                <a:gd name="T41" fmla="*/ 158 h 168"/>
                <a:gd name="T42" fmla="*/ 20 w 158"/>
                <a:gd name="T43" fmla="*/ 147 h 168"/>
                <a:gd name="T44" fmla="*/ 23 w 158"/>
                <a:gd name="T45" fmla="*/ 132 h 168"/>
                <a:gd name="T46" fmla="*/ 29 w 158"/>
                <a:gd name="T47" fmla="*/ 115 h 168"/>
                <a:gd name="T48" fmla="*/ 39 w 158"/>
                <a:gd name="T49" fmla="*/ 98 h 168"/>
                <a:gd name="T50" fmla="*/ 53 w 158"/>
                <a:gd name="T51" fmla="*/ 77 h 168"/>
                <a:gd name="T52" fmla="*/ 75 w 158"/>
                <a:gd name="T53" fmla="*/ 59 h 168"/>
                <a:gd name="T54" fmla="*/ 96 w 158"/>
                <a:gd name="T55" fmla="*/ 41 h 168"/>
                <a:gd name="T56" fmla="*/ 115 w 158"/>
                <a:gd name="T57" fmla="*/ 28 h 168"/>
                <a:gd name="T58" fmla="*/ 130 w 158"/>
                <a:gd name="T59" fmla="*/ 18 h 168"/>
                <a:gd name="T60" fmla="*/ 141 w 158"/>
                <a:gd name="T61" fmla="*/ 11 h 168"/>
                <a:gd name="T62" fmla="*/ 148 w 158"/>
                <a:gd name="T63" fmla="*/ 5 h 168"/>
                <a:gd name="T64" fmla="*/ 154 w 158"/>
                <a:gd name="T65" fmla="*/ 2 h 168"/>
                <a:gd name="T66" fmla="*/ 157 w 158"/>
                <a:gd name="T67" fmla="*/ 0 h 168"/>
                <a:gd name="T68" fmla="*/ 158 w 158"/>
                <a:gd name="T69" fmla="*/ 0 h 168"/>
                <a:gd name="T70" fmla="*/ 144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4" y="0"/>
                  </a:moveTo>
                  <a:lnTo>
                    <a:pt x="143" y="0"/>
                  </a:lnTo>
                  <a:lnTo>
                    <a:pt x="137" y="2"/>
                  </a:lnTo>
                  <a:lnTo>
                    <a:pt x="130" y="5"/>
                  </a:lnTo>
                  <a:lnTo>
                    <a:pt x="121" y="10"/>
                  </a:lnTo>
                  <a:lnTo>
                    <a:pt x="109" y="15"/>
                  </a:lnTo>
                  <a:lnTo>
                    <a:pt x="98" y="21"/>
                  </a:lnTo>
                  <a:lnTo>
                    <a:pt x="86" y="27"/>
                  </a:lnTo>
                  <a:lnTo>
                    <a:pt x="75" y="34"/>
                  </a:lnTo>
                  <a:lnTo>
                    <a:pt x="63" y="43"/>
                  </a:lnTo>
                  <a:lnTo>
                    <a:pt x="53" y="51"/>
                  </a:lnTo>
                  <a:lnTo>
                    <a:pt x="44" y="60"/>
                  </a:lnTo>
                  <a:lnTo>
                    <a:pt x="36" y="69"/>
                  </a:lnTo>
                  <a:lnTo>
                    <a:pt x="29" y="77"/>
                  </a:lnTo>
                  <a:lnTo>
                    <a:pt x="24" y="83"/>
                  </a:lnTo>
                  <a:lnTo>
                    <a:pt x="21" y="88"/>
                  </a:lnTo>
                  <a:lnTo>
                    <a:pt x="20" y="89"/>
                  </a:lnTo>
                  <a:lnTo>
                    <a:pt x="0" y="144"/>
                  </a:lnTo>
                  <a:lnTo>
                    <a:pt x="20" y="168"/>
                  </a:lnTo>
                  <a:lnTo>
                    <a:pt x="20" y="165"/>
                  </a:lnTo>
                  <a:lnTo>
                    <a:pt x="20" y="158"/>
                  </a:lnTo>
                  <a:lnTo>
                    <a:pt x="20" y="147"/>
                  </a:lnTo>
                  <a:lnTo>
                    <a:pt x="23" y="132"/>
                  </a:lnTo>
                  <a:lnTo>
                    <a:pt x="29" y="115"/>
                  </a:lnTo>
                  <a:lnTo>
                    <a:pt x="39" y="98"/>
                  </a:lnTo>
                  <a:lnTo>
                    <a:pt x="53" y="77"/>
                  </a:lnTo>
                  <a:lnTo>
                    <a:pt x="75" y="59"/>
                  </a:lnTo>
                  <a:lnTo>
                    <a:pt x="96" y="41"/>
                  </a:lnTo>
                  <a:lnTo>
                    <a:pt x="115" y="28"/>
                  </a:lnTo>
                  <a:lnTo>
                    <a:pt x="130" y="18"/>
                  </a:lnTo>
                  <a:lnTo>
                    <a:pt x="141" y="11"/>
                  </a:lnTo>
                  <a:lnTo>
                    <a:pt x="148" y="5"/>
                  </a:lnTo>
                  <a:lnTo>
                    <a:pt x="154" y="2"/>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3" name="Freeform 235"/>
            <p:cNvSpPr>
              <a:spLocks/>
            </p:cNvSpPr>
            <p:nvPr/>
          </p:nvSpPr>
          <p:spPr bwMode="auto">
            <a:xfrm>
              <a:off x="1020" y="1885"/>
              <a:ext cx="159" cy="168"/>
            </a:xfrm>
            <a:custGeom>
              <a:avLst/>
              <a:gdLst>
                <a:gd name="T0" fmla="*/ 143 w 159"/>
                <a:gd name="T1" fmla="*/ 0 h 168"/>
                <a:gd name="T2" fmla="*/ 141 w 159"/>
                <a:gd name="T3" fmla="*/ 0 h 168"/>
                <a:gd name="T4" fmla="*/ 136 w 159"/>
                <a:gd name="T5" fmla="*/ 3 h 168"/>
                <a:gd name="T6" fmla="*/ 128 w 159"/>
                <a:gd name="T7" fmla="*/ 5 h 168"/>
                <a:gd name="T8" fmla="*/ 120 w 159"/>
                <a:gd name="T9" fmla="*/ 10 h 168"/>
                <a:gd name="T10" fmla="*/ 108 w 159"/>
                <a:gd name="T11" fmla="*/ 14 h 168"/>
                <a:gd name="T12" fmla="*/ 97 w 159"/>
                <a:gd name="T13" fmla="*/ 20 h 168"/>
                <a:gd name="T14" fmla="*/ 85 w 159"/>
                <a:gd name="T15" fmla="*/ 27 h 168"/>
                <a:gd name="T16" fmla="*/ 74 w 159"/>
                <a:gd name="T17" fmla="*/ 34 h 168"/>
                <a:gd name="T18" fmla="*/ 64 w 159"/>
                <a:gd name="T19" fmla="*/ 43 h 168"/>
                <a:gd name="T20" fmla="*/ 53 w 159"/>
                <a:gd name="T21" fmla="*/ 52 h 168"/>
                <a:gd name="T22" fmla="*/ 43 w 159"/>
                <a:gd name="T23" fmla="*/ 60 h 168"/>
                <a:gd name="T24" fmla="*/ 36 w 159"/>
                <a:gd name="T25" fmla="*/ 69 h 168"/>
                <a:gd name="T26" fmla="*/ 29 w 159"/>
                <a:gd name="T27" fmla="*/ 78 h 168"/>
                <a:gd name="T28" fmla="*/ 23 w 159"/>
                <a:gd name="T29" fmla="*/ 83 h 168"/>
                <a:gd name="T30" fmla="*/ 20 w 159"/>
                <a:gd name="T31" fmla="*/ 88 h 168"/>
                <a:gd name="T32" fmla="*/ 19 w 159"/>
                <a:gd name="T33" fmla="*/ 89 h 168"/>
                <a:gd name="T34" fmla="*/ 0 w 159"/>
                <a:gd name="T35" fmla="*/ 144 h 168"/>
                <a:gd name="T36" fmla="*/ 19 w 159"/>
                <a:gd name="T37" fmla="*/ 168 h 168"/>
                <a:gd name="T38" fmla="*/ 19 w 159"/>
                <a:gd name="T39" fmla="*/ 165 h 168"/>
                <a:gd name="T40" fmla="*/ 19 w 159"/>
                <a:gd name="T41" fmla="*/ 158 h 168"/>
                <a:gd name="T42" fmla="*/ 19 w 159"/>
                <a:gd name="T43" fmla="*/ 147 h 168"/>
                <a:gd name="T44" fmla="*/ 23 w 159"/>
                <a:gd name="T45" fmla="*/ 132 h 168"/>
                <a:gd name="T46" fmla="*/ 29 w 159"/>
                <a:gd name="T47" fmla="*/ 115 h 168"/>
                <a:gd name="T48" fmla="*/ 39 w 159"/>
                <a:gd name="T49" fmla="*/ 98 h 168"/>
                <a:gd name="T50" fmla="*/ 53 w 159"/>
                <a:gd name="T51" fmla="*/ 78 h 168"/>
                <a:gd name="T52" fmla="*/ 74 w 159"/>
                <a:gd name="T53" fmla="*/ 59 h 168"/>
                <a:gd name="T54" fmla="*/ 95 w 159"/>
                <a:gd name="T55" fmla="*/ 41 h 168"/>
                <a:gd name="T56" fmla="*/ 114 w 159"/>
                <a:gd name="T57" fmla="*/ 28 h 168"/>
                <a:gd name="T58" fmla="*/ 128 w 159"/>
                <a:gd name="T59" fmla="*/ 18 h 168"/>
                <a:gd name="T60" fmla="*/ 140 w 159"/>
                <a:gd name="T61" fmla="*/ 11 h 168"/>
                <a:gd name="T62" fmla="*/ 149 w 159"/>
                <a:gd name="T63" fmla="*/ 5 h 168"/>
                <a:gd name="T64" fmla="*/ 154 w 159"/>
                <a:gd name="T65" fmla="*/ 3 h 168"/>
                <a:gd name="T66" fmla="*/ 157 w 159"/>
                <a:gd name="T67" fmla="*/ 0 h 168"/>
                <a:gd name="T68" fmla="*/ 159 w 159"/>
                <a:gd name="T69" fmla="*/ 0 h 168"/>
                <a:gd name="T70" fmla="*/ 143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3" y="0"/>
                  </a:moveTo>
                  <a:lnTo>
                    <a:pt x="141" y="0"/>
                  </a:lnTo>
                  <a:lnTo>
                    <a:pt x="136" y="3"/>
                  </a:lnTo>
                  <a:lnTo>
                    <a:pt x="128" y="5"/>
                  </a:lnTo>
                  <a:lnTo>
                    <a:pt x="120" y="10"/>
                  </a:lnTo>
                  <a:lnTo>
                    <a:pt x="108" y="14"/>
                  </a:lnTo>
                  <a:lnTo>
                    <a:pt x="97" y="20"/>
                  </a:lnTo>
                  <a:lnTo>
                    <a:pt x="85" y="27"/>
                  </a:lnTo>
                  <a:lnTo>
                    <a:pt x="74" y="34"/>
                  </a:lnTo>
                  <a:lnTo>
                    <a:pt x="64" y="43"/>
                  </a:lnTo>
                  <a:lnTo>
                    <a:pt x="53" y="52"/>
                  </a:lnTo>
                  <a:lnTo>
                    <a:pt x="43" y="60"/>
                  </a:lnTo>
                  <a:lnTo>
                    <a:pt x="36" y="69"/>
                  </a:lnTo>
                  <a:lnTo>
                    <a:pt x="29" y="78"/>
                  </a:lnTo>
                  <a:lnTo>
                    <a:pt x="23" y="83"/>
                  </a:lnTo>
                  <a:lnTo>
                    <a:pt x="20" y="88"/>
                  </a:lnTo>
                  <a:lnTo>
                    <a:pt x="19" y="89"/>
                  </a:lnTo>
                  <a:lnTo>
                    <a:pt x="0" y="144"/>
                  </a:lnTo>
                  <a:lnTo>
                    <a:pt x="19" y="168"/>
                  </a:lnTo>
                  <a:lnTo>
                    <a:pt x="19" y="165"/>
                  </a:lnTo>
                  <a:lnTo>
                    <a:pt x="19" y="158"/>
                  </a:lnTo>
                  <a:lnTo>
                    <a:pt x="19" y="147"/>
                  </a:lnTo>
                  <a:lnTo>
                    <a:pt x="23" y="132"/>
                  </a:lnTo>
                  <a:lnTo>
                    <a:pt x="29" y="115"/>
                  </a:lnTo>
                  <a:lnTo>
                    <a:pt x="39" y="98"/>
                  </a:lnTo>
                  <a:lnTo>
                    <a:pt x="53" y="78"/>
                  </a:lnTo>
                  <a:lnTo>
                    <a:pt x="74" y="59"/>
                  </a:lnTo>
                  <a:lnTo>
                    <a:pt x="95" y="41"/>
                  </a:lnTo>
                  <a:lnTo>
                    <a:pt x="114" y="28"/>
                  </a:lnTo>
                  <a:lnTo>
                    <a:pt x="128" y="18"/>
                  </a:lnTo>
                  <a:lnTo>
                    <a:pt x="140" y="11"/>
                  </a:lnTo>
                  <a:lnTo>
                    <a:pt x="149" y="5"/>
                  </a:lnTo>
                  <a:lnTo>
                    <a:pt x="154" y="3"/>
                  </a:lnTo>
                  <a:lnTo>
                    <a:pt x="157"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4" name="Freeform 236"/>
            <p:cNvSpPr>
              <a:spLocks/>
            </p:cNvSpPr>
            <p:nvPr/>
          </p:nvSpPr>
          <p:spPr bwMode="auto">
            <a:xfrm>
              <a:off x="1049" y="1921"/>
              <a:ext cx="159" cy="168"/>
            </a:xfrm>
            <a:custGeom>
              <a:avLst/>
              <a:gdLst>
                <a:gd name="T0" fmla="*/ 144 w 159"/>
                <a:gd name="T1" fmla="*/ 0 h 168"/>
                <a:gd name="T2" fmla="*/ 143 w 159"/>
                <a:gd name="T3" fmla="*/ 0 h 168"/>
                <a:gd name="T4" fmla="*/ 137 w 159"/>
                <a:gd name="T5" fmla="*/ 3 h 168"/>
                <a:gd name="T6" fmla="*/ 130 w 159"/>
                <a:gd name="T7" fmla="*/ 5 h 168"/>
                <a:gd name="T8" fmla="*/ 121 w 159"/>
                <a:gd name="T9" fmla="*/ 10 h 168"/>
                <a:gd name="T10" fmla="*/ 110 w 159"/>
                <a:gd name="T11" fmla="*/ 14 h 168"/>
                <a:gd name="T12" fmla="*/ 98 w 159"/>
                <a:gd name="T13" fmla="*/ 20 h 168"/>
                <a:gd name="T14" fmla="*/ 86 w 159"/>
                <a:gd name="T15" fmla="*/ 27 h 168"/>
                <a:gd name="T16" fmla="*/ 75 w 159"/>
                <a:gd name="T17" fmla="*/ 34 h 168"/>
                <a:gd name="T18" fmla="*/ 63 w 159"/>
                <a:gd name="T19" fmla="*/ 43 h 168"/>
                <a:gd name="T20" fmla="*/ 53 w 159"/>
                <a:gd name="T21" fmla="*/ 52 h 168"/>
                <a:gd name="T22" fmla="*/ 45 w 159"/>
                <a:gd name="T23" fmla="*/ 60 h 168"/>
                <a:gd name="T24" fmla="*/ 36 w 159"/>
                <a:gd name="T25" fmla="*/ 69 h 168"/>
                <a:gd name="T26" fmla="*/ 29 w 159"/>
                <a:gd name="T27" fmla="*/ 78 h 168"/>
                <a:gd name="T28" fmla="*/ 24 w 159"/>
                <a:gd name="T29" fmla="*/ 83 h 168"/>
                <a:gd name="T30" fmla="*/ 22 w 159"/>
                <a:gd name="T31" fmla="*/ 88 h 168"/>
                <a:gd name="T32" fmla="*/ 20 w 159"/>
                <a:gd name="T33" fmla="*/ 89 h 168"/>
                <a:gd name="T34" fmla="*/ 0 w 159"/>
                <a:gd name="T35" fmla="*/ 144 h 168"/>
                <a:gd name="T36" fmla="*/ 20 w 159"/>
                <a:gd name="T37" fmla="*/ 168 h 168"/>
                <a:gd name="T38" fmla="*/ 20 w 159"/>
                <a:gd name="T39" fmla="*/ 166 h 168"/>
                <a:gd name="T40" fmla="*/ 20 w 159"/>
                <a:gd name="T41" fmla="*/ 158 h 168"/>
                <a:gd name="T42" fmla="*/ 20 w 159"/>
                <a:gd name="T43" fmla="*/ 147 h 168"/>
                <a:gd name="T44" fmla="*/ 23 w 159"/>
                <a:gd name="T45" fmla="*/ 132 h 168"/>
                <a:gd name="T46" fmla="*/ 29 w 159"/>
                <a:gd name="T47" fmla="*/ 115 h 168"/>
                <a:gd name="T48" fmla="*/ 39 w 159"/>
                <a:gd name="T49" fmla="*/ 98 h 168"/>
                <a:gd name="T50" fmla="*/ 53 w 159"/>
                <a:gd name="T51" fmla="*/ 78 h 168"/>
                <a:gd name="T52" fmla="*/ 75 w 159"/>
                <a:gd name="T53" fmla="*/ 59 h 168"/>
                <a:gd name="T54" fmla="*/ 97 w 159"/>
                <a:gd name="T55" fmla="*/ 42 h 168"/>
                <a:gd name="T56" fmla="*/ 115 w 159"/>
                <a:gd name="T57" fmla="*/ 29 h 168"/>
                <a:gd name="T58" fmla="*/ 130 w 159"/>
                <a:gd name="T59" fmla="*/ 18 h 168"/>
                <a:gd name="T60" fmla="*/ 141 w 159"/>
                <a:gd name="T61" fmla="*/ 11 h 168"/>
                <a:gd name="T62" fmla="*/ 149 w 159"/>
                <a:gd name="T63" fmla="*/ 5 h 168"/>
                <a:gd name="T64" fmla="*/ 154 w 159"/>
                <a:gd name="T65" fmla="*/ 3 h 168"/>
                <a:gd name="T66" fmla="*/ 157 w 159"/>
                <a:gd name="T67" fmla="*/ 0 h 168"/>
                <a:gd name="T68" fmla="*/ 159 w 159"/>
                <a:gd name="T69" fmla="*/ 0 h 168"/>
                <a:gd name="T70" fmla="*/ 144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4" y="0"/>
                  </a:moveTo>
                  <a:lnTo>
                    <a:pt x="143" y="0"/>
                  </a:lnTo>
                  <a:lnTo>
                    <a:pt x="137" y="3"/>
                  </a:lnTo>
                  <a:lnTo>
                    <a:pt x="130" y="5"/>
                  </a:lnTo>
                  <a:lnTo>
                    <a:pt x="121" y="10"/>
                  </a:lnTo>
                  <a:lnTo>
                    <a:pt x="110" y="14"/>
                  </a:lnTo>
                  <a:lnTo>
                    <a:pt x="98" y="20"/>
                  </a:lnTo>
                  <a:lnTo>
                    <a:pt x="86" y="27"/>
                  </a:lnTo>
                  <a:lnTo>
                    <a:pt x="75" y="34"/>
                  </a:lnTo>
                  <a:lnTo>
                    <a:pt x="63" y="43"/>
                  </a:lnTo>
                  <a:lnTo>
                    <a:pt x="53" y="52"/>
                  </a:lnTo>
                  <a:lnTo>
                    <a:pt x="45" y="60"/>
                  </a:lnTo>
                  <a:lnTo>
                    <a:pt x="36" y="69"/>
                  </a:lnTo>
                  <a:lnTo>
                    <a:pt x="29" y="78"/>
                  </a:lnTo>
                  <a:lnTo>
                    <a:pt x="24" y="83"/>
                  </a:lnTo>
                  <a:lnTo>
                    <a:pt x="22" y="88"/>
                  </a:lnTo>
                  <a:lnTo>
                    <a:pt x="20" y="89"/>
                  </a:lnTo>
                  <a:lnTo>
                    <a:pt x="0" y="144"/>
                  </a:lnTo>
                  <a:lnTo>
                    <a:pt x="20" y="168"/>
                  </a:lnTo>
                  <a:lnTo>
                    <a:pt x="20" y="166"/>
                  </a:lnTo>
                  <a:lnTo>
                    <a:pt x="20" y="158"/>
                  </a:lnTo>
                  <a:lnTo>
                    <a:pt x="20" y="147"/>
                  </a:lnTo>
                  <a:lnTo>
                    <a:pt x="23" y="132"/>
                  </a:lnTo>
                  <a:lnTo>
                    <a:pt x="29" y="115"/>
                  </a:lnTo>
                  <a:lnTo>
                    <a:pt x="39" y="98"/>
                  </a:lnTo>
                  <a:lnTo>
                    <a:pt x="53" y="78"/>
                  </a:lnTo>
                  <a:lnTo>
                    <a:pt x="75" y="59"/>
                  </a:lnTo>
                  <a:lnTo>
                    <a:pt x="97" y="42"/>
                  </a:lnTo>
                  <a:lnTo>
                    <a:pt x="115" y="29"/>
                  </a:lnTo>
                  <a:lnTo>
                    <a:pt x="130" y="18"/>
                  </a:lnTo>
                  <a:lnTo>
                    <a:pt x="141" y="11"/>
                  </a:lnTo>
                  <a:lnTo>
                    <a:pt x="149" y="5"/>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5" name="Freeform 237"/>
            <p:cNvSpPr>
              <a:spLocks/>
            </p:cNvSpPr>
            <p:nvPr/>
          </p:nvSpPr>
          <p:spPr bwMode="auto">
            <a:xfrm>
              <a:off x="1078" y="1957"/>
              <a:ext cx="158" cy="168"/>
            </a:xfrm>
            <a:custGeom>
              <a:avLst/>
              <a:gdLst>
                <a:gd name="T0" fmla="*/ 144 w 158"/>
                <a:gd name="T1" fmla="*/ 0 h 168"/>
                <a:gd name="T2" fmla="*/ 143 w 158"/>
                <a:gd name="T3" fmla="*/ 0 h 168"/>
                <a:gd name="T4" fmla="*/ 137 w 158"/>
                <a:gd name="T5" fmla="*/ 3 h 168"/>
                <a:gd name="T6" fmla="*/ 130 w 158"/>
                <a:gd name="T7" fmla="*/ 6 h 168"/>
                <a:gd name="T8" fmla="*/ 121 w 158"/>
                <a:gd name="T9" fmla="*/ 10 h 168"/>
                <a:gd name="T10" fmla="*/ 109 w 158"/>
                <a:gd name="T11" fmla="*/ 14 h 168"/>
                <a:gd name="T12" fmla="*/ 98 w 158"/>
                <a:gd name="T13" fmla="*/ 20 h 168"/>
                <a:gd name="T14" fmla="*/ 86 w 158"/>
                <a:gd name="T15" fmla="*/ 27 h 168"/>
                <a:gd name="T16" fmla="*/ 75 w 158"/>
                <a:gd name="T17" fmla="*/ 34 h 168"/>
                <a:gd name="T18" fmla="*/ 63 w 158"/>
                <a:gd name="T19" fmla="*/ 43 h 168"/>
                <a:gd name="T20" fmla="*/ 53 w 158"/>
                <a:gd name="T21" fmla="*/ 52 h 168"/>
                <a:gd name="T22" fmla="*/ 44 w 158"/>
                <a:gd name="T23" fmla="*/ 60 h 168"/>
                <a:gd name="T24" fmla="*/ 36 w 158"/>
                <a:gd name="T25" fmla="*/ 69 h 168"/>
                <a:gd name="T26" fmla="*/ 29 w 158"/>
                <a:gd name="T27" fmla="*/ 78 h 168"/>
                <a:gd name="T28" fmla="*/ 24 w 158"/>
                <a:gd name="T29" fmla="*/ 83 h 168"/>
                <a:gd name="T30" fmla="*/ 21 w 158"/>
                <a:gd name="T31" fmla="*/ 88 h 168"/>
                <a:gd name="T32" fmla="*/ 20 w 158"/>
                <a:gd name="T33" fmla="*/ 89 h 168"/>
                <a:gd name="T34" fmla="*/ 0 w 158"/>
                <a:gd name="T35" fmla="*/ 144 h 168"/>
                <a:gd name="T36" fmla="*/ 20 w 158"/>
                <a:gd name="T37" fmla="*/ 168 h 168"/>
                <a:gd name="T38" fmla="*/ 20 w 158"/>
                <a:gd name="T39" fmla="*/ 166 h 168"/>
                <a:gd name="T40" fmla="*/ 20 w 158"/>
                <a:gd name="T41" fmla="*/ 158 h 168"/>
                <a:gd name="T42" fmla="*/ 20 w 158"/>
                <a:gd name="T43" fmla="*/ 147 h 168"/>
                <a:gd name="T44" fmla="*/ 23 w 158"/>
                <a:gd name="T45" fmla="*/ 132 h 168"/>
                <a:gd name="T46" fmla="*/ 29 w 158"/>
                <a:gd name="T47" fmla="*/ 115 h 168"/>
                <a:gd name="T48" fmla="*/ 39 w 158"/>
                <a:gd name="T49" fmla="*/ 98 h 168"/>
                <a:gd name="T50" fmla="*/ 53 w 158"/>
                <a:gd name="T51" fmla="*/ 78 h 168"/>
                <a:gd name="T52" fmla="*/ 75 w 158"/>
                <a:gd name="T53" fmla="*/ 59 h 168"/>
                <a:gd name="T54" fmla="*/ 96 w 158"/>
                <a:gd name="T55" fmla="*/ 42 h 168"/>
                <a:gd name="T56" fmla="*/ 115 w 158"/>
                <a:gd name="T57" fmla="*/ 29 h 168"/>
                <a:gd name="T58" fmla="*/ 130 w 158"/>
                <a:gd name="T59" fmla="*/ 18 h 168"/>
                <a:gd name="T60" fmla="*/ 141 w 158"/>
                <a:gd name="T61" fmla="*/ 11 h 168"/>
                <a:gd name="T62" fmla="*/ 150 w 158"/>
                <a:gd name="T63" fmla="*/ 6 h 168"/>
                <a:gd name="T64" fmla="*/ 154 w 158"/>
                <a:gd name="T65" fmla="*/ 3 h 168"/>
                <a:gd name="T66" fmla="*/ 157 w 158"/>
                <a:gd name="T67" fmla="*/ 0 h 168"/>
                <a:gd name="T68" fmla="*/ 158 w 158"/>
                <a:gd name="T69" fmla="*/ 0 h 168"/>
                <a:gd name="T70" fmla="*/ 144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4" y="0"/>
                  </a:moveTo>
                  <a:lnTo>
                    <a:pt x="143" y="0"/>
                  </a:lnTo>
                  <a:lnTo>
                    <a:pt x="137" y="3"/>
                  </a:lnTo>
                  <a:lnTo>
                    <a:pt x="130" y="6"/>
                  </a:lnTo>
                  <a:lnTo>
                    <a:pt x="121" y="10"/>
                  </a:lnTo>
                  <a:lnTo>
                    <a:pt x="109" y="14"/>
                  </a:lnTo>
                  <a:lnTo>
                    <a:pt x="98" y="20"/>
                  </a:lnTo>
                  <a:lnTo>
                    <a:pt x="86" y="27"/>
                  </a:lnTo>
                  <a:lnTo>
                    <a:pt x="75" y="34"/>
                  </a:lnTo>
                  <a:lnTo>
                    <a:pt x="63" y="43"/>
                  </a:lnTo>
                  <a:lnTo>
                    <a:pt x="53" y="52"/>
                  </a:lnTo>
                  <a:lnTo>
                    <a:pt x="44" y="60"/>
                  </a:lnTo>
                  <a:lnTo>
                    <a:pt x="36" y="69"/>
                  </a:lnTo>
                  <a:lnTo>
                    <a:pt x="29" y="78"/>
                  </a:lnTo>
                  <a:lnTo>
                    <a:pt x="24" y="83"/>
                  </a:lnTo>
                  <a:lnTo>
                    <a:pt x="21" y="88"/>
                  </a:lnTo>
                  <a:lnTo>
                    <a:pt x="20" y="89"/>
                  </a:lnTo>
                  <a:lnTo>
                    <a:pt x="0" y="144"/>
                  </a:lnTo>
                  <a:lnTo>
                    <a:pt x="20" y="168"/>
                  </a:lnTo>
                  <a:lnTo>
                    <a:pt x="20" y="166"/>
                  </a:lnTo>
                  <a:lnTo>
                    <a:pt x="20" y="158"/>
                  </a:lnTo>
                  <a:lnTo>
                    <a:pt x="20" y="147"/>
                  </a:lnTo>
                  <a:lnTo>
                    <a:pt x="23" y="132"/>
                  </a:lnTo>
                  <a:lnTo>
                    <a:pt x="29" y="115"/>
                  </a:lnTo>
                  <a:lnTo>
                    <a:pt x="39" y="98"/>
                  </a:lnTo>
                  <a:lnTo>
                    <a:pt x="53" y="78"/>
                  </a:lnTo>
                  <a:lnTo>
                    <a:pt x="75" y="59"/>
                  </a:lnTo>
                  <a:lnTo>
                    <a:pt x="96" y="42"/>
                  </a:lnTo>
                  <a:lnTo>
                    <a:pt x="115" y="29"/>
                  </a:lnTo>
                  <a:lnTo>
                    <a:pt x="130" y="18"/>
                  </a:lnTo>
                  <a:lnTo>
                    <a:pt x="141" y="11"/>
                  </a:lnTo>
                  <a:lnTo>
                    <a:pt x="150" y="6"/>
                  </a:lnTo>
                  <a:lnTo>
                    <a:pt x="154" y="3"/>
                  </a:lnTo>
                  <a:lnTo>
                    <a:pt x="157" y="0"/>
                  </a:lnTo>
                  <a:lnTo>
                    <a:pt x="158"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6" name="Freeform 238"/>
            <p:cNvSpPr>
              <a:spLocks/>
            </p:cNvSpPr>
            <p:nvPr/>
          </p:nvSpPr>
          <p:spPr bwMode="auto">
            <a:xfrm>
              <a:off x="1108" y="1993"/>
              <a:ext cx="159" cy="168"/>
            </a:xfrm>
            <a:custGeom>
              <a:avLst/>
              <a:gdLst>
                <a:gd name="T0" fmla="*/ 144 w 159"/>
                <a:gd name="T1" fmla="*/ 0 h 168"/>
                <a:gd name="T2" fmla="*/ 143 w 159"/>
                <a:gd name="T3" fmla="*/ 0 h 168"/>
                <a:gd name="T4" fmla="*/ 137 w 159"/>
                <a:gd name="T5" fmla="*/ 3 h 168"/>
                <a:gd name="T6" fmla="*/ 130 w 159"/>
                <a:gd name="T7" fmla="*/ 6 h 168"/>
                <a:gd name="T8" fmla="*/ 120 w 159"/>
                <a:gd name="T9" fmla="*/ 10 h 168"/>
                <a:gd name="T10" fmla="*/ 110 w 159"/>
                <a:gd name="T11" fmla="*/ 14 h 168"/>
                <a:gd name="T12" fmla="*/ 98 w 159"/>
                <a:gd name="T13" fmla="*/ 20 h 168"/>
                <a:gd name="T14" fmla="*/ 85 w 159"/>
                <a:gd name="T15" fmla="*/ 27 h 168"/>
                <a:gd name="T16" fmla="*/ 74 w 159"/>
                <a:gd name="T17" fmla="*/ 34 h 168"/>
                <a:gd name="T18" fmla="*/ 64 w 159"/>
                <a:gd name="T19" fmla="*/ 43 h 168"/>
                <a:gd name="T20" fmla="*/ 53 w 159"/>
                <a:gd name="T21" fmla="*/ 52 h 168"/>
                <a:gd name="T22" fmla="*/ 45 w 159"/>
                <a:gd name="T23" fmla="*/ 60 h 168"/>
                <a:gd name="T24" fmla="*/ 36 w 159"/>
                <a:gd name="T25" fmla="*/ 69 h 168"/>
                <a:gd name="T26" fmla="*/ 29 w 159"/>
                <a:gd name="T27" fmla="*/ 78 h 168"/>
                <a:gd name="T28" fmla="*/ 25 w 159"/>
                <a:gd name="T29" fmla="*/ 83 h 168"/>
                <a:gd name="T30" fmla="*/ 22 w 159"/>
                <a:gd name="T31" fmla="*/ 88 h 168"/>
                <a:gd name="T32" fmla="*/ 20 w 159"/>
                <a:gd name="T33" fmla="*/ 89 h 168"/>
                <a:gd name="T34" fmla="*/ 0 w 159"/>
                <a:gd name="T35" fmla="*/ 144 h 168"/>
                <a:gd name="T36" fmla="*/ 20 w 159"/>
                <a:gd name="T37" fmla="*/ 168 h 168"/>
                <a:gd name="T38" fmla="*/ 20 w 159"/>
                <a:gd name="T39" fmla="*/ 166 h 168"/>
                <a:gd name="T40" fmla="*/ 20 w 159"/>
                <a:gd name="T41" fmla="*/ 158 h 168"/>
                <a:gd name="T42" fmla="*/ 20 w 159"/>
                <a:gd name="T43" fmla="*/ 147 h 168"/>
                <a:gd name="T44" fmla="*/ 23 w 159"/>
                <a:gd name="T45" fmla="*/ 132 h 168"/>
                <a:gd name="T46" fmla="*/ 29 w 159"/>
                <a:gd name="T47" fmla="*/ 115 h 168"/>
                <a:gd name="T48" fmla="*/ 39 w 159"/>
                <a:gd name="T49" fmla="*/ 98 h 168"/>
                <a:gd name="T50" fmla="*/ 53 w 159"/>
                <a:gd name="T51" fmla="*/ 78 h 168"/>
                <a:gd name="T52" fmla="*/ 74 w 159"/>
                <a:gd name="T53" fmla="*/ 59 h 168"/>
                <a:gd name="T54" fmla="*/ 95 w 159"/>
                <a:gd name="T55" fmla="*/ 42 h 168"/>
                <a:gd name="T56" fmla="*/ 114 w 159"/>
                <a:gd name="T57" fmla="*/ 29 h 168"/>
                <a:gd name="T58" fmla="*/ 128 w 159"/>
                <a:gd name="T59" fmla="*/ 19 h 168"/>
                <a:gd name="T60" fmla="*/ 140 w 159"/>
                <a:gd name="T61" fmla="*/ 11 h 168"/>
                <a:gd name="T62" fmla="*/ 149 w 159"/>
                <a:gd name="T63" fmla="*/ 6 h 168"/>
                <a:gd name="T64" fmla="*/ 154 w 159"/>
                <a:gd name="T65" fmla="*/ 3 h 168"/>
                <a:gd name="T66" fmla="*/ 157 w 159"/>
                <a:gd name="T67" fmla="*/ 0 h 168"/>
                <a:gd name="T68" fmla="*/ 159 w 159"/>
                <a:gd name="T69" fmla="*/ 0 h 168"/>
                <a:gd name="T70" fmla="*/ 144 w 159"/>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8"/>
                <a:gd name="T110" fmla="*/ 159 w 159"/>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8">
                  <a:moveTo>
                    <a:pt x="144" y="0"/>
                  </a:moveTo>
                  <a:lnTo>
                    <a:pt x="143" y="0"/>
                  </a:lnTo>
                  <a:lnTo>
                    <a:pt x="137" y="3"/>
                  </a:lnTo>
                  <a:lnTo>
                    <a:pt x="130" y="6"/>
                  </a:lnTo>
                  <a:lnTo>
                    <a:pt x="120" y="10"/>
                  </a:lnTo>
                  <a:lnTo>
                    <a:pt x="110" y="14"/>
                  </a:lnTo>
                  <a:lnTo>
                    <a:pt x="98" y="20"/>
                  </a:lnTo>
                  <a:lnTo>
                    <a:pt x="85" y="27"/>
                  </a:lnTo>
                  <a:lnTo>
                    <a:pt x="74" y="34"/>
                  </a:lnTo>
                  <a:lnTo>
                    <a:pt x="64" y="43"/>
                  </a:lnTo>
                  <a:lnTo>
                    <a:pt x="53" y="52"/>
                  </a:lnTo>
                  <a:lnTo>
                    <a:pt x="45" y="60"/>
                  </a:lnTo>
                  <a:lnTo>
                    <a:pt x="36" y="69"/>
                  </a:lnTo>
                  <a:lnTo>
                    <a:pt x="29" y="78"/>
                  </a:lnTo>
                  <a:lnTo>
                    <a:pt x="25" y="83"/>
                  </a:lnTo>
                  <a:lnTo>
                    <a:pt x="22" y="88"/>
                  </a:lnTo>
                  <a:lnTo>
                    <a:pt x="20" y="89"/>
                  </a:lnTo>
                  <a:lnTo>
                    <a:pt x="0" y="144"/>
                  </a:lnTo>
                  <a:lnTo>
                    <a:pt x="20" y="168"/>
                  </a:lnTo>
                  <a:lnTo>
                    <a:pt x="20" y="166"/>
                  </a:lnTo>
                  <a:lnTo>
                    <a:pt x="20" y="158"/>
                  </a:lnTo>
                  <a:lnTo>
                    <a:pt x="20" y="147"/>
                  </a:lnTo>
                  <a:lnTo>
                    <a:pt x="23" y="132"/>
                  </a:lnTo>
                  <a:lnTo>
                    <a:pt x="29" y="115"/>
                  </a:lnTo>
                  <a:lnTo>
                    <a:pt x="39" y="98"/>
                  </a:lnTo>
                  <a:lnTo>
                    <a:pt x="53" y="78"/>
                  </a:lnTo>
                  <a:lnTo>
                    <a:pt x="74" y="59"/>
                  </a:lnTo>
                  <a:lnTo>
                    <a:pt x="95" y="42"/>
                  </a:lnTo>
                  <a:lnTo>
                    <a:pt x="114" y="29"/>
                  </a:lnTo>
                  <a:lnTo>
                    <a:pt x="128" y="19"/>
                  </a:lnTo>
                  <a:lnTo>
                    <a:pt x="140" y="11"/>
                  </a:lnTo>
                  <a:lnTo>
                    <a:pt x="149"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7" name="Freeform 239"/>
            <p:cNvSpPr>
              <a:spLocks/>
            </p:cNvSpPr>
            <p:nvPr/>
          </p:nvSpPr>
          <p:spPr bwMode="auto">
            <a:xfrm>
              <a:off x="1137" y="2029"/>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10 w 159"/>
                <a:gd name="T11" fmla="*/ 14 h 169"/>
                <a:gd name="T12" fmla="*/ 98 w 159"/>
                <a:gd name="T13" fmla="*/ 20 h 169"/>
                <a:gd name="T14" fmla="*/ 86 w 159"/>
                <a:gd name="T15" fmla="*/ 27 h 169"/>
                <a:gd name="T16" fmla="*/ 75 w 159"/>
                <a:gd name="T17" fmla="*/ 34 h 169"/>
                <a:gd name="T18" fmla="*/ 63 w 159"/>
                <a:gd name="T19" fmla="*/ 43 h 169"/>
                <a:gd name="T20" fmla="*/ 53 w 159"/>
                <a:gd name="T21" fmla="*/ 52 h 169"/>
                <a:gd name="T22" fmla="*/ 45 w 159"/>
                <a:gd name="T23" fmla="*/ 60 h 169"/>
                <a:gd name="T24" fmla="*/ 36 w 159"/>
                <a:gd name="T25" fmla="*/ 69 h 169"/>
                <a:gd name="T26" fmla="*/ 29 w 159"/>
                <a:gd name="T27" fmla="*/ 78 h 169"/>
                <a:gd name="T28" fmla="*/ 24 w 159"/>
                <a:gd name="T29" fmla="*/ 83 h 169"/>
                <a:gd name="T30" fmla="*/ 22 w 159"/>
                <a:gd name="T31" fmla="*/ 88 h 169"/>
                <a:gd name="T32" fmla="*/ 20 w 159"/>
                <a:gd name="T33" fmla="*/ 89 h 169"/>
                <a:gd name="T34" fmla="*/ 0 w 159"/>
                <a:gd name="T35" fmla="*/ 144 h 169"/>
                <a:gd name="T36" fmla="*/ 20 w 159"/>
                <a:gd name="T37" fmla="*/ 169 h 169"/>
                <a:gd name="T38" fmla="*/ 20 w 159"/>
                <a:gd name="T39" fmla="*/ 166 h 169"/>
                <a:gd name="T40" fmla="*/ 20 w 159"/>
                <a:gd name="T41" fmla="*/ 158 h 169"/>
                <a:gd name="T42" fmla="*/ 20 w 159"/>
                <a:gd name="T43" fmla="*/ 147 h 169"/>
                <a:gd name="T44" fmla="*/ 23 w 159"/>
                <a:gd name="T45" fmla="*/ 132 h 169"/>
                <a:gd name="T46" fmla="*/ 29 w 159"/>
                <a:gd name="T47" fmla="*/ 115 h 169"/>
                <a:gd name="T48" fmla="*/ 39 w 159"/>
                <a:gd name="T49" fmla="*/ 96 h 169"/>
                <a:gd name="T50" fmla="*/ 53 w 159"/>
                <a:gd name="T51" fmla="*/ 78 h 169"/>
                <a:gd name="T52" fmla="*/ 75 w 159"/>
                <a:gd name="T53" fmla="*/ 59 h 169"/>
                <a:gd name="T54" fmla="*/ 97 w 159"/>
                <a:gd name="T55" fmla="*/ 42 h 169"/>
                <a:gd name="T56" fmla="*/ 115 w 159"/>
                <a:gd name="T57" fmla="*/ 29 h 169"/>
                <a:gd name="T58" fmla="*/ 130 w 159"/>
                <a:gd name="T59" fmla="*/ 19 h 169"/>
                <a:gd name="T60" fmla="*/ 141 w 159"/>
                <a:gd name="T61" fmla="*/ 11 h 169"/>
                <a:gd name="T62" fmla="*/ 150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10" y="14"/>
                  </a:lnTo>
                  <a:lnTo>
                    <a:pt x="98" y="20"/>
                  </a:lnTo>
                  <a:lnTo>
                    <a:pt x="86" y="27"/>
                  </a:lnTo>
                  <a:lnTo>
                    <a:pt x="75" y="34"/>
                  </a:lnTo>
                  <a:lnTo>
                    <a:pt x="63" y="43"/>
                  </a:lnTo>
                  <a:lnTo>
                    <a:pt x="53" y="52"/>
                  </a:lnTo>
                  <a:lnTo>
                    <a:pt x="45" y="60"/>
                  </a:lnTo>
                  <a:lnTo>
                    <a:pt x="36" y="69"/>
                  </a:lnTo>
                  <a:lnTo>
                    <a:pt x="29" y="78"/>
                  </a:lnTo>
                  <a:lnTo>
                    <a:pt x="24" y="83"/>
                  </a:lnTo>
                  <a:lnTo>
                    <a:pt x="22" y="88"/>
                  </a:lnTo>
                  <a:lnTo>
                    <a:pt x="20" y="89"/>
                  </a:lnTo>
                  <a:lnTo>
                    <a:pt x="0" y="144"/>
                  </a:lnTo>
                  <a:lnTo>
                    <a:pt x="20" y="169"/>
                  </a:lnTo>
                  <a:lnTo>
                    <a:pt x="20" y="166"/>
                  </a:lnTo>
                  <a:lnTo>
                    <a:pt x="20" y="158"/>
                  </a:lnTo>
                  <a:lnTo>
                    <a:pt x="20" y="147"/>
                  </a:lnTo>
                  <a:lnTo>
                    <a:pt x="23" y="132"/>
                  </a:lnTo>
                  <a:lnTo>
                    <a:pt x="29" y="115"/>
                  </a:lnTo>
                  <a:lnTo>
                    <a:pt x="39" y="96"/>
                  </a:lnTo>
                  <a:lnTo>
                    <a:pt x="53" y="78"/>
                  </a:lnTo>
                  <a:lnTo>
                    <a:pt x="75" y="59"/>
                  </a:lnTo>
                  <a:lnTo>
                    <a:pt x="97" y="42"/>
                  </a:lnTo>
                  <a:lnTo>
                    <a:pt x="115" y="29"/>
                  </a:lnTo>
                  <a:lnTo>
                    <a:pt x="130" y="19"/>
                  </a:lnTo>
                  <a:lnTo>
                    <a:pt x="141" y="11"/>
                  </a:lnTo>
                  <a:lnTo>
                    <a:pt x="150"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8" name="Freeform 240"/>
            <p:cNvSpPr>
              <a:spLocks/>
            </p:cNvSpPr>
            <p:nvPr/>
          </p:nvSpPr>
          <p:spPr bwMode="auto">
            <a:xfrm>
              <a:off x="1167" y="2065"/>
              <a:ext cx="159" cy="169"/>
            </a:xfrm>
            <a:custGeom>
              <a:avLst/>
              <a:gdLst>
                <a:gd name="T0" fmla="*/ 143 w 159"/>
                <a:gd name="T1" fmla="*/ 0 h 169"/>
                <a:gd name="T2" fmla="*/ 142 w 159"/>
                <a:gd name="T3" fmla="*/ 0 h 169"/>
                <a:gd name="T4" fmla="*/ 136 w 159"/>
                <a:gd name="T5" fmla="*/ 3 h 169"/>
                <a:gd name="T6" fmla="*/ 129 w 159"/>
                <a:gd name="T7" fmla="*/ 6 h 169"/>
                <a:gd name="T8" fmla="*/ 120 w 159"/>
                <a:gd name="T9" fmla="*/ 10 h 169"/>
                <a:gd name="T10" fmla="*/ 108 w 159"/>
                <a:gd name="T11" fmla="*/ 14 h 169"/>
                <a:gd name="T12" fmla="*/ 97 w 159"/>
                <a:gd name="T13" fmla="*/ 20 h 169"/>
                <a:gd name="T14" fmla="*/ 85 w 159"/>
                <a:gd name="T15" fmla="*/ 27 h 169"/>
                <a:gd name="T16" fmla="*/ 74 w 159"/>
                <a:gd name="T17" fmla="*/ 34 h 169"/>
                <a:gd name="T18" fmla="*/ 64 w 159"/>
                <a:gd name="T19" fmla="*/ 43 h 169"/>
                <a:gd name="T20" fmla="*/ 54 w 159"/>
                <a:gd name="T21" fmla="*/ 52 h 169"/>
                <a:gd name="T22" fmla="*/ 43 w 159"/>
                <a:gd name="T23" fmla="*/ 60 h 169"/>
                <a:gd name="T24" fmla="*/ 36 w 159"/>
                <a:gd name="T25" fmla="*/ 69 h 169"/>
                <a:gd name="T26" fmla="*/ 29 w 159"/>
                <a:gd name="T27" fmla="*/ 78 h 169"/>
                <a:gd name="T28" fmla="*/ 23 w 159"/>
                <a:gd name="T29" fmla="*/ 84 h 169"/>
                <a:gd name="T30" fmla="*/ 20 w 159"/>
                <a:gd name="T31" fmla="*/ 88 h 169"/>
                <a:gd name="T32" fmla="*/ 19 w 159"/>
                <a:gd name="T33" fmla="*/ 89 h 169"/>
                <a:gd name="T34" fmla="*/ 0 w 159"/>
                <a:gd name="T35" fmla="*/ 143 h 169"/>
                <a:gd name="T36" fmla="*/ 19 w 159"/>
                <a:gd name="T37" fmla="*/ 169 h 169"/>
                <a:gd name="T38" fmla="*/ 19 w 159"/>
                <a:gd name="T39" fmla="*/ 166 h 169"/>
                <a:gd name="T40" fmla="*/ 19 w 159"/>
                <a:gd name="T41" fmla="*/ 158 h 169"/>
                <a:gd name="T42" fmla="*/ 19 w 159"/>
                <a:gd name="T43" fmla="*/ 147 h 169"/>
                <a:gd name="T44" fmla="*/ 23 w 159"/>
                <a:gd name="T45" fmla="*/ 133 h 169"/>
                <a:gd name="T46" fmla="*/ 29 w 159"/>
                <a:gd name="T47" fmla="*/ 115 h 169"/>
                <a:gd name="T48" fmla="*/ 39 w 159"/>
                <a:gd name="T49" fmla="*/ 96 h 169"/>
                <a:gd name="T50" fmla="*/ 54 w 159"/>
                <a:gd name="T51" fmla="*/ 78 h 169"/>
                <a:gd name="T52" fmla="*/ 74 w 159"/>
                <a:gd name="T53" fmla="*/ 59 h 169"/>
                <a:gd name="T54" fmla="*/ 95 w 159"/>
                <a:gd name="T55" fmla="*/ 42 h 169"/>
                <a:gd name="T56" fmla="*/ 114 w 159"/>
                <a:gd name="T57" fmla="*/ 29 h 169"/>
                <a:gd name="T58" fmla="*/ 129 w 159"/>
                <a:gd name="T59" fmla="*/ 19 h 169"/>
                <a:gd name="T60" fmla="*/ 140 w 159"/>
                <a:gd name="T61" fmla="*/ 11 h 169"/>
                <a:gd name="T62" fmla="*/ 149 w 159"/>
                <a:gd name="T63" fmla="*/ 6 h 169"/>
                <a:gd name="T64" fmla="*/ 155 w 159"/>
                <a:gd name="T65" fmla="*/ 3 h 169"/>
                <a:gd name="T66" fmla="*/ 157 w 159"/>
                <a:gd name="T67" fmla="*/ 0 h 169"/>
                <a:gd name="T68" fmla="*/ 159 w 159"/>
                <a:gd name="T69" fmla="*/ 0 h 169"/>
                <a:gd name="T70" fmla="*/ 143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3" y="0"/>
                  </a:moveTo>
                  <a:lnTo>
                    <a:pt x="142" y="0"/>
                  </a:lnTo>
                  <a:lnTo>
                    <a:pt x="136" y="3"/>
                  </a:lnTo>
                  <a:lnTo>
                    <a:pt x="129" y="6"/>
                  </a:lnTo>
                  <a:lnTo>
                    <a:pt x="120" y="10"/>
                  </a:lnTo>
                  <a:lnTo>
                    <a:pt x="108" y="14"/>
                  </a:lnTo>
                  <a:lnTo>
                    <a:pt x="97" y="20"/>
                  </a:lnTo>
                  <a:lnTo>
                    <a:pt x="85" y="27"/>
                  </a:lnTo>
                  <a:lnTo>
                    <a:pt x="74" y="34"/>
                  </a:lnTo>
                  <a:lnTo>
                    <a:pt x="64" y="43"/>
                  </a:lnTo>
                  <a:lnTo>
                    <a:pt x="54" y="52"/>
                  </a:lnTo>
                  <a:lnTo>
                    <a:pt x="43" y="60"/>
                  </a:lnTo>
                  <a:lnTo>
                    <a:pt x="36" y="69"/>
                  </a:lnTo>
                  <a:lnTo>
                    <a:pt x="29" y="78"/>
                  </a:lnTo>
                  <a:lnTo>
                    <a:pt x="23" y="84"/>
                  </a:lnTo>
                  <a:lnTo>
                    <a:pt x="20" y="88"/>
                  </a:lnTo>
                  <a:lnTo>
                    <a:pt x="19" y="89"/>
                  </a:lnTo>
                  <a:lnTo>
                    <a:pt x="0" y="143"/>
                  </a:lnTo>
                  <a:lnTo>
                    <a:pt x="19" y="169"/>
                  </a:lnTo>
                  <a:lnTo>
                    <a:pt x="19" y="166"/>
                  </a:lnTo>
                  <a:lnTo>
                    <a:pt x="19" y="158"/>
                  </a:lnTo>
                  <a:lnTo>
                    <a:pt x="19" y="147"/>
                  </a:lnTo>
                  <a:lnTo>
                    <a:pt x="23" y="133"/>
                  </a:lnTo>
                  <a:lnTo>
                    <a:pt x="29" y="115"/>
                  </a:lnTo>
                  <a:lnTo>
                    <a:pt x="39" y="96"/>
                  </a:lnTo>
                  <a:lnTo>
                    <a:pt x="54" y="78"/>
                  </a:lnTo>
                  <a:lnTo>
                    <a:pt x="74" y="59"/>
                  </a:lnTo>
                  <a:lnTo>
                    <a:pt x="95" y="42"/>
                  </a:lnTo>
                  <a:lnTo>
                    <a:pt x="114" y="29"/>
                  </a:lnTo>
                  <a:lnTo>
                    <a:pt x="129" y="19"/>
                  </a:lnTo>
                  <a:lnTo>
                    <a:pt x="140" y="11"/>
                  </a:lnTo>
                  <a:lnTo>
                    <a:pt x="149" y="6"/>
                  </a:lnTo>
                  <a:lnTo>
                    <a:pt x="155" y="3"/>
                  </a:lnTo>
                  <a:lnTo>
                    <a:pt x="157"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9" name="Freeform 241"/>
            <p:cNvSpPr>
              <a:spLocks/>
            </p:cNvSpPr>
            <p:nvPr/>
          </p:nvSpPr>
          <p:spPr bwMode="auto">
            <a:xfrm>
              <a:off x="1196" y="2101"/>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10 w 159"/>
                <a:gd name="T11" fmla="*/ 14 h 169"/>
                <a:gd name="T12" fmla="*/ 98 w 159"/>
                <a:gd name="T13" fmla="*/ 20 h 169"/>
                <a:gd name="T14" fmla="*/ 87 w 159"/>
                <a:gd name="T15" fmla="*/ 27 h 169"/>
                <a:gd name="T16" fmla="*/ 75 w 159"/>
                <a:gd name="T17" fmla="*/ 35 h 169"/>
                <a:gd name="T18" fmla="*/ 64 w 159"/>
                <a:gd name="T19" fmla="*/ 42 h 169"/>
                <a:gd name="T20" fmla="*/ 53 w 159"/>
                <a:gd name="T21" fmla="*/ 50 h 169"/>
                <a:gd name="T22" fmla="*/ 45 w 159"/>
                <a:gd name="T23" fmla="*/ 60 h 169"/>
                <a:gd name="T24" fmla="*/ 36 w 159"/>
                <a:gd name="T25" fmla="*/ 69 h 169"/>
                <a:gd name="T26" fmla="*/ 29 w 159"/>
                <a:gd name="T27" fmla="*/ 76 h 169"/>
                <a:gd name="T28" fmla="*/ 25 w 159"/>
                <a:gd name="T29" fmla="*/ 84 h 169"/>
                <a:gd name="T30" fmla="*/ 22 w 159"/>
                <a:gd name="T31" fmla="*/ 88 h 169"/>
                <a:gd name="T32" fmla="*/ 20 w 159"/>
                <a:gd name="T33" fmla="*/ 89 h 169"/>
                <a:gd name="T34" fmla="*/ 0 w 159"/>
                <a:gd name="T35" fmla="*/ 143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7 h 169"/>
                <a:gd name="T50" fmla="*/ 53 w 159"/>
                <a:gd name="T51" fmla="*/ 78 h 169"/>
                <a:gd name="T52" fmla="*/ 75 w 159"/>
                <a:gd name="T53" fmla="*/ 59 h 169"/>
                <a:gd name="T54" fmla="*/ 97 w 159"/>
                <a:gd name="T55" fmla="*/ 42 h 169"/>
                <a:gd name="T56" fmla="*/ 115 w 159"/>
                <a:gd name="T57" fmla="*/ 29 h 169"/>
                <a:gd name="T58" fmla="*/ 130 w 159"/>
                <a:gd name="T59" fmla="*/ 19 h 169"/>
                <a:gd name="T60" fmla="*/ 141 w 159"/>
                <a:gd name="T61" fmla="*/ 11 h 169"/>
                <a:gd name="T62" fmla="*/ 149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10" y="14"/>
                  </a:lnTo>
                  <a:lnTo>
                    <a:pt x="98" y="20"/>
                  </a:lnTo>
                  <a:lnTo>
                    <a:pt x="87" y="27"/>
                  </a:lnTo>
                  <a:lnTo>
                    <a:pt x="75" y="35"/>
                  </a:lnTo>
                  <a:lnTo>
                    <a:pt x="64" y="42"/>
                  </a:lnTo>
                  <a:lnTo>
                    <a:pt x="53" y="50"/>
                  </a:lnTo>
                  <a:lnTo>
                    <a:pt x="45" y="60"/>
                  </a:lnTo>
                  <a:lnTo>
                    <a:pt x="36" y="69"/>
                  </a:lnTo>
                  <a:lnTo>
                    <a:pt x="29" y="76"/>
                  </a:lnTo>
                  <a:lnTo>
                    <a:pt x="25" y="84"/>
                  </a:lnTo>
                  <a:lnTo>
                    <a:pt x="22" y="88"/>
                  </a:lnTo>
                  <a:lnTo>
                    <a:pt x="20" y="89"/>
                  </a:lnTo>
                  <a:lnTo>
                    <a:pt x="0" y="143"/>
                  </a:lnTo>
                  <a:lnTo>
                    <a:pt x="20" y="169"/>
                  </a:lnTo>
                  <a:lnTo>
                    <a:pt x="20" y="166"/>
                  </a:lnTo>
                  <a:lnTo>
                    <a:pt x="20" y="159"/>
                  </a:lnTo>
                  <a:lnTo>
                    <a:pt x="20" y="147"/>
                  </a:lnTo>
                  <a:lnTo>
                    <a:pt x="23" y="133"/>
                  </a:lnTo>
                  <a:lnTo>
                    <a:pt x="29" y="115"/>
                  </a:lnTo>
                  <a:lnTo>
                    <a:pt x="39" y="97"/>
                  </a:lnTo>
                  <a:lnTo>
                    <a:pt x="53" y="78"/>
                  </a:lnTo>
                  <a:lnTo>
                    <a:pt x="75" y="59"/>
                  </a:lnTo>
                  <a:lnTo>
                    <a:pt x="97" y="42"/>
                  </a:lnTo>
                  <a:lnTo>
                    <a:pt x="115" y="29"/>
                  </a:lnTo>
                  <a:lnTo>
                    <a:pt x="130" y="19"/>
                  </a:lnTo>
                  <a:lnTo>
                    <a:pt x="141" y="11"/>
                  </a:lnTo>
                  <a:lnTo>
                    <a:pt x="149"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0" name="Freeform 242"/>
            <p:cNvSpPr>
              <a:spLocks/>
            </p:cNvSpPr>
            <p:nvPr/>
          </p:nvSpPr>
          <p:spPr bwMode="auto">
            <a:xfrm>
              <a:off x="1226" y="2137"/>
              <a:ext cx="159" cy="167"/>
            </a:xfrm>
            <a:custGeom>
              <a:avLst/>
              <a:gdLst>
                <a:gd name="T0" fmla="*/ 143 w 159"/>
                <a:gd name="T1" fmla="*/ 0 h 167"/>
                <a:gd name="T2" fmla="*/ 142 w 159"/>
                <a:gd name="T3" fmla="*/ 0 h 167"/>
                <a:gd name="T4" fmla="*/ 136 w 159"/>
                <a:gd name="T5" fmla="*/ 3 h 167"/>
                <a:gd name="T6" fmla="*/ 129 w 159"/>
                <a:gd name="T7" fmla="*/ 6 h 167"/>
                <a:gd name="T8" fmla="*/ 120 w 159"/>
                <a:gd name="T9" fmla="*/ 10 h 167"/>
                <a:gd name="T10" fmla="*/ 109 w 159"/>
                <a:gd name="T11" fmla="*/ 14 h 167"/>
                <a:gd name="T12" fmla="*/ 97 w 159"/>
                <a:gd name="T13" fmla="*/ 20 h 167"/>
                <a:gd name="T14" fmla="*/ 85 w 159"/>
                <a:gd name="T15" fmla="*/ 27 h 167"/>
                <a:gd name="T16" fmla="*/ 74 w 159"/>
                <a:gd name="T17" fmla="*/ 35 h 167"/>
                <a:gd name="T18" fmla="*/ 62 w 159"/>
                <a:gd name="T19" fmla="*/ 42 h 167"/>
                <a:gd name="T20" fmla="*/ 52 w 159"/>
                <a:gd name="T21" fmla="*/ 50 h 167"/>
                <a:gd name="T22" fmla="*/ 44 w 159"/>
                <a:gd name="T23" fmla="*/ 59 h 167"/>
                <a:gd name="T24" fmla="*/ 35 w 159"/>
                <a:gd name="T25" fmla="*/ 68 h 167"/>
                <a:gd name="T26" fmla="*/ 28 w 159"/>
                <a:gd name="T27" fmla="*/ 76 h 167"/>
                <a:gd name="T28" fmla="*/ 23 w 159"/>
                <a:gd name="T29" fmla="*/ 82 h 167"/>
                <a:gd name="T30" fmla="*/ 21 w 159"/>
                <a:gd name="T31" fmla="*/ 86 h 167"/>
                <a:gd name="T32" fmla="*/ 19 w 159"/>
                <a:gd name="T33" fmla="*/ 88 h 167"/>
                <a:gd name="T34" fmla="*/ 0 w 159"/>
                <a:gd name="T35" fmla="*/ 143 h 167"/>
                <a:gd name="T36" fmla="*/ 19 w 159"/>
                <a:gd name="T37" fmla="*/ 167 h 167"/>
                <a:gd name="T38" fmla="*/ 19 w 159"/>
                <a:gd name="T39" fmla="*/ 164 h 167"/>
                <a:gd name="T40" fmla="*/ 19 w 159"/>
                <a:gd name="T41" fmla="*/ 157 h 167"/>
                <a:gd name="T42" fmla="*/ 19 w 159"/>
                <a:gd name="T43" fmla="*/ 146 h 167"/>
                <a:gd name="T44" fmla="*/ 22 w 159"/>
                <a:gd name="T45" fmla="*/ 131 h 167"/>
                <a:gd name="T46" fmla="*/ 28 w 159"/>
                <a:gd name="T47" fmla="*/ 115 h 167"/>
                <a:gd name="T48" fmla="*/ 38 w 159"/>
                <a:gd name="T49" fmla="*/ 97 h 167"/>
                <a:gd name="T50" fmla="*/ 52 w 159"/>
                <a:gd name="T51" fmla="*/ 78 h 167"/>
                <a:gd name="T52" fmla="*/ 74 w 159"/>
                <a:gd name="T53" fmla="*/ 59 h 167"/>
                <a:gd name="T54" fmla="*/ 96 w 159"/>
                <a:gd name="T55" fmla="*/ 42 h 167"/>
                <a:gd name="T56" fmla="*/ 114 w 159"/>
                <a:gd name="T57" fmla="*/ 29 h 167"/>
                <a:gd name="T58" fmla="*/ 129 w 159"/>
                <a:gd name="T59" fmla="*/ 19 h 167"/>
                <a:gd name="T60" fmla="*/ 140 w 159"/>
                <a:gd name="T61" fmla="*/ 10 h 167"/>
                <a:gd name="T62" fmla="*/ 149 w 159"/>
                <a:gd name="T63" fmla="*/ 6 h 167"/>
                <a:gd name="T64" fmla="*/ 155 w 159"/>
                <a:gd name="T65" fmla="*/ 1 h 167"/>
                <a:gd name="T66" fmla="*/ 158 w 159"/>
                <a:gd name="T67" fmla="*/ 0 h 167"/>
                <a:gd name="T68" fmla="*/ 159 w 159"/>
                <a:gd name="T69" fmla="*/ 0 h 167"/>
                <a:gd name="T70" fmla="*/ 143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3" y="0"/>
                  </a:moveTo>
                  <a:lnTo>
                    <a:pt x="142" y="0"/>
                  </a:lnTo>
                  <a:lnTo>
                    <a:pt x="136" y="3"/>
                  </a:lnTo>
                  <a:lnTo>
                    <a:pt x="129" y="6"/>
                  </a:lnTo>
                  <a:lnTo>
                    <a:pt x="120" y="10"/>
                  </a:lnTo>
                  <a:lnTo>
                    <a:pt x="109" y="14"/>
                  </a:lnTo>
                  <a:lnTo>
                    <a:pt x="97" y="20"/>
                  </a:lnTo>
                  <a:lnTo>
                    <a:pt x="85" y="27"/>
                  </a:lnTo>
                  <a:lnTo>
                    <a:pt x="74" y="35"/>
                  </a:lnTo>
                  <a:lnTo>
                    <a:pt x="62" y="42"/>
                  </a:lnTo>
                  <a:lnTo>
                    <a:pt x="52" y="50"/>
                  </a:lnTo>
                  <a:lnTo>
                    <a:pt x="44" y="59"/>
                  </a:lnTo>
                  <a:lnTo>
                    <a:pt x="35" y="68"/>
                  </a:lnTo>
                  <a:lnTo>
                    <a:pt x="28" y="76"/>
                  </a:lnTo>
                  <a:lnTo>
                    <a:pt x="23" y="82"/>
                  </a:lnTo>
                  <a:lnTo>
                    <a:pt x="21" y="86"/>
                  </a:lnTo>
                  <a:lnTo>
                    <a:pt x="19" y="88"/>
                  </a:lnTo>
                  <a:lnTo>
                    <a:pt x="0" y="143"/>
                  </a:lnTo>
                  <a:lnTo>
                    <a:pt x="19" y="167"/>
                  </a:lnTo>
                  <a:lnTo>
                    <a:pt x="19" y="164"/>
                  </a:lnTo>
                  <a:lnTo>
                    <a:pt x="19" y="157"/>
                  </a:lnTo>
                  <a:lnTo>
                    <a:pt x="19" y="146"/>
                  </a:lnTo>
                  <a:lnTo>
                    <a:pt x="22" y="131"/>
                  </a:lnTo>
                  <a:lnTo>
                    <a:pt x="28" y="115"/>
                  </a:lnTo>
                  <a:lnTo>
                    <a:pt x="38" y="97"/>
                  </a:lnTo>
                  <a:lnTo>
                    <a:pt x="52" y="78"/>
                  </a:lnTo>
                  <a:lnTo>
                    <a:pt x="74" y="59"/>
                  </a:lnTo>
                  <a:lnTo>
                    <a:pt x="96" y="42"/>
                  </a:lnTo>
                  <a:lnTo>
                    <a:pt x="114" y="29"/>
                  </a:lnTo>
                  <a:lnTo>
                    <a:pt x="129" y="19"/>
                  </a:lnTo>
                  <a:lnTo>
                    <a:pt x="140" y="10"/>
                  </a:lnTo>
                  <a:lnTo>
                    <a:pt x="149" y="6"/>
                  </a:lnTo>
                  <a:lnTo>
                    <a:pt x="155" y="1"/>
                  </a:lnTo>
                  <a:lnTo>
                    <a:pt x="158"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1" name="Freeform 243"/>
            <p:cNvSpPr>
              <a:spLocks/>
            </p:cNvSpPr>
            <p:nvPr/>
          </p:nvSpPr>
          <p:spPr bwMode="auto">
            <a:xfrm>
              <a:off x="1255" y="2173"/>
              <a:ext cx="159" cy="167"/>
            </a:xfrm>
            <a:custGeom>
              <a:avLst/>
              <a:gdLst>
                <a:gd name="T0" fmla="*/ 144 w 159"/>
                <a:gd name="T1" fmla="*/ 0 h 167"/>
                <a:gd name="T2" fmla="*/ 143 w 159"/>
                <a:gd name="T3" fmla="*/ 0 h 167"/>
                <a:gd name="T4" fmla="*/ 137 w 159"/>
                <a:gd name="T5" fmla="*/ 3 h 167"/>
                <a:gd name="T6" fmla="*/ 130 w 159"/>
                <a:gd name="T7" fmla="*/ 6 h 167"/>
                <a:gd name="T8" fmla="*/ 120 w 159"/>
                <a:gd name="T9" fmla="*/ 10 h 167"/>
                <a:gd name="T10" fmla="*/ 110 w 159"/>
                <a:gd name="T11" fmla="*/ 14 h 167"/>
                <a:gd name="T12" fmla="*/ 98 w 159"/>
                <a:gd name="T13" fmla="*/ 20 h 167"/>
                <a:gd name="T14" fmla="*/ 85 w 159"/>
                <a:gd name="T15" fmla="*/ 27 h 167"/>
                <a:gd name="T16" fmla="*/ 74 w 159"/>
                <a:gd name="T17" fmla="*/ 35 h 167"/>
                <a:gd name="T18" fmla="*/ 64 w 159"/>
                <a:gd name="T19" fmla="*/ 42 h 167"/>
                <a:gd name="T20" fmla="*/ 54 w 159"/>
                <a:gd name="T21" fmla="*/ 50 h 167"/>
                <a:gd name="T22" fmla="*/ 45 w 159"/>
                <a:gd name="T23" fmla="*/ 59 h 167"/>
                <a:gd name="T24" fmla="*/ 36 w 159"/>
                <a:gd name="T25" fmla="*/ 68 h 167"/>
                <a:gd name="T26" fmla="*/ 29 w 159"/>
                <a:gd name="T27" fmla="*/ 76 h 167"/>
                <a:gd name="T28" fmla="*/ 25 w 159"/>
                <a:gd name="T29" fmla="*/ 82 h 167"/>
                <a:gd name="T30" fmla="*/ 22 w 159"/>
                <a:gd name="T31" fmla="*/ 87 h 167"/>
                <a:gd name="T32" fmla="*/ 20 w 159"/>
                <a:gd name="T33" fmla="*/ 88 h 167"/>
                <a:gd name="T34" fmla="*/ 0 w 159"/>
                <a:gd name="T35" fmla="*/ 143 h 167"/>
                <a:gd name="T36" fmla="*/ 20 w 159"/>
                <a:gd name="T37" fmla="*/ 167 h 167"/>
                <a:gd name="T38" fmla="*/ 20 w 159"/>
                <a:gd name="T39" fmla="*/ 164 h 167"/>
                <a:gd name="T40" fmla="*/ 20 w 159"/>
                <a:gd name="T41" fmla="*/ 157 h 167"/>
                <a:gd name="T42" fmla="*/ 20 w 159"/>
                <a:gd name="T43" fmla="*/ 146 h 167"/>
                <a:gd name="T44" fmla="*/ 23 w 159"/>
                <a:gd name="T45" fmla="*/ 131 h 167"/>
                <a:gd name="T46" fmla="*/ 29 w 159"/>
                <a:gd name="T47" fmla="*/ 115 h 167"/>
                <a:gd name="T48" fmla="*/ 39 w 159"/>
                <a:gd name="T49" fmla="*/ 97 h 167"/>
                <a:gd name="T50" fmla="*/ 54 w 159"/>
                <a:gd name="T51" fmla="*/ 78 h 167"/>
                <a:gd name="T52" fmla="*/ 74 w 159"/>
                <a:gd name="T53" fmla="*/ 59 h 167"/>
                <a:gd name="T54" fmla="*/ 95 w 159"/>
                <a:gd name="T55" fmla="*/ 42 h 167"/>
                <a:gd name="T56" fmla="*/ 114 w 159"/>
                <a:gd name="T57" fmla="*/ 29 h 167"/>
                <a:gd name="T58" fmla="*/ 129 w 159"/>
                <a:gd name="T59" fmla="*/ 19 h 167"/>
                <a:gd name="T60" fmla="*/ 140 w 159"/>
                <a:gd name="T61" fmla="*/ 10 h 167"/>
                <a:gd name="T62" fmla="*/ 149 w 159"/>
                <a:gd name="T63" fmla="*/ 6 h 167"/>
                <a:gd name="T64" fmla="*/ 155 w 159"/>
                <a:gd name="T65" fmla="*/ 1 h 167"/>
                <a:gd name="T66" fmla="*/ 157 w 159"/>
                <a:gd name="T67" fmla="*/ 0 h 167"/>
                <a:gd name="T68" fmla="*/ 159 w 159"/>
                <a:gd name="T69" fmla="*/ 0 h 167"/>
                <a:gd name="T70" fmla="*/ 144 w 159"/>
                <a:gd name="T71" fmla="*/ 0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7"/>
                <a:gd name="T110" fmla="*/ 159 w 159"/>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7">
                  <a:moveTo>
                    <a:pt x="144" y="0"/>
                  </a:moveTo>
                  <a:lnTo>
                    <a:pt x="143" y="0"/>
                  </a:lnTo>
                  <a:lnTo>
                    <a:pt x="137" y="3"/>
                  </a:lnTo>
                  <a:lnTo>
                    <a:pt x="130" y="6"/>
                  </a:lnTo>
                  <a:lnTo>
                    <a:pt x="120" y="10"/>
                  </a:lnTo>
                  <a:lnTo>
                    <a:pt x="110" y="14"/>
                  </a:lnTo>
                  <a:lnTo>
                    <a:pt x="98" y="20"/>
                  </a:lnTo>
                  <a:lnTo>
                    <a:pt x="85" y="27"/>
                  </a:lnTo>
                  <a:lnTo>
                    <a:pt x="74" y="35"/>
                  </a:lnTo>
                  <a:lnTo>
                    <a:pt x="64" y="42"/>
                  </a:lnTo>
                  <a:lnTo>
                    <a:pt x="54" y="50"/>
                  </a:lnTo>
                  <a:lnTo>
                    <a:pt x="45" y="59"/>
                  </a:lnTo>
                  <a:lnTo>
                    <a:pt x="36" y="68"/>
                  </a:lnTo>
                  <a:lnTo>
                    <a:pt x="29" y="76"/>
                  </a:lnTo>
                  <a:lnTo>
                    <a:pt x="25" y="82"/>
                  </a:lnTo>
                  <a:lnTo>
                    <a:pt x="22" y="87"/>
                  </a:lnTo>
                  <a:lnTo>
                    <a:pt x="20" y="88"/>
                  </a:lnTo>
                  <a:lnTo>
                    <a:pt x="0" y="143"/>
                  </a:lnTo>
                  <a:lnTo>
                    <a:pt x="20" y="167"/>
                  </a:lnTo>
                  <a:lnTo>
                    <a:pt x="20" y="164"/>
                  </a:lnTo>
                  <a:lnTo>
                    <a:pt x="20" y="157"/>
                  </a:lnTo>
                  <a:lnTo>
                    <a:pt x="20" y="146"/>
                  </a:lnTo>
                  <a:lnTo>
                    <a:pt x="23" y="131"/>
                  </a:lnTo>
                  <a:lnTo>
                    <a:pt x="29" y="115"/>
                  </a:lnTo>
                  <a:lnTo>
                    <a:pt x="39" y="97"/>
                  </a:lnTo>
                  <a:lnTo>
                    <a:pt x="54" y="78"/>
                  </a:lnTo>
                  <a:lnTo>
                    <a:pt x="74" y="59"/>
                  </a:lnTo>
                  <a:lnTo>
                    <a:pt x="95" y="42"/>
                  </a:lnTo>
                  <a:lnTo>
                    <a:pt x="114" y="29"/>
                  </a:lnTo>
                  <a:lnTo>
                    <a:pt x="129" y="19"/>
                  </a:lnTo>
                  <a:lnTo>
                    <a:pt x="140" y="10"/>
                  </a:lnTo>
                  <a:lnTo>
                    <a:pt x="149" y="6"/>
                  </a:lnTo>
                  <a:lnTo>
                    <a:pt x="155" y="1"/>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2" name="Freeform 244"/>
            <p:cNvSpPr>
              <a:spLocks/>
            </p:cNvSpPr>
            <p:nvPr/>
          </p:nvSpPr>
          <p:spPr bwMode="auto">
            <a:xfrm>
              <a:off x="1284" y="2208"/>
              <a:ext cx="157" cy="168"/>
            </a:xfrm>
            <a:custGeom>
              <a:avLst/>
              <a:gdLst>
                <a:gd name="T0" fmla="*/ 143 w 157"/>
                <a:gd name="T1" fmla="*/ 0 h 168"/>
                <a:gd name="T2" fmla="*/ 141 w 157"/>
                <a:gd name="T3" fmla="*/ 0 h 168"/>
                <a:gd name="T4" fmla="*/ 137 w 157"/>
                <a:gd name="T5" fmla="*/ 3 h 168"/>
                <a:gd name="T6" fmla="*/ 130 w 157"/>
                <a:gd name="T7" fmla="*/ 5 h 168"/>
                <a:gd name="T8" fmla="*/ 120 w 157"/>
                <a:gd name="T9" fmla="*/ 10 h 168"/>
                <a:gd name="T10" fmla="*/ 110 w 157"/>
                <a:gd name="T11" fmla="*/ 15 h 168"/>
                <a:gd name="T12" fmla="*/ 98 w 157"/>
                <a:gd name="T13" fmla="*/ 21 h 168"/>
                <a:gd name="T14" fmla="*/ 87 w 157"/>
                <a:gd name="T15" fmla="*/ 28 h 168"/>
                <a:gd name="T16" fmla="*/ 75 w 157"/>
                <a:gd name="T17" fmla="*/ 36 h 168"/>
                <a:gd name="T18" fmla="*/ 64 w 157"/>
                <a:gd name="T19" fmla="*/ 43 h 168"/>
                <a:gd name="T20" fmla="*/ 53 w 157"/>
                <a:gd name="T21" fmla="*/ 52 h 168"/>
                <a:gd name="T22" fmla="*/ 45 w 157"/>
                <a:gd name="T23" fmla="*/ 60 h 168"/>
                <a:gd name="T24" fmla="*/ 36 w 157"/>
                <a:gd name="T25" fmla="*/ 69 h 168"/>
                <a:gd name="T26" fmla="*/ 29 w 157"/>
                <a:gd name="T27" fmla="*/ 77 h 168"/>
                <a:gd name="T28" fmla="*/ 25 w 157"/>
                <a:gd name="T29" fmla="*/ 83 h 168"/>
                <a:gd name="T30" fmla="*/ 22 w 157"/>
                <a:gd name="T31" fmla="*/ 88 h 168"/>
                <a:gd name="T32" fmla="*/ 20 w 157"/>
                <a:gd name="T33" fmla="*/ 89 h 168"/>
                <a:gd name="T34" fmla="*/ 0 w 157"/>
                <a:gd name="T35" fmla="*/ 144 h 168"/>
                <a:gd name="T36" fmla="*/ 20 w 157"/>
                <a:gd name="T37" fmla="*/ 168 h 168"/>
                <a:gd name="T38" fmla="*/ 20 w 157"/>
                <a:gd name="T39" fmla="*/ 165 h 168"/>
                <a:gd name="T40" fmla="*/ 20 w 157"/>
                <a:gd name="T41" fmla="*/ 158 h 168"/>
                <a:gd name="T42" fmla="*/ 20 w 157"/>
                <a:gd name="T43" fmla="*/ 147 h 168"/>
                <a:gd name="T44" fmla="*/ 23 w 157"/>
                <a:gd name="T45" fmla="*/ 132 h 168"/>
                <a:gd name="T46" fmla="*/ 29 w 157"/>
                <a:gd name="T47" fmla="*/ 116 h 168"/>
                <a:gd name="T48" fmla="*/ 39 w 157"/>
                <a:gd name="T49" fmla="*/ 98 h 168"/>
                <a:gd name="T50" fmla="*/ 53 w 157"/>
                <a:gd name="T51" fmla="*/ 79 h 168"/>
                <a:gd name="T52" fmla="*/ 75 w 157"/>
                <a:gd name="T53" fmla="*/ 60 h 168"/>
                <a:gd name="T54" fmla="*/ 97 w 157"/>
                <a:gd name="T55" fmla="*/ 43 h 168"/>
                <a:gd name="T56" fmla="*/ 115 w 157"/>
                <a:gd name="T57" fmla="*/ 30 h 168"/>
                <a:gd name="T58" fmla="*/ 130 w 157"/>
                <a:gd name="T59" fmla="*/ 18 h 168"/>
                <a:gd name="T60" fmla="*/ 140 w 157"/>
                <a:gd name="T61" fmla="*/ 11 h 168"/>
                <a:gd name="T62" fmla="*/ 149 w 157"/>
                <a:gd name="T63" fmla="*/ 5 h 168"/>
                <a:gd name="T64" fmla="*/ 153 w 157"/>
                <a:gd name="T65" fmla="*/ 3 h 168"/>
                <a:gd name="T66" fmla="*/ 156 w 157"/>
                <a:gd name="T67" fmla="*/ 0 h 168"/>
                <a:gd name="T68" fmla="*/ 157 w 157"/>
                <a:gd name="T69" fmla="*/ 0 h 168"/>
                <a:gd name="T70" fmla="*/ 143 w 157"/>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7"/>
                <a:gd name="T109" fmla="*/ 0 h 168"/>
                <a:gd name="T110" fmla="*/ 157 w 157"/>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7" h="168">
                  <a:moveTo>
                    <a:pt x="143" y="0"/>
                  </a:moveTo>
                  <a:lnTo>
                    <a:pt x="141" y="0"/>
                  </a:lnTo>
                  <a:lnTo>
                    <a:pt x="137" y="3"/>
                  </a:lnTo>
                  <a:lnTo>
                    <a:pt x="130" y="5"/>
                  </a:lnTo>
                  <a:lnTo>
                    <a:pt x="120" y="10"/>
                  </a:lnTo>
                  <a:lnTo>
                    <a:pt x="110" y="15"/>
                  </a:lnTo>
                  <a:lnTo>
                    <a:pt x="98" y="21"/>
                  </a:lnTo>
                  <a:lnTo>
                    <a:pt x="87" y="28"/>
                  </a:lnTo>
                  <a:lnTo>
                    <a:pt x="75" y="36"/>
                  </a:lnTo>
                  <a:lnTo>
                    <a:pt x="64" y="43"/>
                  </a:lnTo>
                  <a:lnTo>
                    <a:pt x="53" y="52"/>
                  </a:lnTo>
                  <a:lnTo>
                    <a:pt x="45" y="60"/>
                  </a:lnTo>
                  <a:lnTo>
                    <a:pt x="36" y="69"/>
                  </a:lnTo>
                  <a:lnTo>
                    <a:pt x="29" y="77"/>
                  </a:lnTo>
                  <a:lnTo>
                    <a:pt x="25" y="83"/>
                  </a:lnTo>
                  <a:lnTo>
                    <a:pt x="22" y="88"/>
                  </a:lnTo>
                  <a:lnTo>
                    <a:pt x="20" y="89"/>
                  </a:lnTo>
                  <a:lnTo>
                    <a:pt x="0" y="144"/>
                  </a:lnTo>
                  <a:lnTo>
                    <a:pt x="20" y="168"/>
                  </a:lnTo>
                  <a:lnTo>
                    <a:pt x="20" y="165"/>
                  </a:lnTo>
                  <a:lnTo>
                    <a:pt x="20" y="158"/>
                  </a:lnTo>
                  <a:lnTo>
                    <a:pt x="20" y="147"/>
                  </a:lnTo>
                  <a:lnTo>
                    <a:pt x="23" y="132"/>
                  </a:lnTo>
                  <a:lnTo>
                    <a:pt x="29" y="116"/>
                  </a:lnTo>
                  <a:lnTo>
                    <a:pt x="39" y="98"/>
                  </a:lnTo>
                  <a:lnTo>
                    <a:pt x="53" y="79"/>
                  </a:lnTo>
                  <a:lnTo>
                    <a:pt x="75" y="60"/>
                  </a:lnTo>
                  <a:lnTo>
                    <a:pt x="97" y="43"/>
                  </a:lnTo>
                  <a:lnTo>
                    <a:pt x="115" y="30"/>
                  </a:lnTo>
                  <a:lnTo>
                    <a:pt x="130" y="18"/>
                  </a:lnTo>
                  <a:lnTo>
                    <a:pt x="140" y="11"/>
                  </a:lnTo>
                  <a:lnTo>
                    <a:pt x="149" y="5"/>
                  </a:lnTo>
                  <a:lnTo>
                    <a:pt x="153" y="3"/>
                  </a:lnTo>
                  <a:lnTo>
                    <a:pt x="156" y="0"/>
                  </a:lnTo>
                  <a:lnTo>
                    <a:pt x="157"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3" name="Freeform 245"/>
            <p:cNvSpPr>
              <a:spLocks/>
            </p:cNvSpPr>
            <p:nvPr/>
          </p:nvSpPr>
          <p:spPr bwMode="auto">
            <a:xfrm>
              <a:off x="1314" y="2244"/>
              <a:ext cx="158" cy="168"/>
            </a:xfrm>
            <a:custGeom>
              <a:avLst/>
              <a:gdLst>
                <a:gd name="T0" fmla="*/ 142 w 158"/>
                <a:gd name="T1" fmla="*/ 0 h 168"/>
                <a:gd name="T2" fmla="*/ 140 w 158"/>
                <a:gd name="T3" fmla="*/ 0 h 168"/>
                <a:gd name="T4" fmla="*/ 136 w 158"/>
                <a:gd name="T5" fmla="*/ 3 h 168"/>
                <a:gd name="T6" fmla="*/ 129 w 158"/>
                <a:gd name="T7" fmla="*/ 5 h 168"/>
                <a:gd name="T8" fmla="*/ 119 w 158"/>
                <a:gd name="T9" fmla="*/ 10 h 168"/>
                <a:gd name="T10" fmla="*/ 109 w 158"/>
                <a:gd name="T11" fmla="*/ 16 h 168"/>
                <a:gd name="T12" fmla="*/ 97 w 158"/>
                <a:gd name="T13" fmla="*/ 21 h 168"/>
                <a:gd name="T14" fmla="*/ 85 w 158"/>
                <a:gd name="T15" fmla="*/ 27 h 168"/>
                <a:gd name="T16" fmla="*/ 74 w 158"/>
                <a:gd name="T17" fmla="*/ 34 h 168"/>
                <a:gd name="T18" fmla="*/ 64 w 158"/>
                <a:gd name="T19" fmla="*/ 43 h 168"/>
                <a:gd name="T20" fmla="*/ 54 w 158"/>
                <a:gd name="T21" fmla="*/ 52 h 168"/>
                <a:gd name="T22" fmla="*/ 44 w 158"/>
                <a:gd name="T23" fmla="*/ 60 h 168"/>
                <a:gd name="T24" fmla="*/ 36 w 158"/>
                <a:gd name="T25" fmla="*/ 69 h 168"/>
                <a:gd name="T26" fmla="*/ 29 w 158"/>
                <a:gd name="T27" fmla="*/ 78 h 168"/>
                <a:gd name="T28" fmla="*/ 23 w 158"/>
                <a:gd name="T29" fmla="*/ 83 h 168"/>
                <a:gd name="T30" fmla="*/ 21 w 158"/>
                <a:gd name="T31" fmla="*/ 88 h 168"/>
                <a:gd name="T32" fmla="*/ 19 w 158"/>
                <a:gd name="T33" fmla="*/ 89 h 168"/>
                <a:gd name="T34" fmla="*/ 0 w 158"/>
                <a:gd name="T35" fmla="*/ 144 h 168"/>
                <a:gd name="T36" fmla="*/ 19 w 158"/>
                <a:gd name="T37" fmla="*/ 168 h 168"/>
                <a:gd name="T38" fmla="*/ 19 w 158"/>
                <a:gd name="T39" fmla="*/ 166 h 168"/>
                <a:gd name="T40" fmla="*/ 19 w 158"/>
                <a:gd name="T41" fmla="*/ 158 h 168"/>
                <a:gd name="T42" fmla="*/ 19 w 158"/>
                <a:gd name="T43" fmla="*/ 147 h 168"/>
                <a:gd name="T44" fmla="*/ 23 w 158"/>
                <a:gd name="T45" fmla="*/ 132 h 168"/>
                <a:gd name="T46" fmla="*/ 29 w 158"/>
                <a:gd name="T47" fmla="*/ 116 h 168"/>
                <a:gd name="T48" fmla="*/ 39 w 158"/>
                <a:gd name="T49" fmla="*/ 98 h 168"/>
                <a:gd name="T50" fmla="*/ 54 w 158"/>
                <a:gd name="T51" fmla="*/ 79 h 168"/>
                <a:gd name="T52" fmla="*/ 74 w 158"/>
                <a:gd name="T53" fmla="*/ 60 h 168"/>
                <a:gd name="T54" fmla="*/ 96 w 158"/>
                <a:gd name="T55" fmla="*/ 43 h 168"/>
                <a:gd name="T56" fmla="*/ 114 w 158"/>
                <a:gd name="T57" fmla="*/ 30 h 168"/>
                <a:gd name="T58" fmla="*/ 129 w 158"/>
                <a:gd name="T59" fmla="*/ 18 h 168"/>
                <a:gd name="T60" fmla="*/ 140 w 158"/>
                <a:gd name="T61" fmla="*/ 11 h 168"/>
                <a:gd name="T62" fmla="*/ 148 w 158"/>
                <a:gd name="T63" fmla="*/ 5 h 168"/>
                <a:gd name="T64" fmla="*/ 153 w 158"/>
                <a:gd name="T65" fmla="*/ 3 h 168"/>
                <a:gd name="T66" fmla="*/ 156 w 158"/>
                <a:gd name="T67" fmla="*/ 0 h 168"/>
                <a:gd name="T68" fmla="*/ 158 w 158"/>
                <a:gd name="T69" fmla="*/ 0 h 168"/>
                <a:gd name="T70" fmla="*/ 142 w 158"/>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8"/>
                <a:gd name="T110" fmla="*/ 158 w 158"/>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8">
                  <a:moveTo>
                    <a:pt x="142" y="0"/>
                  </a:moveTo>
                  <a:lnTo>
                    <a:pt x="140" y="0"/>
                  </a:lnTo>
                  <a:lnTo>
                    <a:pt x="136" y="3"/>
                  </a:lnTo>
                  <a:lnTo>
                    <a:pt x="129" y="5"/>
                  </a:lnTo>
                  <a:lnTo>
                    <a:pt x="119" y="10"/>
                  </a:lnTo>
                  <a:lnTo>
                    <a:pt x="109" y="16"/>
                  </a:lnTo>
                  <a:lnTo>
                    <a:pt x="97" y="21"/>
                  </a:lnTo>
                  <a:lnTo>
                    <a:pt x="85" y="27"/>
                  </a:lnTo>
                  <a:lnTo>
                    <a:pt x="74" y="34"/>
                  </a:lnTo>
                  <a:lnTo>
                    <a:pt x="64" y="43"/>
                  </a:lnTo>
                  <a:lnTo>
                    <a:pt x="54" y="52"/>
                  </a:lnTo>
                  <a:lnTo>
                    <a:pt x="44" y="60"/>
                  </a:lnTo>
                  <a:lnTo>
                    <a:pt x="36" y="69"/>
                  </a:lnTo>
                  <a:lnTo>
                    <a:pt x="29" y="78"/>
                  </a:lnTo>
                  <a:lnTo>
                    <a:pt x="23" y="83"/>
                  </a:lnTo>
                  <a:lnTo>
                    <a:pt x="21" y="88"/>
                  </a:lnTo>
                  <a:lnTo>
                    <a:pt x="19" y="89"/>
                  </a:lnTo>
                  <a:lnTo>
                    <a:pt x="0" y="144"/>
                  </a:lnTo>
                  <a:lnTo>
                    <a:pt x="19" y="168"/>
                  </a:lnTo>
                  <a:lnTo>
                    <a:pt x="19" y="166"/>
                  </a:lnTo>
                  <a:lnTo>
                    <a:pt x="19" y="158"/>
                  </a:lnTo>
                  <a:lnTo>
                    <a:pt x="19" y="147"/>
                  </a:lnTo>
                  <a:lnTo>
                    <a:pt x="23" y="132"/>
                  </a:lnTo>
                  <a:lnTo>
                    <a:pt x="29" y="116"/>
                  </a:lnTo>
                  <a:lnTo>
                    <a:pt x="39" y="98"/>
                  </a:lnTo>
                  <a:lnTo>
                    <a:pt x="54" y="79"/>
                  </a:lnTo>
                  <a:lnTo>
                    <a:pt x="74" y="60"/>
                  </a:lnTo>
                  <a:lnTo>
                    <a:pt x="96" y="43"/>
                  </a:lnTo>
                  <a:lnTo>
                    <a:pt x="114" y="30"/>
                  </a:lnTo>
                  <a:lnTo>
                    <a:pt x="129" y="18"/>
                  </a:lnTo>
                  <a:lnTo>
                    <a:pt x="140" y="11"/>
                  </a:lnTo>
                  <a:lnTo>
                    <a:pt x="148" y="5"/>
                  </a:lnTo>
                  <a:lnTo>
                    <a:pt x="153" y="3"/>
                  </a:lnTo>
                  <a:lnTo>
                    <a:pt x="156" y="0"/>
                  </a:lnTo>
                  <a:lnTo>
                    <a:pt x="158" y="0"/>
                  </a:lnTo>
                  <a:lnTo>
                    <a:pt x="1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4" name="Freeform 246"/>
            <p:cNvSpPr>
              <a:spLocks/>
            </p:cNvSpPr>
            <p:nvPr/>
          </p:nvSpPr>
          <p:spPr bwMode="auto">
            <a:xfrm>
              <a:off x="1343" y="2280"/>
              <a:ext cx="157" cy="168"/>
            </a:xfrm>
            <a:custGeom>
              <a:avLst/>
              <a:gdLst>
                <a:gd name="T0" fmla="*/ 143 w 157"/>
                <a:gd name="T1" fmla="*/ 0 h 168"/>
                <a:gd name="T2" fmla="*/ 142 w 157"/>
                <a:gd name="T3" fmla="*/ 0 h 168"/>
                <a:gd name="T4" fmla="*/ 136 w 157"/>
                <a:gd name="T5" fmla="*/ 3 h 168"/>
                <a:gd name="T6" fmla="*/ 129 w 157"/>
                <a:gd name="T7" fmla="*/ 5 h 168"/>
                <a:gd name="T8" fmla="*/ 120 w 157"/>
                <a:gd name="T9" fmla="*/ 10 h 168"/>
                <a:gd name="T10" fmla="*/ 108 w 157"/>
                <a:gd name="T11" fmla="*/ 16 h 168"/>
                <a:gd name="T12" fmla="*/ 97 w 157"/>
                <a:gd name="T13" fmla="*/ 21 h 168"/>
                <a:gd name="T14" fmla="*/ 85 w 157"/>
                <a:gd name="T15" fmla="*/ 27 h 168"/>
                <a:gd name="T16" fmla="*/ 75 w 157"/>
                <a:gd name="T17" fmla="*/ 34 h 168"/>
                <a:gd name="T18" fmla="*/ 64 w 157"/>
                <a:gd name="T19" fmla="*/ 43 h 168"/>
                <a:gd name="T20" fmla="*/ 54 w 157"/>
                <a:gd name="T21" fmla="*/ 52 h 168"/>
                <a:gd name="T22" fmla="*/ 45 w 157"/>
                <a:gd name="T23" fmla="*/ 60 h 168"/>
                <a:gd name="T24" fmla="*/ 36 w 157"/>
                <a:gd name="T25" fmla="*/ 69 h 168"/>
                <a:gd name="T26" fmla="*/ 29 w 157"/>
                <a:gd name="T27" fmla="*/ 78 h 168"/>
                <a:gd name="T28" fmla="*/ 25 w 157"/>
                <a:gd name="T29" fmla="*/ 83 h 168"/>
                <a:gd name="T30" fmla="*/ 22 w 157"/>
                <a:gd name="T31" fmla="*/ 88 h 168"/>
                <a:gd name="T32" fmla="*/ 20 w 157"/>
                <a:gd name="T33" fmla="*/ 89 h 168"/>
                <a:gd name="T34" fmla="*/ 0 w 157"/>
                <a:gd name="T35" fmla="*/ 144 h 168"/>
                <a:gd name="T36" fmla="*/ 20 w 157"/>
                <a:gd name="T37" fmla="*/ 168 h 168"/>
                <a:gd name="T38" fmla="*/ 20 w 157"/>
                <a:gd name="T39" fmla="*/ 166 h 168"/>
                <a:gd name="T40" fmla="*/ 20 w 157"/>
                <a:gd name="T41" fmla="*/ 158 h 168"/>
                <a:gd name="T42" fmla="*/ 20 w 157"/>
                <a:gd name="T43" fmla="*/ 147 h 168"/>
                <a:gd name="T44" fmla="*/ 23 w 157"/>
                <a:gd name="T45" fmla="*/ 132 h 168"/>
                <a:gd name="T46" fmla="*/ 29 w 157"/>
                <a:gd name="T47" fmla="*/ 117 h 168"/>
                <a:gd name="T48" fmla="*/ 39 w 157"/>
                <a:gd name="T49" fmla="*/ 98 h 168"/>
                <a:gd name="T50" fmla="*/ 54 w 157"/>
                <a:gd name="T51" fmla="*/ 79 h 168"/>
                <a:gd name="T52" fmla="*/ 75 w 157"/>
                <a:gd name="T53" fmla="*/ 60 h 168"/>
                <a:gd name="T54" fmla="*/ 97 w 157"/>
                <a:gd name="T55" fmla="*/ 43 h 168"/>
                <a:gd name="T56" fmla="*/ 114 w 157"/>
                <a:gd name="T57" fmla="*/ 30 h 168"/>
                <a:gd name="T58" fmla="*/ 129 w 157"/>
                <a:gd name="T59" fmla="*/ 18 h 168"/>
                <a:gd name="T60" fmla="*/ 140 w 157"/>
                <a:gd name="T61" fmla="*/ 11 h 168"/>
                <a:gd name="T62" fmla="*/ 147 w 157"/>
                <a:gd name="T63" fmla="*/ 5 h 168"/>
                <a:gd name="T64" fmla="*/ 153 w 157"/>
                <a:gd name="T65" fmla="*/ 3 h 168"/>
                <a:gd name="T66" fmla="*/ 156 w 157"/>
                <a:gd name="T67" fmla="*/ 0 h 168"/>
                <a:gd name="T68" fmla="*/ 157 w 157"/>
                <a:gd name="T69" fmla="*/ 0 h 168"/>
                <a:gd name="T70" fmla="*/ 143 w 157"/>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7"/>
                <a:gd name="T109" fmla="*/ 0 h 168"/>
                <a:gd name="T110" fmla="*/ 157 w 157"/>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7" h="168">
                  <a:moveTo>
                    <a:pt x="143" y="0"/>
                  </a:moveTo>
                  <a:lnTo>
                    <a:pt x="142" y="0"/>
                  </a:lnTo>
                  <a:lnTo>
                    <a:pt x="136" y="3"/>
                  </a:lnTo>
                  <a:lnTo>
                    <a:pt x="129" y="5"/>
                  </a:lnTo>
                  <a:lnTo>
                    <a:pt x="120" y="10"/>
                  </a:lnTo>
                  <a:lnTo>
                    <a:pt x="108" y="16"/>
                  </a:lnTo>
                  <a:lnTo>
                    <a:pt x="97" y="21"/>
                  </a:lnTo>
                  <a:lnTo>
                    <a:pt x="85" y="27"/>
                  </a:lnTo>
                  <a:lnTo>
                    <a:pt x="75" y="34"/>
                  </a:lnTo>
                  <a:lnTo>
                    <a:pt x="64" y="43"/>
                  </a:lnTo>
                  <a:lnTo>
                    <a:pt x="54" y="52"/>
                  </a:lnTo>
                  <a:lnTo>
                    <a:pt x="45" y="60"/>
                  </a:lnTo>
                  <a:lnTo>
                    <a:pt x="36" y="69"/>
                  </a:lnTo>
                  <a:lnTo>
                    <a:pt x="29" y="78"/>
                  </a:lnTo>
                  <a:lnTo>
                    <a:pt x="25" y="83"/>
                  </a:lnTo>
                  <a:lnTo>
                    <a:pt x="22" y="88"/>
                  </a:lnTo>
                  <a:lnTo>
                    <a:pt x="20" y="89"/>
                  </a:lnTo>
                  <a:lnTo>
                    <a:pt x="0" y="144"/>
                  </a:lnTo>
                  <a:lnTo>
                    <a:pt x="20" y="168"/>
                  </a:lnTo>
                  <a:lnTo>
                    <a:pt x="20" y="166"/>
                  </a:lnTo>
                  <a:lnTo>
                    <a:pt x="20" y="158"/>
                  </a:lnTo>
                  <a:lnTo>
                    <a:pt x="20" y="147"/>
                  </a:lnTo>
                  <a:lnTo>
                    <a:pt x="23" y="132"/>
                  </a:lnTo>
                  <a:lnTo>
                    <a:pt x="29" y="117"/>
                  </a:lnTo>
                  <a:lnTo>
                    <a:pt x="39" y="98"/>
                  </a:lnTo>
                  <a:lnTo>
                    <a:pt x="54" y="79"/>
                  </a:lnTo>
                  <a:lnTo>
                    <a:pt x="75" y="60"/>
                  </a:lnTo>
                  <a:lnTo>
                    <a:pt x="97" y="43"/>
                  </a:lnTo>
                  <a:lnTo>
                    <a:pt x="114" y="30"/>
                  </a:lnTo>
                  <a:lnTo>
                    <a:pt x="129" y="18"/>
                  </a:lnTo>
                  <a:lnTo>
                    <a:pt x="140" y="11"/>
                  </a:lnTo>
                  <a:lnTo>
                    <a:pt x="147" y="5"/>
                  </a:lnTo>
                  <a:lnTo>
                    <a:pt x="153" y="3"/>
                  </a:lnTo>
                  <a:lnTo>
                    <a:pt x="156" y="0"/>
                  </a:lnTo>
                  <a:lnTo>
                    <a:pt x="157"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5" name="Freeform 247"/>
            <p:cNvSpPr>
              <a:spLocks/>
            </p:cNvSpPr>
            <p:nvPr/>
          </p:nvSpPr>
          <p:spPr bwMode="auto">
            <a:xfrm>
              <a:off x="1374" y="2316"/>
              <a:ext cx="157" cy="168"/>
            </a:xfrm>
            <a:custGeom>
              <a:avLst/>
              <a:gdLst>
                <a:gd name="T0" fmla="*/ 141 w 157"/>
                <a:gd name="T1" fmla="*/ 0 h 168"/>
                <a:gd name="T2" fmla="*/ 139 w 157"/>
                <a:gd name="T3" fmla="*/ 0 h 168"/>
                <a:gd name="T4" fmla="*/ 134 w 157"/>
                <a:gd name="T5" fmla="*/ 3 h 168"/>
                <a:gd name="T6" fmla="*/ 126 w 157"/>
                <a:gd name="T7" fmla="*/ 6 h 168"/>
                <a:gd name="T8" fmla="*/ 118 w 157"/>
                <a:gd name="T9" fmla="*/ 10 h 168"/>
                <a:gd name="T10" fmla="*/ 106 w 157"/>
                <a:gd name="T11" fmla="*/ 16 h 168"/>
                <a:gd name="T12" fmla="*/ 95 w 157"/>
                <a:gd name="T13" fmla="*/ 21 h 168"/>
                <a:gd name="T14" fmla="*/ 83 w 157"/>
                <a:gd name="T15" fmla="*/ 27 h 168"/>
                <a:gd name="T16" fmla="*/ 72 w 157"/>
                <a:gd name="T17" fmla="*/ 34 h 168"/>
                <a:gd name="T18" fmla="*/ 62 w 157"/>
                <a:gd name="T19" fmla="*/ 43 h 168"/>
                <a:gd name="T20" fmla="*/ 51 w 157"/>
                <a:gd name="T21" fmla="*/ 52 h 168"/>
                <a:gd name="T22" fmla="*/ 43 w 157"/>
                <a:gd name="T23" fmla="*/ 60 h 168"/>
                <a:gd name="T24" fmla="*/ 34 w 157"/>
                <a:gd name="T25" fmla="*/ 69 h 168"/>
                <a:gd name="T26" fmla="*/ 28 w 157"/>
                <a:gd name="T27" fmla="*/ 78 h 168"/>
                <a:gd name="T28" fmla="*/ 23 w 157"/>
                <a:gd name="T29" fmla="*/ 83 h 168"/>
                <a:gd name="T30" fmla="*/ 20 w 157"/>
                <a:gd name="T31" fmla="*/ 88 h 168"/>
                <a:gd name="T32" fmla="*/ 18 w 157"/>
                <a:gd name="T33" fmla="*/ 89 h 168"/>
                <a:gd name="T34" fmla="*/ 0 w 157"/>
                <a:gd name="T35" fmla="*/ 144 h 168"/>
                <a:gd name="T36" fmla="*/ 18 w 157"/>
                <a:gd name="T37" fmla="*/ 168 h 168"/>
                <a:gd name="T38" fmla="*/ 18 w 157"/>
                <a:gd name="T39" fmla="*/ 166 h 168"/>
                <a:gd name="T40" fmla="*/ 18 w 157"/>
                <a:gd name="T41" fmla="*/ 158 h 168"/>
                <a:gd name="T42" fmla="*/ 18 w 157"/>
                <a:gd name="T43" fmla="*/ 147 h 168"/>
                <a:gd name="T44" fmla="*/ 21 w 157"/>
                <a:gd name="T45" fmla="*/ 132 h 168"/>
                <a:gd name="T46" fmla="*/ 27 w 157"/>
                <a:gd name="T47" fmla="*/ 115 h 168"/>
                <a:gd name="T48" fmla="*/ 37 w 157"/>
                <a:gd name="T49" fmla="*/ 98 h 168"/>
                <a:gd name="T50" fmla="*/ 51 w 157"/>
                <a:gd name="T51" fmla="*/ 78 h 168"/>
                <a:gd name="T52" fmla="*/ 72 w 157"/>
                <a:gd name="T53" fmla="*/ 59 h 168"/>
                <a:gd name="T54" fmla="*/ 93 w 157"/>
                <a:gd name="T55" fmla="*/ 42 h 168"/>
                <a:gd name="T56" fmla="*/ 112 w 157"/>
                <a:gd name="T57" fmla="*/ 29 h 168"/>
                <a:gd name="T58" fmla="*/ 126 w 157"/>
                <a:gd name="T59" fmla="*/ 19 h 168"/>
                <a:gd name="T60" fmla="*/ 138 w 157"/>
                <a:gd name="T61" fmla="*/ 11 h 168"/>
                <a:gd name="T62" fmla="*/ 147 w 157"/>
                <a:gd name="T63" fmla="*/ 6 h 168"/>
                <a:gd name="T64" fmla="*/ 152 w 157"/>
                <a:gd name="T65" fmla="*/ 3 h 168"/>
                <a:gd name="T66" fmla="*/ 155 w 157"/>
                <a:gd name="T67" fmla="*/ 0 h 168"/>
                <a:gd name="T68" fmla="*/ 157 w 157"/>
                <a:gd name="T69" fmla="*/ 0 h 168"/>
                <a:gd name="T70" fmla="*/ 141 w 157"/>
                <a:gd name="T71" fmla="*/ 0 h 1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7"/>
                <a:gd name="T109" fmla="*/ 0 h 168"/>
                <a:gd name="T110" fmla="*/ 157 w 157"/>
                <a:gd name="T111" fmla="*/ 168 h 1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7" h="168">
                  <a:moveTo>
                    <a:pt x="141" y="0"/>
                  </a:moveTo>
                  <a:lnTo>
                    <a:pt x="139" y="0"/>
                  </a:lnTo>
                  <a:lnTo>
                    <a:pt x="134" y="3"/>
                  </a:lnTo>
                  <a:lnTo>
                    <a:pt x="126" y="6"/>
                  </a:lnTo>
                  <a:lnTo>
                    <a:pt x="118" y="10"/>
                  </a:lnTo>
                  <a:lnTo>
                    <a:pt x="106" y="16"/>
                  </a:lnTo>
                  <a:lnTo>
                    <a:pt x="95" y="21"/>
                  </a:lnTo>
                  <a:lnTo>
                    <a:pt x="83" y="27"/>
                  </a:lnTo>
                  <a:lnTo>
                    <a:pt x="72" y="34"/>
                  </a:lnTo>
                  <a:lnTo>
                    <a:pt x="62" y="43"/>
                  </a:lnTo>
                  <a:lnTo>
                    <a:pt x="51" y="52"/>
                  </a:lnTo>
                  <a:lnTo>
                    <a:pt x="43" y="60"/>
                  </a:lnTo>
                  <a:lnTo>
                    <a:pt x="34" y="69"/>
                  </a:lnTo>
                  <a:lnTo>
                    <a:pt x="28" y="78"/>
                  </a:lnTo>
                  <a:lnTo>
                    <a:pt x="23" y="83"/>
                  </a:lnTo>
                  <a:lnTo>
                    <a:pt x="20" y="88"/>
                  </a:lnTo>
                  <a:lnTo>
                    <a:pt x="18" y="89"/>
                  </a:lnTo>
                  <a:lnTo>
                    <a:pt x="0" y="144"/>
                  </a:lnTo>
                  <a:lnTo>
                    <a:pt x="18" y="168"/>
                  </a:lnTo>
                  <a:lnTo>
                    <a:pt x="18" y="166"/>
                  </a:lnTo>
                  <a:lnTo>
                    <a:pt x="18" y="158"/>
                  </a:lnTo>
                  <a:lnTo>
                    <a:pt x="18" y="147"/>
                  </a:lnTo>
                  <a:lnTo>
                    <a:pt x="21" y="132"/>
                  </a:lnTo>
                  <a:lnTo>
                    <a:pt x="27" y="115"/>
                  </a:lnTo>
                  <a:lnTo>
                    <a:pt x="37" y="98"/>
                  </a:lnTo>
                  <a:lnTo>
                    <a:pt x="51" y="78"/>
                  </a:lnTo>
                  <a:lnTo>
                    <a:pt x="72" y="59"/>
                  </a:lnTo>
                  <a:lnTo>
                    <a:pt x="93" y="42"/>
                  </a:lnTo>
                  <a:lnTo>
                    <a:pt x="112" y="29"/>
                  </a:lnTo>
                  <a:lnTo>
                    <a:pt x="126" y="19"/>
                  </a:lnTo>
                  <a:lnTo>
                    <a:pt x="138" y="11"/>
                  </a:lnTo>
                  <a:lnTo>
                    <a:pt x="147" y="6"/>
                  </a:lnTo>
                  <a:lnTo>
                    <a:pt x="152" y="3"/>
                  </a:lnTo>
                  <a:lnTo>
                    <a:pt x="155" y="0"/>
                  </a:lnTo>
                  <a:lnTo>
                    <a:pt x="157" y="0"/>
                  </a:lnTo>
                  <a:lnTo>
                    <a:pt x="1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6" name="Freeform 248"/>
            <p:cNvSpPr>
              <a:spLocks/>
            </p:cNvSpPr>
            <p:nvPr/>
          </p:nvSpPr>
          <p:spPr bwMode="auto">
            <a:xfrm>
              <a:off x="1402" y="2352"/>
              <a:ext cx="158" cy="169"/>
            </a:xfrm>
            <a:custGeom>
              <a:avLst/>
              <a:gdLst>
                <a:gd name="T0" fmla="*/ 143 w 158"/>
                <a:gd name="T1" fmla="*/ 0 h 169"/>
                <a:gd name="T2" fmla="*/ 142 w 158"/>
                <a:gd name="T3" fmla="*/ 0 h 169"/>
                <a:gd name="T4" fmla="*/ 136 w 158"/>
                <a:gd name="T5" fmla="*/ 3 h 169"/>
                <a:gd name="T6" fmla="*/ 129 w 158"/>
                <a:gd name="T7" fmla="*/ 6 h 169"/>
                <a:gd name="T8" fmla="*/ 120 w 158"/>
                <a:gd name="T9" fmla="*/ 10 h 169"/>
                <a:gd name="T10" fmla="*/ 109 w 158"/>
                <a:gd name="T11" fmla="*/ 14 h 169"/>
                <a:gd name="T12" fmla="*/ 97 w 158"/>
                <a:gd name="T13" fmla="*/ 20 h 169"/>
                <a:gd name="T14" fmla="*/ 86 w 158"/>
                <a:gd name="T15" fmla="*/ 27 h 169"/>
                <a:gd name="T16" fmla="*/ 74 w 158"/>
                <a:gd name="T17" fmla="*/ 34 h 169"/>
                <a:gd name="T18" fmla="*/ 62 w 158"/>
                <a:gd name="T19" fmla="*/ 43 h 169"/>
                <a:gd name="T20" fmla="*/ 52 w 158"/>
                <a:gd name="T21" fmla="*/ 52 h 169"/>
                <a:gd name="T22" fmla="*/ 44 w 158"/>
                <a:gd name="T23" fmla="*/ 60 h 169"/>
                <a:gd name="T24" fmla="*/ 36 w 158"/>
                <a:gd name="T25" fmla="*/ 69 h 169"/>
                <a:gd name="T26" fmla="*/ 29 w 158"/>
                <a:gd name="T27" fmla="*/ 78 h 169"/>
                <a:gd name="T28" fmla="*/ 25 w 158"/>
                <a:gd name="T29" fmla="*/ 83 h 169"/>
                <a:gd name="T30" fmla="*/ 22 w 158"/>
                <a:gd name="T31" fmla="*/ 88 h 169"/>
                <a:gd name="T32" fmla="*/ 21 w 158"/>
                <a:gd name="T33" fmla="*/ 89 h 169"/>
                <a:gd name="T34" fmla="*/ 0 w 158"/>
                <a:gd name="T35" fmla="*/ 144 h 169"/>
                <a:gd name="T36" fmla="*/ 21 w 158"/>
                <a:gd name="T37" fmla="*/ 169 h 169"/>
                <a:gd name="T38" fmla="*/ 21 w 158"/>
                <a:gd name="T39" fmla="*/ 166 h 169"/>
                <a:gd name="T40" fmla="*/ 21 w 158"/>
                <a:gd name="T41" fmla="*/ 158 h 169"/>
                <a:gd name="T42" fmla="*/ 21 w 158"/>
                <a:gd name="T43" fmla="*/ 147 h 169"/>
                <a:gd name="T44" fmla="*/ 23 w 158"/>
                <a:gd name="T45" fmla="*/ 132 h 169"/>
                <a:gd name="T46" fmla="*/ 29 w 158"/>
                <a:gd name="T47" fmla="*/ 115 h 169"/>
                <a:gd name="T48" fmla="*/ 39 w 158"/>
                <a:gd name="T49" fmla="*/ 98 h 169"/>
                <a:gd name="T50" fmla="*/ 54 w 158"/>
                <a:gd name="T51" fmla="*/ 78 h 169"/>
                <a:gd name="T52" fmla="*/ 74 w 158"/>
                <a:gd name="T53" fmla="*/ 59 h 169"/>
                <a:gd name="T54" fmla="*/ 96 w 158"/>
                <a:gd name="T55" fmla="*/ 42 h 169"/>
                <a:gd name="T56" fmla="*/ 114 w 158"/>
                <a:gd name="T57" fmla="*/ 29 h 169"/>
                <a:gd name="T58" fmla="*/ 129 w 158"/>
                <a:gd name="T59" fmla="*/ 19 h 169"/>
                <a:gd name="T60" fmla="*/ 140 w 158"/>
                <a:gd name="T61" fmla="*/ 11 h 169"/>
                <a:gd name="T62" fmla="*/ 148 w 158"/>
                <a:gd name="T63" fmla="*/ 6 h 169"/>
                <a:gd name="T64" fmla="*/ 153 w 158"/>
                <a:gd name="T65" fmla="*/ 3 h 169"/>
                <a:gd name="T66" fmla="*/ 156 w 158"/>
                <a:gd name="T67" fmla="*/ 0 h 169"/>
                <a:gd name="T68" fmla="*/ 158 w 158"/>
                <a:gd name="T69" fmla="*/ 0 h 169"/>
                <a:gd name="T70" fmla="*/ 143 w 158"/>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8"/>
                <a:gd name="T109" fmla="*/ 0 h 169"/>
                <a:gd name="T110" fmla="*/ 158 w 158"/>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8" h="169">
                  <a:moveTo>
                    <a:pt x="143" y="0"/>
                  </a:moveTo>
                  <a:lnTo>
                    <a:pt x="142" y="0"/>
                  </a:lnTo>
                  <a:lnTo>
                    <a:pt x="136" y="3"/>
                  </a:lnTo>
                  <a:lnTo>
                    <a:pt x="129" y="6"/>
                  </a:lnTo>
                  <a:lnTo>
                    <a:pt x="120" y="10"/>
                  </a:lnTo>
                  <a:lnTo>
                    <a:pt x="109" y="14"/>
                  </a:lnTo>
                  <a:lnTo>
                    <a:pt x="97" y="20"/>
                  </a:lnTo>
                  <a:lnTo>
                    <a:pt x="86" y="27"/>
                  </a:lnTo>
                  <a:lnTo>
                    <a:pt x="74" y="34"/>
                  </a:lnTo>
                  <a:lnTo>
                    <a:pt x="62" y="43"/>
                  </a:lnTo>
                  <a:lnTo>
                    <a:pt x="52" y="52"/>
                  </a:lnTo>
                  <a:lnTo>
                    <a:pt x="44" y="60"/>
                  </a:lnTo>
                  <a:lnTo>
                    <a:pt x="36" y="69"/>
                  </a:lnTo>
                  <a:lnTo>
                    <a:pt x="29" y="78"/>
                  </a:lnTo>
                  <a:lnTo>
                    <a:pt x="25" y="83"/>
                  </a:lnTo>
                  <a:lnTo>
                    <a:pt x="22" y="88"/>
                  </a:lnTo>
                  <a:lnTo>
                    <a:pt x="21" y="89"/>
                  </a:lnTo>
                  <a:lnTo>
                    <a:pt x="0" y="144"/>
                  </a:lnTo>
                  <a:lnTo>
                    <a:pt x="21" y="169"/>
                  </a:lnTo>
                  <a:lnTo>
                    <a:pt x="21" y="166"/>
                  </a:lnTo>
                  <a:lnTo>
                    <a:pt x="21" y="158"/>
                  </a:lnTo>
                  <a:lnTo>
                    <a:pt x="21" y="147"/>
                  </a:lnTo>
                  <a:lnTo>
                    <a:pt x="23" y="132"/>
                  </a:lnTo>
                  <a:lnTo>
                    <a:pt x="29" y="115"/>
                  </a:lnTo>
                  <a:lnTo>
                    <a:pt x="39" y="98"/>
                  </a:lnTo>
                  <a:lnTo>
                    <a:pt x="54" y="78"/>
                  </a:lnTo>
                  <a:lnTo>
                    <a:pt x="74" y="59"/>
                  </a:lnTo>
                  <a:lnTo>
                    <a:pt x="96" y="42"/>
                  </a:lnTo>
                  <a:lnTo>
                    <a:pt x="114" y="29"/>
                  </a:lnTo>
                  <a:lnTo>
                    <a:pt x="129" y="19"/>
                  </a:lnTo>
                  <a:lnTo>
                    <a:pt x="140" y="11"/>
                  </a:lnTo>
                  <a:lnTo>
                    <a:pt x="148" y="6"/>
                  </a:lnTo>
                  <a:lnTo>
                    <a:pt x="153" y="3"/>
                  </a:lnTo>
                  <a:lnTo>
                    <a:pt x="156" y="0"/>
                  </a:lnTo>
                  <a:lnTo>
                    <a:pt x="158"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7" name="Freeform 249"/>
            <p:cNvSpPr>
              <a:spLocks/>
            </p:cNvSpPr>
            <p:nvPr/>
          </p:nvSpPr>
          <p:spPr bwMode="auto">
            <a:xfrm>
              <a:off x="1430" y="2388"/>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09 w 159"/>
                <a:gd name="T11" fmla="*/ 14 h 169"/>
                <a:gd name="T12" fmla="*/ 98 w 159"/>
                <a:gd name="T13" fmla="*/ 20 h 169"/>
                <a:gd name="T14" fmla="*/ 86 w 159"/>
                <a:gd name="T15" fmla="*/ 27 h 169"/>
                <a:gd name="T16" fmla="*/ 75 w 159"/>
                <a:gd name="T17" fmla="*/ 34 h 169"/>
                <a:gd name="T18" fmla="*/ 63 w 159"/>
                <a:gd name="T19" fmla="*/ 43 h 169"/>
                <a:gd name="T20" fmla="*/ 53 w 159"/>
                <a:gd name="T21" fmla="*/ 52 h 169"/>
                <a:gd name="T22" fmla="*/ 45 w 159"/>
                <a:gd name="T23" fmla="*/ 60 h 169"/>
                <a:gd name="T24" fmla="*/ 36 w 159"/>
                <a:gd name="T25" fmla="*/ 69 h 169"/>
                <a:gd name="T26" fmla="*/ 29 w 159"/>
                <a:gd name="T27" fmla="*/ 78 h 169"/>
                <a:gd name="T28" fmla="*/ 24 w 159"/>
                <a:gd name="T29" fmla="*/ 84 h 169"/>
                <a:gd name="T30" fmla="*/ 21 w 159"/>
                <a:gd name="T31" fmla="*/ 88 h 169"/>
                <a:gd name="T32" fmla="*/ 20 w 159"/>
                <a:gd name="T33" fmla="*/ 89 h 169"/>
                <a:gd name="T34" fmla="*/ 0 w 159"/>
                <a:gd name="T35" fmla="*/ 144 h 169"/>
                <a:gd name="T36" fmla="*/ 20 w 159"/>
                <a:gd name="T37" fmla="*/ 169 h 169"/>
                <a:gd name="T38" fmla="*/ 20 w 159"/>
                <a:gd name="T39" fmla="*/ 166 h 169"/>
                <a:gd name="T40" fmla="*/ 20 w 159"/>
                <a:gd name="T41" fmla="*/ 158 h 169"/>
                <a:gd name="T42" fmla="*/ 20 w 159"/>
                <a:gd name="T43" fmla="*/ 147 h 169"/>
                <a:gd name="T44" fmla="*/ 23 w 159"/>
                <a:gd name="T45" fmla="*/ 133 h 169"/>
                <a:gd name="T46" fmla="*/ 29 w 159"/>
                <a:gd name="T47" fmla="*/ 115 h 169"/>
                <a:gd name="T48" fmla="*/ 39 w 159"/>
                <a:gd name="T49" fmla="*/ 98 h 169"/>
                <a:gd name="T50" fmla="*/ 53 w 159"/>
                <a:gd name="T51" fmla="*/ 78 h 169"/>
                <a:gd name="T52" fmla="*/ 75 w 159"/>
                <a:gd name="T53" fmla="*/ 59 h 169"/>
                <a:gd name="T54" fmla="*/ 96 w 159"/>
                <a:gd name="T55" fmla="*/ 42 h 169"/>
                <a:gd name="T56" fmla="*/ 115 w 159"/>
                <a:gd name="T57" fmla="*/ 29 h 169"/>
                <a:gd name="T58" fmla="*/ 130 w 159"/>
                <a:gd name="T59" fmla="*/ 19 h 169"/>
                <a:gd name="T60" fmla="*/ 141 w 159"/>
                <a:gd name="T61" fmla="*/ 11 h 169"/>
                <a:gd name="T62" fmla="*/ 150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09" y="14"/>
                  </a:lnTo>
                  <a:lnTo>
                    <a:pt x="98" y="20"/>
                  </a:lnTo>
                  <a:lnTo>
                    <a:pt x="86" y="27"/>
                  </a:lnTo>
                  <a:lnTo>
                    <a:pt x="75" y="34"/>
                  </a:lnTo>
                  <a:lnTo>
                    <a:pt x="63" y="43"/>
                  </a:lnTo>
                  <a:lnTo>
                    <a:pt x="53" y="52"/>
                  </a:lnTo>
                  <a:lnTo>
                    <a:pt x="45" y="60"/>
                  </a:lnTo>
                  <a:lnTo>
                    <a:pt x="36" y="69"/>
                  </a:lnTo>
                  <a:lnTo>
                    <a:pt x="29" y="78"/>
                  </a:lnTo>
                  <a:lnTo>
                    <a:pt x="24" y="84"/>
                  </a:lnTo>
                  <a:lnTo>
                    <a:pt x="21" y="88"/>
                  </a:lnTo>
                  <a:lnTo>
                    <a:pt x="20" y="89"/>
                  </a:lnTo>
                  <a:lnTo>
                    <a:pt x="0" y="144"/>
                  </a:lnTo>
                  <a:lnTo>
                    <a:pt x="20" y="169"/>
                  </a:lnTo>
                  <a:lnTo>
                    <a:pt x="20" y="166"/>
                  </a:lnTo>
                  <a:lnTo>
                    <a:pt x="20" y="158"/>
                  </a:lnTo>
                  <a:lnTo>
                    <a:pt x="20" y="147"/>
                  </a:lnTo>
                  <a:lnTo>
                    <a:pt x="23" y="133"/>
                  </a:lnTo>
                  <a:lnTo>
                    <a:pt x="29" y="115"/>
                  </a:lnTo>
                  <a:lnTo>
                    <a:pt x="39" y="98"/>
                  </a:lnTo>
                  <a:lnTo>
                    <a:pt x="53" y="78"/>
                  </a:lnTo>
                  <a:lnTo>
                    <a:pt x="75" y="59"/>
                  </a:lnTo>
                  <a:lnTo>
                    <a:pt x="96" y="42"/>
                  </a:lnTo>
                  <a:lnTo>
                    <a:pt x="115" y="29"/>
                  </a:lnTo>
                  <a:lnTo>
                    <a:pt x="130" y="19"/>
                  </a:lnTo>
                  <a:lnTo>
                    <a:pt x="141" y="11"/>
                  </a:lnTo>
                  <a:lnTo>
                    <a:pt x="150"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8" name="Freeform 250"/>
            <p:cNvSpPr>
              <a:spLocks/>
            </p:cNvSpPr>
            <p:nvPr/>
          </p:nvSpPr>
          <p:spPr bwMode="auto">
            <a:xfrm>
              <a:off x="1460" y="2424"/>
              <a:ext cx="159" cy="169"/>
            </a:xfrm>
            <a:custGeom>
              <a:avLst/>
              <a:gdLst>
                <a:gd name="T0" fmla="*/ 143 w 159"/>
                <a:gd name="T1" fmla="*/ 0 h 169"/>
                <a:gd name="T2" fmla="*/ 141 w 159"/>
                <a:gd name="T3" fmla="*/ 0 h 169"/>
                <a:gd name="T4" fmla="*/ 136 w 159"/>
                <a:gd name="T5" fmla="*/ 3 h 169"/>
                <a:gd name="T6" fmla="*/ 129 w 159"/>
                <a:gd name="T7" fmla="*/ 6 h 169"/>
                <a:gd name="T8" fmla="*/ 120 w 159"/>
                <a:gd name="T9" fmla="*/ 10 h 169"/>
                <a:gd name="T10" fmla="*/ 108 w 159"/>
                <a:gd name="T11" fmla="*/ 14 h 169"/>
                <a:gd name="T12" fmla="*/ 97 w 159"/>
                <a:gd name="T13" fmla="*/ 20 h 169"/>
                <a:gd name="T14" fmla="*/ 85 w 159"/>
                <a:gd name="T15" fmla="*/ 27 h 169"/>
                <a:gd name="T16" fmla="*/ 74 w 159"/>
                <a:gd name="T17" fmla="*/ 35 h 169"/>
                <a:gd name="T18" fmla="*/ 64 w 159"/>
                <a:gd name="T19" fmla="*/ 43 h 169"/>
                <a:gd name="T20" fmla="*/ 53 w 159"/>
                <a:gd name="T21" fmla="*/ 52 h 169"/>
                <a:gd name="T22" fmla="*/ 45 w 159"/>
                <a:gd name="T23" fmla="*/ 60 h 169"/>
                <a:gd name="T24" fmla="*/ 36 w 159"/>
                <a:gd name="T25" fmla="*/ 69 h 169"/>
                <a:gd name="T26" fmla="*/ 29 w 159"/>
                <a:gd name="T27" fmla="*/ 78 h 169"/>
                <a:gd name="T28" fmla="*/ 25 w 159"/>
                <a:gd name="T29" fmla="*/ 84 h 169"/>
                <a:gd name="T30" fmla="*/ 22 w 159"/>
                <a:gd name="T31" fmla="*/ 88 h 169"/>
                <a:gd name="T32" fmla="*/ 20 w 159"/>
                <a:gd name="T33" fmla="*/ 89 h 169"/>
                <a:gd name="T34" fmla="*/ 0 w 159"/>
                <a:gd name="T35" fmla="*/ 144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8 h 169"/>
                <a:gd name="T50" fmla="*/ 53 w 159"/>
                <a:gd name="T51" fmla="*/ 78 h 169"/>
                <a:gd name="T52" fmla="*/ 74 w 159"/>
                <a:gd name="T53" fmla="*/ 59 h 169"/>
                <a:gd name="T54" fmla="*/ 95 w 159"/>
                <a:gd name="T55" fmla="*/ 42 h 169"/>
                <a:gd name="T56" fmla="*/ 114 w 159"/>
                <a:gd name="T57" fmla="*/ 29 h 169"/>
                <a:gd name="T58" fmla="*/ 129 w 159"/>
                <a:gd name="T59" fmla="*/ 19 h 169"/>
                <a:gd name="T60" fmla="*/ 140 w 159"/>
                <a:gd name="T61" fmla="*/ 11 h 169"/>
                <a:gd name="T62" fmla="*/ 149 w 159"/>
                <a:gd name="T63" fmla="*/ 6 h 169"/>
                <a:gd name="T64" fmla="*/ 154 w 159"/>
                <a:gd name="T65" fmla="*/ 3 h 169"/>
                <a:gd name="T66" fmla="*/ 157 w 159"/>
                <a:gd name="T67" fmla="*/ 0 h 169"/>
                <a:gd name="T68" fmla="*/ 159 w 159"/>
                <a:gd name="T69" fmla="*/ 0 h 169"/>
                <a:gd name="T70" fmla="*/ 143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3" y="0"/>
                  </a:moveTo>
                  <a:lnTo>
                    <a:pt x="141" y="0"/>
                  </a:lnTo>
                  <a:lnTo>
                    <a:pt x="136" y="3"/>
                  </a:lnTo>
                  <a:lnTo>
                    <a:pt x="129" y="6"/>
                  </a:lnTo>
                  <a:lnTo>
                    <a:pt x="120" y="10"/>
                  </a:lnTo>
                  <a:lnTo>
                    <a:pt x="108" y="14"/>
                  </a:lnTo>
                  <a:lnTo>
                    <a:pt x="97" y="20"/>
                  </a:lnTo>
                  <a:lnTo>
                    <a:pt x="85" y="27"/>
                  </a:lnTo>
                  <a:lnTo>
                    <a:pt x="74" y="35"/>
                  </a:lnTo>
                  <a:lnTo>
                    <a:pt x="64" y="43"/>
                  </a:lnTo>
                  <a:lnTo>
                    <a:pt x="53" y="52"/>
                  </a:lnTo>
                  <a:lnTo>
                    <a:pt x="45" y="60"/>
                  </a:lnTo>
                  <a:lnTo>
                    <a:pt x="36" y="69"/>
                  </a:lnTo>
                  <a:lnTo>
                    <a:pt x="29" y="78"/>
                  </a:lnTo>
                  <a:lnTo>
                    <a:pt x="25" y="84"/>
                  </a:lnTo>
                  <a:lnTo>
                    <a:pt x="22" y="88"/>
                  </a:lnTo>
                  <a:lnTo>
                    <a:pt x="20" y="89"/>
                  </a:lnTo>
                  <a:lnTo>
                    <a:pt x="0" y="144"/>
                  </a:lnTo>
                  <a:lnTo>
                    <a:pt x="20" y="169"/>
                  </a:lnTo>
                  <a:lnTo>
                    <a:pt x="20" y="166"/>
                  </a:lnTo>
                  <a:lnTo>
                    <a:pt x="20" y="159"/>
                  </a:lnTo>
                  <a:lnTo>
                    <a:pt x="20" y="147"/>
                  </a:lnTo>
                  <a:lnTo>
                    <a:pt x="23" y="133"/>
                  </a:lnTo>
                  <a:lnTo>
                    <a:pt x="29" y="115"/>
                  </a:lnTo>
                  <a:lnTo>
                    <a:pt x="39" y="98"/>
                  </a:lnTo>
                  <a:lnTo>
                    <a:pt x="53" y="78"/>
                  </a:lnTo>
                  <a:lnTo>
                    <a:pt x="74" y="59"/>
                  </a:lnTo>
                  <a:lnTo>
                    <a:pt x="95" y="42"/>
                  </a:lnTo>
                  <a:lnTo>
                    <a:pt x="114" y="29"/>
                  </a:lnTo>
                  <a:lnTo>
                    <a:pt x="129" y="19"/>
                  </a:lnTo>
                  <a:lnTo>
                    <a:pt x="140" y="11"/>
                  </a:lnTo>
                  <a:lnTo>
                    <a:pt x="149" y="6"/>
                  </a:lnTo>
                  <a:lnTo>
                    <a:pt x="154" y="3"/>
                  </a:lnTo>
                  <a:lnTo>
                    <a:pt x="157"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9" name="Freeform 251"/>
            <p:cNvSpPr>
              <a:spLocks/>
            </p:cNvSpPr>
            <p:nvPr/>
          </p:nvSpPr>
          <p:spPr bwMode="auto">
            <a:xfrm>
              <a:off x="1489" y="2460"/>
              <a:ext cx="159" cy="169"/>
            </a:xfrm>
            <a:custGeom>
              <a:avLst/>
              <a:gdLst>
                <a:gd name="T0" fmla="*/ 144 w 159"/>
                <a:gd name="T1" fmla="*/ 0 h 169"/>
                <a:gd name="T2" fmla="*/ 143 w 159"/>
                <a:gd name="T3" fmla="*/ 0 h 169"/>
                <a:gd name="T4" fmla="*/ 137 w 159"/>
                <a:gd name="T5" fmla="*/ 3 h 169"/>
                <a:gd name="T6" fmla="*/ 130 w 159"/>
                <a:gd name="T7" fmla="*/ 6 h 169"/>
                <a:gd name="T8" fmla="*/ 121 w 159"/>
                <a:gd name="T9" fmla="*/ 10 h 169"/>
                <a:gd name="T10" fmla="*/ 110 w 159"/>
                <a:gd name="T11" fmla="*/ 14 h 169"/>
                <a:gd name="T12" fmla="*/ 98 w 159"/>
                <a:gd name="T13" fmla="*/ 20 h 169"/>
                <a:gd name="T14" fmla="*/ 87 w 159"/>
                <a:gd name="T15" fmla="*/ 27 h 169"/>
                <a:gd name="T16" fmla="*/ 75 w 159"/>
                <a:gd name="T17" fmla="*/ 35 h 169"/>
                <a:gd name="T18" fmla="*/ 63 w 159"/>
                <a:gd name="T19" fmla="*/ 43 h 169"/>
                <a:gd name="T20" fmla="*/ 53 w 159"/>
                <a:gd name="T21" fmla="*/ 52 h 169"/>
                <a:gd name="T22" fmla="*/ 45 w 159"/>
                <a:gd name="T23" fmla="*/ 61 h 169"/>
                <a:gd name="T24" fmla="*/ 36 w 159"/>
                <a:gd name="T25" fmla="*/ 69 h 169"/>
                <a:gd name="T26" fmla="*/ 29 w 159"/>
                <a:gd name="T27" fmla="*/ 78 h 169"/>
                <a:gd name="T28" fmla="*/ 24 w 159"/>
                <a:gd name="T29" fmla="*/ 84 h 169"/>
                <a:gd name="T30" fmla="*/ 22 w 159"/>
                <a:gd name="T31" fmla="*/ 88 h 169"/>
                <a:gd name="T32" fmla="*/ 20 w 159"/>
                <a:gd name="T33" fmla="*/ 89 h 169"/>
                <a:gd name="T34" fmla="*/ 0 w 159"/>
                <a:gd name="T35" fmla="*/ 144 h 169"/>
                <a:gd name="T36" fmla="*/ 20 w 159"/>
                <a:gd name="T37" fmla="*/ 169 h 169"/>
                <a:gd name="T38" fmla="*/ 20 w 159"/>
                <a:gd name="T39" fmla="*/ 166 h 169"/>
                <a:gd name="T40" fmla="*/ 20 w 159"/>
                <a:gd name="T41" fmla="*/ 159 h 169"/>
                <a:gd name="T42" fmla="*/ 20 w 159"/>
                <a:gd name="T43" fmla="*/ 147 h 169"/>
                <a:gd name="T44" fmla="*/ 23 w 159"/>
                <a:gd name="T45" fmla="*/ 133 h 169"/>
                <a:gd name="T46" fmla="*/ 29 w 159"/>
                <a:gd name="T47" fmla="*/ 115 h 169"/>
                <a:gd name="T48" fmla="*/ 39 w 159"/>
                <a:gd name="T49" fmla="*/ 98 h 169"/>
                <a:gd name="T50" fmla="*/ 53 w 159"/>
                <a:gd name="T51" fmla="*/ 78 h 169"/>
                <a:gd name="T52" fmla="*/ 75 w 159"/>
                <a:gd name="T53" fmla="*/ 59 h 169"/>
                <a:gd name="T54" fmla="*/ 97 w 159"/>
                <a:gd name="T55" fmla="*/ 42 h 169"/>
                <a:gd name="T56" fmla="*/ 115 w 159"/>
                <a:gd name="T57" fmla="*/ 29 h 169"/>
                <a:gd name="T58" fmla="*/ 130 w 159"/>
                <a:gd name="T59" fmla="*/ 19 h 169"/>
                <a:gd name="T60" fmla="*/ 141 w 159"/>
                <a:gd name="T61" fmla="*/ 12 h 169"/>
                <a:gd name="T62" fmla="*/ 149 w 159"/>
                <a:gd name="T63" fmla="*/ 6 h 169"/>
                <a:gd name="T64" fmla="*/ 154 w 159"/>
                <a:gd name="T65" fmla="*/ 3 h 169"/>
                <a:gd name="T66" fmla="*/ 157 w 159"/>
                <a:gd name="T67" fmla="*/ 0 h 169"/>
                <a:gd name="T68" fmla="*/ 159 w 159"/>
                <a:gd name="T69" fmla="*/ 0 h 169"/>
                <a:gd name="T70" fmla="*/ 144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4" y="0"/>
                  </a:moveTo>
                  <a:lnTo>
                    <a:pt x="143" y="0"/>
                  </a:lnTo>
                  <a:lnTo>
                    <a:pt x="137" y="3"/>
                  </a:lnTo>
                  <a:lnTo>
                    <a:pt x="130" y="6"/>
                  </a:lnTo>
                  <a:lnTo>
                    <a:pt x="121" y="10"/>
                  </a:lnTo>
                  <a:lnTo>
                    <a:pt x="110" y="14"/>
                  </a:lnTo>
                  <a:lnTo>
                    <a:pt x="98" y="20"/>
                  </a:lnTo>
                  <a:lnTo>
                    <a:pt x="87" y="27"/>
                  </a:lnTo>
                  <a:lnTo>
                    <a:pt x="75" y="35"/>
                  </a:lnTo>
                  <a:lnTo>
                    <a:pt x="63" y="43"/>
                  </a:lnTo>
                  <a:lnTo>
                    <a:pt x="53" y="52"/>
                  </a:lnTo>
                  <a:lnTo>
                    <a:pt x="45" y="61"/>
                  </a:lnTo>
                  <a:lnTo>
                    <a:pt x="36" y="69"/>
                  </a:lnTo>
                  <a:lnTo>
                    <a:pt x="29" y="78"/>
                  </a:lnTo>
                  <a:lnTo>
                    <a:pt x="24" y="84"/>
                  </a:lnTo>
                  <a:lnTo>
                    <a:pt x="22" y="88"/>
                  </a:lnTo>
                  <a:lnTo>
                    <a:pt x="20" y="89"/>
                  </a:lnTo>
                  <a:lnTo>
                    <a:pt x="0" y="144"/>
                  </a:lnTo>
                  <a:lnTo>
                    <a:pt x="20" y="169"/>
                  </a:lnTo>
                  <a:lnTo>
                    <a:pt x="20" y="166"/>
                  </a:lnTo>
                  <a:lnTo>
                    <a:pt x="20" y="159"/>
                  </a:lnTo>
                  <a:lnTo>
                    <a:pt x="20" y="147"/>
                  </a:lnTo>
                  <a:lnTo>
                    <a:pt x="23" y="133"/>
                  </a:lnTo>
                  <a:lnTo>
                    <a:pt x="29" y="115"/>
                  </a:lnTo>
                  <a:lnTo>
                    <a:pt x="39" y="98"/>
                  </a:lnTo>
                  <a:lnTo>
                    <a:pt x="53" y="78"/>
                  </a:lnTo>
                  <a:lnTo>
                    <a:pt x="75" y="59"/>
                  </a:lnTo>
                  <a:lnTo>
                    <a:pt x="97" y="42"/>
                  </a:lnTo>
                  <a:lnTo>
                    <a:pt x="115" y="29"/>
                  </a:lnTo>
                  <a:lnTo>
                    <a:pt x="130" y="19"/>
                  </a:lnTo>
                  <a:lnTo>
                    <a:pt x="141" y="12"/>
                  </a:lnTo>
                  <a:lnTo>
                    <a:pt x="149" y="6"/>
                  </a:lnTo>
                  <a:lnTo>
                    <a:pt x="154" y="3"/>
                  </a:lnTo>
                  <a:lnTo>
                    <a:pt x="157" y="0"/>
                  </a:lnTo>
                  <a:lnTo>
                    <a:pt x="159"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0" name="Freeform 252"/>
            <p:cNvSpPr>
              <a:spLocks/>
            </p:cNvSpPr>
            <p:nvPr/>
          </p:nvSpPr>
          <p:spPr bwMode="auto">
            <a:xfrm>
              <a:off x="1519" y="2496"/>
              <a:ext cx="159" cy="169"/>
            </a:xfrm>
            <a:custGeom>
              <a:avLst/>
              <a:gdLst>
                <a:gd name="T0" fmla="*/ 143 w 159"/>
                <a:gd name="T1" fmla="*/ 0 h 169"/>
                <a:gd name="T2" fmla="*/ 142 w 159"/>
                <a:gd name="T3" fmla="*/ 0 h 169"/>
                <a:gd name="T4" fmla="*/ 136 w 159"/>
                <a:gd name="T5" fmla="*/ 3 h 169"/>
                <a:gd name="T6" fmla="*/ 129 w 159"/>
                <a:gd name="T7" fmla="*/ 6 h 169"/>
                <a:gd name="T8" fmla="*/ 120 w 159"/>
                <a:gd name="T9" fmla="*/ 10 h 169"/>
                <a:gd name="T10" fmla="*/ 108 w 159"/>
                <a:gd name="T11" fmla="*/ 14 h 169"/>
                <a:gd name="T12" fmla="*/ 97 w 159"/>
                <a:gd name="T13" fmla="*/ 20 h 169"/>
                <a:gd name="T14" fmla="*/ 85 w 159"/>
                <a:gd name="T15" fmla="*/ 27 h 169"/>
                <a:gd name="T16" fmla="*/ 74 w 159"/>
                <a:gd name="T17" fmla="*/ 35 h 169"/>
                <a:gd name="T18" fmla="*/ 64 w 159"/>
                <a:gd name="T19" fmla="*/ 43 h 169"/>
                <a:gd name="T20" fmla="*/ 54 w 159"/>
                <a:gd name="T21" fmla="*/ 52 h 169"/>
                <a:gd name="T22" fmla="*/ 44 w 159"/>
                <a:gd name="T23" fmla="*/ 61 h 169"/>
                <a:gd name="T24" fmla="*/ 36 w 159"/>
                <a:gd name="T25" fmla="*/ 69 h 169"/>
                <a:gd name="T26" fmla="*/ 29 w 159"/>
                <a:gd name="T27" fmla="*/ 78 h 169"/>
                <a:gd name="T28" fmla="*/ 23 w 159"/>
                <a:gd name="T29" fmla="*/ 84 h 169"/>
                <a:gd name="T30" fmla="*/ 20 w 159"/>
                <a:gd name="T31" fmla="*/ 88 h 169"/>
                <a:gd name="T32" fmla="*/ 19 w 159"/>
                <a:gd name="T33" fmla="*/ 89 h 169"/>
                <a:gd name="T34" fmla="*/ 0 w 159"/>
                <a:gd name="T35" fmla="*/ 143 h 169"/>
                <a:gd name="T36" fmla="*/ 19 w 159"/>
                <a:gd name="T37" fmla="*/ 169 h 169"/>
                <a:gd name="T38" fmla="*/ 19 w 159"/>
                <a:gd name="T39" fmla="*/ 166 h 169"/>
                <a:gd name="T40" fmla="*/ 19 w 159"/>
                <a:gd name="T41" fmla="*/ 159 h 169"/>
                <a:gd name="T42" fmla="*/ 19 w 159"/>
                <a:gd name="T43" fmla="*/ 147 h 169"/>
                <a:gd name="T44" fmla="*/ 22 w 159"/>
                <a:gd name="T45" fmla="*/ 133 h 169"/>
                <a:gd name="T46" fmla="*/ 28 w 159"/>
                <a:gd name="T47" fmla="*/ 115 h 169"/>
                <a:gd name="T48" fmla="*/ 38 w 159"/>
                <a:gd name="T49" fmla="*/ 97 h 169"/>
                <a:gd name="T50" fmla="*/ 52 w 159"/>
                <a:gd name="T51" fmla="*/ 78 h 169"/>
                <a:gd name="T52" fmla="*/ 74 w 159"/>
                <a:gd name="T53" fmla="*/ 59 h 169"/>
                <a:gd name="T54" fmla="*/ 95 w 159"/>
                <a:gd name="T55" fmla="*/ 42 h 169"/>
                <a:gd name="T56" fmla="*/ 114 w 159"/>
                <a:gd name="T57" fmla="*/ 29 h 169"/>
                <a:gd name="T58" fmla="*/ 129 w 159"/>
                <a:gd name="T59" fmla="*/ 19 h 169"/>
                <a:gd name="T60" fmla="*/ 140 w 159"/>
                <a:gd name="T61" fmla="*/ 12 h 169"/>
                <a:gd name="T62" fmla="*/ 149 w 159"/>
                <a:gd name="T63" fmla="*/ 6 h 169"/>
                <a:gd name="T64" fmla="*/ 155 w 159"/>
                <a:gd name="T65" fmla="*/ 3 h 169"/>
                <a:gd name="T66" fmla="*/ 158 w 159"/>
                <a:gd name="T67" fmla="*/ 0 h 169"/>
                <a:gd name="T68" fmla="*/ 159 w 159"/>
                <a:gd name="T69" fmla="*/ 0 h 169"/>
                <a:gd name="T70" fmla="*/ 143 w 159"/>
                <a:gd name="T71" fmla="*/ 0 h 1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
                <a:gd name="T109" fmla="*/ 0 h 169"/>
                <a:gd name="T110" fmla="*/ 159 w 159"/>
                <a:gd name="T111" fmla="*/ 169 h 1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 h="169">
                  <a:moveTo>
                    <a:pt x="143" y="0"/>
                  </a:moveTo>
                  <a:lnTo>
                    <a:pt x="142" y="0"/>
                  </a:lnTo>
                  <a:lnTo>
                    <a:pt x="136" y="3"/>
                  </a:lnTo>
                  <a:lnTo>
                    <a:pt x="129" y="6"/>
                  </a:lnTo>
                  <a:lnTo>
                    <a:pt x="120" y="10"/>
                  </a:lnTo>
                  <a:lnTo>
                    <a:pt x="108" y="14"/>
                  </a:lnTo>
                  <a:lnTo>
                    <a:pt x="97" y="20"/>
                  </a:lnTo>
                  <a:lnTo>
                    <a:pt x="85" y="27"/>
                  </a:lnTo>
                  <a:lnTo>
                    <a:pt x="74" y="35"/>
                  </a:lnTo>
                  <a:lnTo>
                    <a:pt x="64" y="43"/>
                  </a:lnTo>
                  <a:lnTo>
                    <a:pt x="54" y="52"/>
                  </a:lnTo>
                  <a:lnTo>
                    <a:pt x="44" y="61"/>
                  </a:lnTo>
                  <a:lnTo>
                    <a:pt x="36" y="69"/>
                  </a:lnTo>
                  <a:lnTo>
                    <a:pt x="29" y="78"/>
                  </a:lnTo>
                  <a:lnTo>
                    <a:pt x="23" y="84"/>
                  </a:lnTo>
                  <a:lnTo>
                    <a:pt x="20" y="88"/>
                  </a:lnTo>
                  <a:lnTo>
                    <a:pt x="19" y="89"/>
                  </a:lnTo>
                  <a:lnTo>
                    <a:pt x="0" y="143"/>
                  </a:lnTo>
                  <a:lnTo>
                    <a:pt x="19" y="169"/>
                  </a:lnTo>
                  <a:lnTo>
                    <a:pt x="19" y="166"/>
                  </a:lnTo>
                  <a:lnTo>
                    <a:pt x="19" y="159"/>
                  </a:lnTo>
                  <a:lnTo>
                    <a:pt x="19" y="147"/>
                  </a:lnTo>
                  <a:lnTo>
                    <a:pt x="22" y="133"/>
                  </a:lnTo>
                  <a:lnTo>
                    <a:pt x="28" y="115"/>
                  </a:lnTo>
                  <a:lnTo>
                    <a:pt x="38" y="97"/>
                  </a:lnTo>
                  <a:lnTo>
                    <a:pt x="52" y="78"/>
                  </a:lnTo>
                  <a:lnTo>
                    <a:pt x="74" y="59"/>
                  </a:lnTo>
                  <a:lnTo>
                    <a:pt x="95" y="42"/>
                  </a:lnTo>
                  <a:lnTo>
                    <a:pt x="114" y="29"/>
                  </a:lnTo>
                  <a:lnTo>
                    <a:pt x="129" y="19"/>
                  </a:lnTo>
                  <a:lnTo>
                    <a:pt x="140" y="12"/>
                  </a:lnTo>
                  <a:lnTo>
                    <a:pt x="149" y="6"/>
                  </a:lnTo>
                  <a:lnTo>
                    <a:pt x="155" y="3"/>
                  </a:lnTo>
                  <a:lnTo>
                    <a:pt x="158" y="0"/>
                  </a:lnTo>
                  <a:lnTo>
                    <a:pt x="159" y="0"/>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1" name="Freeform 253"/>
            <p:cNvSpPr>
              <a:spLocks/>
            </p:cNvSpPr>
            <p:nvPr/>
          </p:nvSpPr>
          <p:spPr bwMode="auto">
            <a:xfrm>
              <a:off x="1319" y="2492"/>
              <a:ext cx="281" cy="292"/>
            </a:xfrm>
            <a:custGeom>
              <a:avLst/>
              <a:gdLst>
                <a:gd name="T0" fmla="*/ 246 w 281"/>
                <a:gd name="T1" fmla="*/ 238 h 292"/>
                <a:gd name="T2" fmla="*/ 244 w 281"/>
                <a:gd name="T3" fmla="*/ 236 h 292"/>
                <a:gd name="T4" fmla="*/ 233 w 281"/>
                <a:gd name="T5" fmla="*/ 229 h 292"/>
                <a:gd name="T6" fmla="*/ 220 w 281"/>
                <a:gd name="T7" fmla="*/ 222 h 292"/>
                <a:gd name="T8" fmla="*/ 205 w 281"/>
                <a:gd name="T9" fmla="*/ 210 h 292"/>
                <a:gd name="T10" fmla="*/ 186 w 281"/>
                <a:gd name="T11" fmla="*/ 199 h 292"/>
                <a:gd name="T12" fmla="*/ 167 w 281"/>
                <a:gd name="T13" fmla="*/ 187 h 292"/>
                <a:gd name="T14" fmla="*/ 148 w 281"/>
                <a:gd name="T15" fmla="*/ 177 h 292"/>
                <a:gd name="T16" fmla="*/ 132 w 281"/>
                <a:gd name="T17" fmla="*/ 168 h 292"/>
                <a:gd name="T18" fmla="*/ 115 w 281"/>
                <a:gd name="T19" fmla="*/ 155 h 292"/>
                <a:gd name="T20" fmla="*/ 95 w 281"/>
                <a:gd name="T21" fmla="*/ 134 h 292"/>
                <a:gd name="T22" fmla="*/ 73 w 281"/>
                <a:gd name="T23" fmla="*/ 106 h 292"/>
                <a:gd name="T24" fmla="*/ 52 w 281"/>
                <a:gd name="T25" fmla="*/ 76 h 292"/>
                <a:gd name="T26" fmla="*/ 31 w 281"/>
                <a:gd name="T27" fmla="*/ 47 h 292"/>
                <a:gd name="T28" fmla="*/ 16 w 281"/>
                <a:gd name="T29" fmla="*/ 23 h 292"/>
                <a:gd name="T30" fmla="*/ 4 w 281"/>
                <a:gd name="T31" fmla="*/ 5 h 292"/>
                <a:gd name="T32" fmla="*/ 0 w 281"/>
                <a:gd name="T33" fmla="*/ 0 h 292"/>
                <a:gd name="T34" fmla="*/ 0 w 281"/>
                <a:gd name="T35" fmla="*/ 24 h 292"/>
                <a:gd name="T36" fmla="*/ 187 w 281"/>
                <a:gd name="T37" fmla="*/ 258 h 292"/>
                <a:gd name="T38" fmla="*/ 281 w 281"/>
                <a:gd name="T39" fmla="*/ 292 h 292"/>
                <a:gd name="T40" fmla="*/ 246 w 281"/>
                <a:gd name="T41" fmla="*/ 238 h 2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1"/>
                <a:gd name="T64" fmla="*/ 0 h 292"/>
                <a:gd name="T65" fmla="*/ 281 w 281"/>
                <a:gd name="T66" fmla="*/ 292 h 29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1" h="292">
                  <a:moveTo>
                    <a:pt x="246" y="238"/>
                  </a:moveTo>
                  <a:lnTo>
                    <a:pt x="244" y="236"/>
                  </a:lnTo>
                  <a:lnTo>
                    <a:pt x="233" y="229"/>
                  </a:lnTo>
                  <a:lnTo>
                    <a:pt x="220" y="222"/>
                  </a:lnTo>
                  <a:lnTo>
                    <a:pt x="205" y="210"/>
                  </a:lnTo>
                  <a:lnTo>
                    <a:pt x="186" y="199"/>
                  </a:lnTo>
                  <a:lnTo>
                    <a:pt x="167" y="187"/>
                  </a:lnTo>
                  <a:lnTo>
                    <a:pt x="148" y="177"/>
                  </a:lnTo>
                  <a:lnTo>
                    <a:pt x="132" y="168"/>
                  </a:lnTo>
                  <a:lnTo>
                    <a:pt x="115" y="155"/>
                  </a:lnTo>
                  <a:lnTo>
                    <a:pt x="95" y="134"/>
                  </a:lnTo>
                  <a:lnTo>
                    <a:pt x="73" y="106"/>
                  </a:lnTo>
                  <a:lnTo>
                    <a:pt x="52" y="76"/>
                  </a:lnTo>
                  <a:lnTo>
                    <a:pt x="31" y="47"/>
                  </a:lnTo>
                  <a:lnTo>
                    <a:pt x="16" y="23"/>
                  </a:lnTo>
                  <a:lnTo>
                    <a:pt x="4" y="5"/>
                  </a:lnTo>
                  <a:lnTo>
                    <a:pt x="0" y="0"/>
                  </a:lnTo>
                  <a:lnTo>
                    <a:pt x="0" y="24"/>
                  </a:lnTo>
                  <a:lnTo>
                    <a:pt x="187" y="258"/>
                  </a:lnTo>
                  <a:lnTo>
                    <a:pt x="281" y="292"/>
                  </a:lnTo>
                  <a:lnTo>
                    <a:pt x="246" y="2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2" name="Freeform 254"/>
            <p:cNvSpPr>
              <a:spLocks/>
            </p:cNvSpPr>
            <p:nvPr/>
          </p:nvSpPr>
          <p:spPr bwMode="auto">
            <a:xfrm>
              <a:off x="1343" y="2424"/>
              <a:ext cx="240" cy="242"/>
            </a:xfrm>
            <a:custGeom>
              <a:avLst/>
              <a:gdLst>
                <a:gd name="T0" fmla="*/ 237 w 240"/>
                <a:gd name="T1" fmla="*/ 216 h 242"/>
                <a:gd name="T2" fmla="*/ 238 w 240"/>
                <a:gd name="T3" fmla="*/ 221 h 242"/>
                <a:gd name="T4" fmla="*/ 240 w 240"/>
                <a:gd name="T5" fmla="*/ 229 h 242"/>
                <a:gd name="T6" fmla="*/ 237 w 240"/>
                <a:gd name="T7" fmla="*/ 238 h 242"/>
                <a:gd name="T8" fmla="*/ 222 w 240"/>
                <a:gd name="T9" fmla="*/ 242 h 242"/>
                <a:gd name="T10" fmla="*/ 212 w 240"/>
                <a:gd name="T11" fmla="*/ 241 h 242"/>
                <a:gd name="T12" fmla="*/ 204 w 240"/>
                <a:gd name="T13" fmla="*/ 239 h 242"/>
                <a:gd name="T14" fmla="*/ 195 w 240"/>
                <a:gd name="T15" fmla="*/ 238 h 242"/>
                <a:gd name="T16" fmla="*/ 188 w 240"/>
                <a:gd name="T17" fmla="*/ 236 h 242"/>
                <a:gd name="T18" fmla="*/ 182 w 240"/>
                <a:gd name="T19" fmla="*/ 235 h 242"/>
                <a:gd name="T20" fmla="*/ 178 w 240"/>
                <a:gd name="T21" fmla="*/ 234 h 242"/>
                <a:gd name="T22" fmla="*/ 175 w 240"/>
                <a:gd name="T23" fmla="*/ 232 h 242"/>
                <a:gd name="T24" fmla="*/ 173 w 240"/>
                <a:gd name="T25" fmla="*/ 232 h 242"/>
                <a:gd name="T26" fmla="*/ 0 w 240"/>
                <a:gd name="T27" fmla="*/ 0 h 242"/>
                <a:gd name="T28" fmla="*/ 178 w 240"/>
                <a:gd name="T29" fmla="*/ 172 h 242"/>
                <a:gd name="T30" fmla="*/ 237 w 240"/>
                <a:gd name="T31" fmla="*/ 216 h 2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0"/>
                <a:gd name="T49" fmla="*/ 0 h 242"/>
                <a:gd name="T50" fmla="*/ 240 w 240"/>
                <a:gd name="T51" fmla="*/ 242 h 2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0" h="242">
                  <a:moveTo>
                    <a:pt x="237" y="216"/>
                  </a:moveTo>
                  <a:lnTo>
                    <a:pt x="238" y="221"/>
                  </a:lnTo>
                  <a:lnTo>
                    <a:pt x="240" y="229"/>
                  </a:lnTo>
                  <a:lnTo>
                    <a:pt x="237" y="238"/>
                  </a:lnTo>
                  <a:lnTo>
                    <a:pt x="222" y="242"/>
                  </a:lnTo>
                  <a:lnTo>
                    <a:pt x="212" y="241"/>
                  </a:lnTo>
                  <a:lnTo>
                    <a:pt x="204" y="239"/>
                  </a:lnTo>
                  <a:lnTo>
                    <a:pt x="195" y="238"/>
                  </a:lnTo>
                  <a:lnTo>
                    <a:pt x="188" y="236"/>
                  </a:lnTo>
                  <a:lnTo>
                    <a:pt x="182" y="235"/>
                  </a:lnTo>
                  <a:lnTo>
                    <a:pt x="178" y="234"/>
                  </a:lnTo>
                  <a:lnTo>
                    <a:pt x="175" y="232"/>
                  </a:lnTo>
                  <a:lnTo>
                    <a:pt x="173" y="232"/>
                  </a:lnTo>
                  <a:lnTo>
                    <a:pt x="0" y="0"/>
                  </a:lnTo>
                  <a:lnTo>
                    <a:pt x="178" y="172"/>
                  </a:lnTo>
                  <a:lnTo>
                    <a:pt x="237" y="2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3" name="Freeform 255"/>
            <p:cNvSpPr>
              <a:spLocks/>
            </p:cNvSpPr>
            <p:nvPr/>
          </p:nvSpPr>
          <p:spPr bwMode="auto">
            <a:xfrm>
              <a:off x="545" y="1598"/>
              <a:ext cx="122" cy="111"/>
            </a:xfrm>
            <a:custGeom>
              <a:avLst/>
              <a:gdLst>
                <a:gd name="T0" fmla="*/ 0 w 122"/>
                <a:gd name="T1" fmla="*/ 72 h 111"/>
                <a:gd name="T2" fmla="*/ 35 w 122"/>
                <a:gd name="T3" fmla="*/ 31 h 111"/>
                <a:gd name="T4" fmla="*/ 122 w 122"/>
                <a:gd name="T5" fmla="*/ 0 h 111"/>
                <a:gd name="T6" fmla="*/ 100 w 122"/>
                <a:gd name="T7" fmla="*/ 62 h 111"/>
                <a:gd name="T8" fmla="*/ 65 w 122"/>
                <a:gd name="T9" fmla="*/ 111 h 111"/>
                <a:gd name="T10" fmla="*/ 90 w 122"/>
                <a:gd name="T11" fmla="*/ 31 h 111"/>
                <a:gd name="T12" fmla="*/ 35 w 122"/>
                <a:gd name="T13" fmla="*/ 66 h 111"/>
                <a:gd name="T14" fmla="*/ 0 w 122"/>
                <a:gd name="T15" fmla="*/ 72 h 111"/>
                <a:gd name="T16" fmla="*/ 0 60000 65536"/>
                <a:gd name="T17" fmla="*/ 0 60000 65536"/>
                <a:gd name="T18" fmla="*/ 0 60000 65536"/>
                <a:gd name="T19" fmla="*/ 0 60000 65536"/>
                <a:gd name="T20" fmla="*/ 0 60000 65536"/>
                <a:gd name="T21" fmla="*/ 0 60000 65536"/>
                <a:gd name="T22" fmla="*/ 0 60000 65536"/>
                <a:gd name="T23" fmla="*/ 0 60000 65536"/>
                <a:gd name="T24" fmla="*/ 0 w 122"/>
                <a:gd name="T25" fmla="*/ 0 h 111"/>
                <a:gd name="T26" fmla="*/ 122 w 122"/>
                <a:gd name="T27" fmla="*/ 111 h 1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2" h="111">
                  <a:moveTo>
                    <a:pt x="0" y="72"/>
                  </a:moveTo>
                  <a:lnTo>
                    <a:pt x="35" y="31"/>
                  </a:lnTo>
                  <a:lnTo>
                    <a:pt x="122" y="0"/>
                  </a:lnTo>
                  <a:lnTo>
                    <a:pt x="100" y="62"/>
                  </a:lnTo>
                  <a:lnTo>
                    <a:pt x="65" y="111"/>
                  </a:lnTo>
                  <a:lnTo>
                    <a:pt x="90" y="31"/>
                  </a:lnTo>
                  <a:lnTo>
                    <a:pt x="35" y="66"/>
                  </a:lnTo>
                  <a:lnTo>
                    <a:pt x="0"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4" name="Freeform 256"/>
            <p:cNvSpPr>
              <a:spLocks/>
            </p:cNvSpPr>
            <p:nvPr/>
          </p:nvSpPr>
          <p:spPr bwMode="auto">
            <a:xfrm>
              <a:off x="346" y="1987"/>
              <a:ext cx="230" cy="84"/>
            </a:xfrm>
            <a:custGeom>
              <a:avLst/>
              <a:gdLst>
                <a:gd name="T0" fmla="*/ 45 w 230"/>
                <a:gd name="T1" fmla="*/ 0 h 84"/>
                <a:gd name="T2" fmla="*/ 179 w 230"/>
                <a:gd name="T3" fmla="*/ 10 h 84"/>
                <a:gd name="T4" fmla="*/ 230 w 230"/>
                <a:gd name="T5" fmla="*/ 84 h 84"/>
                <a:gd name="T6" fmla="*/ 189 w 230"/>
                <a:gd name="T7" fmla="*/ 39 h 84"/>
                <a:gd name="T8" fmla="*/ 150 w 230"/>
                <a:gd name="T9" fmla="*/ 39 h 84"/>
                <a:gd name="T10" fmla="*/ 0 w 230"/>
                <a:gd name="T11" fmla="*/ 45 h 84"/>
                <a:gd name="T12" fmla="*/ 45 w 230"/>
                <a:gd name="T13" fmla="*/ 0 h 84"/>
                <a:gd name="T14" fmla="*/ 0 60000 65536"/>
                <a:gd name="T15" fmla="*/ 0 60000 65536"/>
                <a:gd name="T16" fmla="*/ 0 60000 65536"/>
                <a:gd name="T17" fmla="*/ 0 60000 65536"/>
                <a:gd name="T18" fmla="*/ 0 60000 65536"/>
                <a:gd name="T19" fmla="*/ 0 60000 65536"/>
                <a:gd name="T20" fmla="*/ 0 60000 65536"/>
                <a:gd name="T21" fmla="*/ 0 w 230"/>
                <a:gd name="T22" fmla="*/ 0 h 84"/>
                <a:gd name="T23" fmla="*/ 230 w 230"/>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0" h="84">
                  <a:moveTo>
                    <a:pt x="45" y="0"/>
                  </a:moveTo>
                  <a:lnTo>
                    <a:pt x="179" y="10"/>
                  </a:lnTo>
                  <a:lnTo>
                    <a:pt x="230" y="84"/>
                  </a:lnTo>
                  <a:lnTo>
                    <a:pt x="189" y="39"/>
                  </a:lnTo>
                  <a:lnTo>
                    <a:pt x="150" y="39"/>
                  </a:lnTo>
                  <a:lnTo>
                    <a:pt x="0" y="45"/>
                  </a:lnTo>
                  <a:lnTo>
                    <a:pt x="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5" name="Freeform 257"/>
            <p:cNvSpPr>
              <a:spLocks/>
            </p:cNvSpPr>
            <p:nvPr/>
          </p:nvSpPr>
          <p:spPr bwMode="auto">
            <a:xfrm>
              <a:off x="65" y="2185"/>
              <a:ext cx="88" cy="445"/>
            </a:xfrm>
            <a:custGeom>
              <a:avLst/>
              <a:gdLst>
                <a:gd name="T0" fmla="*/ 0 w 88"/>
                <a:gd name="T1" fmla="*/ 0 h 445"/>
                <a:gd name="T2" fmla="*/ 0 w 88"/>
                <a:gd name="T3" fmla="*/ 28 h 445"/>
                <a:gd name="T4" fmla="*/ 0 w 88"/>
                <a:gd name="T5" fmla="*/ 90 h 445"/>
                <a:gd name="T6" fmla="*/ 0 w 88"/>
                <a:gd name="T7" fmla="*/ 157 h 445"/>
                <a:gd name="T8" fmla="*/ 0 w 88"/>
                <a:gd name="T9" fmla="*/ 193 h 445"/>
                <a:gd name="T10" fmla="*/ 1 w 88"/>
                <a:gd name="T11" fmla="*/ 200 h 445"/>
                <a:gd name="T12" fmla="*/ 7 w 88"/>
                <a:gd name="T13" fmla="*/ 209 h 445"/>
                <a:gd name="T14" fmla="*/ 16 w 88"/>
                <a:gd name="T15" fmla="*/ 220 h 445"/>
                <a:gd name="T16" fmla="*/ 24 w 88"/>
                <a:gd name="T17" fmla="*/ 230 h 445"/>
                <a:gd name="T18" fmla="*/ 33 w 88"/>
                <a:gd name="T19" fmla="*/ 240 h 445"/>
                <a:gd name="T20" fmla="*/ 42 w 88"/>
                <a:gd name="T21" fmla="*/ 249 h 445"/>
                <a:gd name="T22" fmla="*/ 48 w 88"/>
                <a:gd name="T23" fmla="*/ 255 h 445"/>
                <a:gd name="T24" fmla="*/ 49 w 88"/>
                <a:gd name="T25" fmla="*/ 258 h 445"/>
                <a:gd name="T26" fmla="*/ 46 w 88"/>
                <a:gd name="T27" fmla="*/ 274 h 445"/>
                <a:gd name="T28" fmla="*/ 42 w 88"/>
                <a:gd name="T29" fmla="*/ 310 h 445"/>
                <a:gd name="T30" fmla="*/ 37 w 88"/>
                <a:gd name="T31" fmla="*/ 350 h 445"/>
                <a:gd name="T32" fmla="*/ 35 w 88"/>
                <a:gd name="T33" fmla="*/ 376 h 445"/>
                <a:gd name="T34" fmla="*/ 40 w 88"/>
                <a:gd name="T35" fmla="*/ 395 h 445"/>
                <a:gd name="T36" fmla="*/ 55 w 88"/>
                <a:gd name="T37" fmla="*/ 418 h 445"/>
                <a:gd name="T38" fmla="*/ 68 w 88"/>
                <a:gd name="T39" fmla="*/ 436 h 445"/>
                <a:gd name="T40" fmla="*/ 74 w 88"/>
                <a:gd name="T41" fmla="*/ 445 h 445"/>
                <a:gd name="T42" fmla="*/ 63 w 88"/>
                <a:gd name="T43" fmla="*/ 366 h 445"/>
                <a:gd name="T44" fmla="*/ 68 w 88"/>
                <a:gd name="T45" fmla="*/ 349 h 445"/>
                <a:gd name="T46" fmla="*/ 76 w 88"/>
                <a:gd name="T47" fmla="*/ 310 h 445"/>
                <a:gd name="T48" fmla="*/ 84 w 88"/>
                <a:gd name="T49" fmla="*/ 268 h 445"/>
                <a:gd name="T50" fmla="*/ 88 w 88"/>
                <a:gd name="T51" fmla="*/ 243 h 445"/>
                <a:gd name="T52" fmla="*/ 86 w 88"/>
                <a:gd name="T53" fmla="*/ 236 h 445"/>
                <a:gd name="T54" fmla="*/ 81 w 88"/>
                <a:gd name="T55" fmla="*/ 226 h 445"/>
                <a:gd name="T56" fmla="*/ 74 w 88"/>
                <a:gd name="T57" fmla="*/ 216 h 445"/>
                <a:gd name="T58" fmla="*/ 66 w 88"/>
                <a:gd name="T59" fmla="*/ 204 h 445"/>
                <a:gd name="T60" fmla="*/ 58 w 88"/>
                <a:gd name="T61" fmla="*/ 194 h 445"/>
                <a:gd name="T62" fmla="*/ 50 w 88"/>
                <a:gd name="T63" fmla="*/ 186 h 445"/>
                <a:gd name="T64" fmla="*/ 45 w 88"/>
                <a:gd name="T65" fmla="*/ 180 h 445"/>
                <a:gd name="T66" fmla="*/ 43 w 88"/>
                <a:gd name="T67" fmla="*/ 178 h 445"/>
                <a:gd name="T68" fmla="*/ 24 w 88"/>
                <a:gd name="T69" fmla="*/ 59 h 445"/>
                <a:gd name="T70" fmla="*/ 24 w 88"/>
                <a:gd name="T71" fmla="*/ 20 h 445"/>
                <a:gd name="T72" fmla="*/ 0 w 88"/>
                <a:gd name="T73" fmla="*/ 0 h 4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
                <a:gd name="T112" fmla="*/ 0 h 445"/>
                <a:gd name="T113" fmla="*/ 88 w 88"/>
                <a:gd name="T114" fmla="*/ 445 h 44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 h="445">
                  <a:moveTo>
                    <a:pt x="0" y="0"/>
                  </a:moveTo>
                  <a:lnTo>
                    <a:pt x="0" y="28"/>
                  </a:lnTo>
                  <a:lnTo>
                    <a:pt x="0" y="90"/>
                  </a:lnTo>
                  <a:lnTo>
                    <a:pt x="0" y="157"/>
                  </a:lnTo>
                  <a:lnTo>
                    <a:pt x="0" y="193"/>
                  </a:lnTo>
                  <a:lnTo>
                    <a:pt x="1" y="200"/>
                  </a:lnTo>
                  <a:lnTo>
                    <a:pt x="7" y="209"/>
                  </a:lnTo>
                  <a:lnTo>
                    <a:pt x="16" y="220"/>
                  </a:lnTo>
                  <a:lnTo>
                    <a:pt x="24" y="230"/>
                  </a:lnTo>
                  <a:lnTo>
                    <a:pt x="33" y="240"/>
                  </a:lnTo>
                  <a:lnTo>
                    <a:pt x="42" y="249"/>
                  </a:lnTo>
                  <a:lnTo>
                    <a:pt x="48" y="255"/>
                  </a:lnTo>
                  <a:lnTo>
                    <a:pt x="49" y="258"/>
                  </a:lnTo>
                  <a:lnTo>
                    <a:pt x="46" y="274"/>
                  </a:lnTo>
                  <a:lnTo>
                    <a:pt x="42" y="310"/>
                  </a:lnTo>
                  <a:lnTo>
                    <a:pt x="37" y="350"/>
                  </a:lnTo>
                  <a:lnTo>
                    <a:pt x="35" y="376"/>
                  </a:lnTo>
                  <a:lnTo>
                    <a:pt x="40" y="395"/>
                  </a:lnTo>
                  <a:lnTo>
                    <a:pt x="55" y="418"/>
                  </a:lnTo>
                  <a:lnTo>
                    <a:pt x="68" y="436"/>
                  </a:lnTo>
                  <a:lnTo>
                    <a:pt x="74" y="445"/>
                  </a:lnTo>
                  <a:lnTo>
                    <a:pt x="63" y="366"/>
                  </a:lnTo>
                  <a:lnTo>
                    <a:pt x="68" y="349"/>
                  </a:lnTo>
                  <a:lnTo>
                    <a:pt x="76" y="310"/>
                  </a:lnTo>
                  <a:lnTo>
                    <a:pt x="84" y="268"/>
                  </a:lnTo>
                  <a:lnTo>
                    <a:pt x="88" y="243"/>
                  </a:lnTo>
                  <a:lnTo>
                    <a:pt x="86" y="236"/>
                  </a:lnTo>
                  <a:lnTo>
                    <a:pt x="81" y="226"/>
                  </a:lnTo>
                  <a:lnTo>
                    <a:pt x="74" y="216"/>
                  </a:lnTo>
                  <a:lnTo>
                    <a:pt x="66" y="204"/>
                  </a:lnTo>
                  <a:lnTo>
                    <a:pt x="58" y="194"/>
                  </a:lnTo>
                  <a:lnTo>
                    <a:pt x="50" y="186"/>
                  </a:lnTo>
                  <a:lnTo>
                    <a:pt x="45" y="180"/>
                  </a:lnTo>
                  <a:lnTo>
                    <a:pt x="43" y="178"/>
                  </a:lnTo>
                  <a:lnTo>
                    <a:pt x="24" y="59"/>
                  </a:lnTo>
                  <a:lnTo>
                    <a:pt x="2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6" name="Freeform 258"/>
            <p:cNvSpPr>
              <a:spLocks/>
            </p:cNvSpPr>
            <p:nvPr/>
          </p:nvSpPr>
          <p:spPr bwMode="auto">
            <a:xfrm>
              <a:off x="671" y="1051"/>
              <a:ext cx="438" cy="296"/>
            </a:xfrm>
            <a:custGeom>
              <a:avLst/>
              <a:gdLst>
                <a:gd name="T0" fmla="*/ 43 w 438"/>
                <a:gd name="T1" fmla="*/ 133 h 296"/>
                <a:gd name="T2" fmla="*/ 88 w 438"/>
                <a:gd name="T3" fmla="*/ 136 h 296"/>
                <a:gd name="T4" fmla="*/ 131 w 438"/>
                <a:gd name="T5" fmla="*/ 140 h 296"/>
                <a:gd name="T6" fmla="*/ 176 w 438"/>
                <a:gd name="T7" fmla="*/ 144 h 296"/>
                <a:gd name="T8" fmla="*/ 211 w 438"/>
                <a:gd name="T9" fmla="*/ 129 h 296"/>
                <a:gd name="T10" fmla="*/ 235 w 438"/>
                <a:gd name="T11" fmla="*/ 95 h 296"/>
                <a:gd name="T12" fmla="*/ 260 w 438"/>
                <a:gd name="T13" fmla="*/ 61 h 296"/>
                <a:gd name="T14" fmla="*/ 284 w 438"/>
                <a:gd name="T15" fmla="*/ 26 h 296"/>
                <a:gd name="T16" fmla="*/ 304 w 438"/>
                <a:gd name="T17" fmla="*/ 3 h 296"/>
                <a:gd name="T18" fmla="*/ 320 w 438"/>
                <a:gd name="T19" fmla="*/ 2 h 296"/>
                <a:gd name="T20" fmla="*/ 335 w 438"/>
                <a:gd name="T21" fmla="*/ 13 h 296"/>
                <a:gd name="T22" fmla="*/ 338 w 438"/>
                <a:gd name="T23" fmla="*/ 29 h 296"/>
                <a:gd name="T24" fmla="*/ 323 w 438"/>
                <a:gd name="T25" fmla="*/ 51 h 296"/>
                <a:gd name="T26" fmla="*/ 303 w 438"/>
                <a:gd name="T27" fmla="*/ 79 h 296"/>
                <a:gd name="T28" fmla="*/ 281 w 438"/>
                <a:gd name="T29" fmla="*/ 107 h 296"/>
                <a:gd name="T30" fmla="*/ 261 w 438"/>
                <a:gd name="T31" fmla="*/ 136 h 296"/>
                <a:gd name="T32" fmla="*/ 271 w 438"/>
                <a:gd name="T33" fmla="*/ 150 h 296"/>
                <a:gd name="T34" fmla="*/ 313 w 438"/>
                <a:gd name="T35" fmla="*/ 153 h 296"/>
                <a:gd name="T36" fmla="*/ 353 w 438"/>
                <a:gd name="T37" fmla="*/ 154 h 296"/>
                <a:gd name="T38" fmla="*/ 395 w 438"/>
                <a:gd name="T39" fmla="*/ 154 h 296"/>
                <a:gd name="T40" fmla="*/ 424 w 438"/>
                <a:gd name="T41" fmla="*/ 156 h 296"/>
                <a:gd name="T42" fmla="*/ 437 w 438"/>
                <a:gd name="T43" fmla="*/ 167 h 296"/>
                <a:gd name="T44" fmla="*/ 437 w 438"/>
                <a:gd name="T45" fmla="*/ 185 h 296"/>
                <a:gd name="T46" fmla="*/ 424 w 438"/>
                <a:gd name="T47" fmla="*/ 196 h 296"/>
                <a:gd name="T48" fmla="*/ 391 w 438"/>
                <a:gd name="T49" fmla="*/ 199 h 296"/>
                <a:gd name="T50" fmla="*/ 342 w 438"/>
                <a:gd name="T51" fmla="*/ 198 h 296"/>
                <a:gd name="T52" fmla="*/ 291 w 438"/>
                <a:gd name="T53" fmla="*/ 196 h 296"/>
                <a:gd name="T54" fmla="*/ 242 w 438"/>
                <a:gd name="T55" fmla="*/ 193 h 296"/>
                <a:gd name="T56" fmla="*/ 208 w 438"/>
                <a:gd name="T57" fmla="*/ 205 h 296"/>
                <a:gd name="T58" fmla="*/ 189 w 438"/>
                <a:gd name="T59" fmla="*/ 229 h 296"/>
                <a:gd name="T60" fmla="*/ 169 w 438"/>
                <a:gd name="T61" fmla="*/ 253 h 296"/>
                <a:gd name="T62" fmla="*/ 148 w 438"/>
                <a:gd name="T63" fmla="*/ 277 h 296"/>
                <a:gd name="T64" fmla="*/ 131 w 438"/>
                <a:gd name="T65" fmla="*/ 294 h 296"/>
                <a:gd name="T66" fmla="*/ 115 w 438"/>
                <a:gd name="T67" fmla="*/ 296 h 296"/>
                <a:gd name="T68" fmla="*/ 101 w 438"/>
                <a:gd name="T69" fmla="*/ 284 h 296"/>
                <a:gd name="T70" fmla="*/ 99 w 438"/>
                <a:gd name="T71" fmla="*/ 267 h 296"/>
                <a:gd name="T72" fmla="*/ 112 w 438"/>
                <a:gd name="T73" fmla="*/ 251 h 296"/>
                <a:gd name="T74" fmla="*/ 127 w 438"/>
                <a:gd name="T75" fmla="*/ 232 h 296"/>
                <a:gd name="T76" fmla="*/ 143 w 438"/>
                <a:gd name="T77" fmla="*/ 215 h 296"/>
                <a:gd name="T78" fmla="*/ 157 w 438"/>
                <a:gd name="T79" fmla="*/ 196 h 296"/>
                <a:gd name="T80" fmla="*/ 147 w 438"/>
                <a:gd name="T81" fmla="*/ 186 h 296"/>
                <a:gd name="T82" fmla="*/ 111 w 438"/>
                <a:gd name="T83" fmla="*/ 183 h 296"/>
                <a:gd name="T84" fmla="*/ 75 w 438"/>
                <a:gd name="T85" fmla="*/ 180 h 296"/>
                <a:gd name="T86" fmla="*/ 39 w 438"/>
                <a:gd name="T87" fmla="*/ 178 h 296"/>
                <a:gd name="T88" fmla="*/ 13 w 438"/>
                <a:gd name="T89" fmla="*/ 175 h 296"/>
                <a:gd name="T90" fmla="*/ 1 w 438"/>
                <a:gd name="T91" fmla="*/ 163 h 296"/>
                <a:gd name="T92" fmla="*/ 1 w 438"/>
                <a:gd name="T93" fmla="*/ 146 h 296"/>
                <a:gd name="T94" fmla="*/ 13 w 438"/>
                <a:gd name="T95" fmla="*/ 133 h 29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38"/>
                <a:gd name="T145" fmla="*/ 0 h 296"/>
                <a:gd name="T146" fmla="*/ 438 w 438"/>
                <a:gd name="T147" fmla="*/ 296 h 29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38" h="296">
                  <a:moveTo>
                    <a:pt x="22" y="131"/>
                  </a:moveTo>
                  <a:lnTo>
                    <a:pt x="43" y="133"/>
                  </a:lnTo>
                  <a:lnTo>
                    <a:pt x="66" y="134"/>
                  </a:lnTo>
                  <a:lnTo>
                    <a:pt x="88" y="136"/>
                  </a:lnTo>
                  <a:lnTo>
                    <a:pt x="110" y="137"/>
                  </a:lnTo>
                  <a:lnTo>
                    <a:pt x="131" y="140"/>
                  </a:lnTo>
                  <a:lnTo>
                    <a:pt x="153" y="141"/>
                  </a:lnTo>
                  <a:lnTo>
                    <a:pt x="176" y="144"/>
                  </a:lnTo>
                  <a:lnTo>
                    <a:pt x="198" y="146"/>
                  </a:lnTo>
                  <a:lnTo>
                    <a:pt x="211" y="129"/>
                  </a:lnTo>
                  <a:lnTo>
                    <a:pt x="224" y="113"/>
                  </a:lnTo>
                  <a:lnTo>
                    <a:pt x="235" y="95"/>
                  </a:lnTo>
                  <a:lnTo>
                    <a:pt x="248" y="78"/>
                  </a:lnTo>
                  <a:lnTo>
                    <a:pt x="260" y="61"/>
                  </a:lnTo>
                  <a:lnTo>
                    <a:pt x="273" y="43"/>
                  </a:lnTo>
                  <a:lnTo>
                    <a:pt x="284" y="26"/>
                  </a:lnTo>
                  <a:lnTo>
                    <a:pt x="297" y="9"/>
                  </a:lnTo>
                  <a:lnTo>
                    <a:pt x="304" y="3"/>
                  </a:lnTo>
                  <a:lnTo>
                    <a:pt x="313" y="0"/>
                  </a:lnTo>
                  <a:lnTo>
                    <a:pt x="320" y="2"/>
                  </a:lnTo>
                  <a:lnTo>
                    <a:pt x="329" y="6"/>
                  </a:lnTo>
                  <a:lnTo>
                    <a:pt x="335" y="13"/>
                  </a:lnTo>
                  <a:lnTo>
                    <a:pt x="338" y="20"/>
                  </a:lnTo>
                  <a:lnTo>
                    <a:pt x="338" y="29"/>
                  </a:lnTo>
                  <a:lnTo>
                    <a:pt x="333" y="36"/>
                  </a:lnTo>
                  <a:lnTo>
                    <a:pt x="323" y="51"/>
                  </a:lnTo>
                  <a:lnTo>
                    <a:pt x="313" y="65"/>
                  </a:lnTo>
                  <a:lnTo>
                    <a:pt x="303" y="79"/>
                  </a:lnTo>
                  <a:lnTo>
                    <a:pt x="293" y="92"/>
                  </a:lnTo>
                  <a:lnTo>
                    <a:pt x="281" y="107"/>
                  </a:lnTo>
                  <a:lnTo>
                    <a:pt x="271" y="121"/>
                  </a:lnTo>
                  <a:lnTo>
                    <a:pt x="261" y="136"/>
                  </a:lnTo>
                  <a:lnTo>
                    <a:pt x="251" y="149"/>
                  </a:lnTo>
                  <a:lnTo>
                    <a:pt x="271" y="150"/>
                  </a:lnTo>
                  <a:lnTo>
                    <a:pt x="293" y="152"/>
                  </a:lnTo>
                  <a:lnTo>
                    <a:pt x="313" y="153"/>
                  </a:lnTo>
                  <a:lnTo>
                    <a:pt x="333" y="153"/>
                  </a:lnTo>
                  <a:lnTo>
                    <a:pt x="353" y="154"/>
                  </a:lnTo>
                  <a:lnTo>
                    <a:pt x="375" y="154"/>
                  </a:lnTo>
                  <a:lnTo>
                    <a:pt x="395" y="154"/>
                  </a:lnTo>
                  <a:lnTo>
                    <a:pt x="415" y="154"/>
                  </a:lnTo>
                  <a:lnTo>
                    <a:pt x="424" y="156"/>
                  </a:lnTo>
                  <a:lnTo>
                    <a:pt x="431" y="160"/>
                  </a:lnTo>
                  <a:lnTo>
                    <a:pt x="437" y="167"/>
                  </a:lnTo>
                  <a:lnTo>
                    <a:pt x="438" y="176"/>
                  </a:lnTo>
                  <a:lnTo>
                    <a:pt x="437" y="185"/>
                  </a:lnTo>
                  <a:lnTo>
                    <a:pt x="431" y="192"/>
                  </a:lnTo>
                  <a:lnTo>
                    <a:pt x="424" y="196"/>
                  </a:lnTo>
                  <a:lnTo>
                    <a:pt x="415" y="198"/>
                  </a:lnTo>
                  <a:lnTo>
                    <a:pt x="391" y="199"/>
                  </a:lnTo>
                  <a:lnTo>
                    <a:pt x="366" y="199"/>
                  </a:lnTo>
                  <a:lnTo>
                    <a:pt x="342" y="198"/>
                  </a:lnTo>
                  <a:lnTo>
                    <a:pt x="317" y="198"/>
                  </a:lnTo>
                  <a:lnTo>
                    <a:pt x="291" y="196"/>
                  </a:lnTo>
                  <a:lnTo>
                    <a:pt x="267" y="195"/>
                  </a:lnTo>
                  <a:lnTo>
                    <a:pt x="242" y="193"/>
                  </a:lnTo>
                  <a:lnTo>
                    <a:pt x="218" y="192"/>
                  </a:lnTo>
                  <a:lnTo>
                    <a:pt x="208" y="205"/>
                  </a:lnTo>
                  <a:lnTo>
                    <a:pt x="198" y="216"/>
                  </a:lnTo>
                  <a:lnTo>
                    <a:pt x="189" y="229"/>
                  </a:lnTo>
                  <a:lnTo>
                    <a:pt x="179" y="241"/>
                  </a:lnTo>
                  <a:lnTo>
                    <a:pt x="169" y="253"/>
                  </a:lnTo>
                  <a:lnTo>
                    <a:pt x="159" y="264"/>
                  </a:lnTo>
                  <a:lnTo>
                    <a:pt x="148" y="277"/>
                  </a:lnTo>
                  <a:lnTo>
                    <a:pt x="138" y="289"/>
                  </a:lnTo>
                  <a:lnTo>
                    <a:pt x="131" y="294"/>
                  </a:lnTo>
                  <a:lnTo>
                    <a:pt x="124" y="296"/>
                  </a:lnTo>
                  <a:lnTo>
                    <a:pt x="115" y="296"/>
                  </a:lnTo>
                  <a:lnTo>
                    <a:pt x="107" y="291"/>
                  </a:lnTo>
                  <a:lnTo>
                    <a:pt x="101" y="284"/>
                  </a:lnTo>
                  <a:lnTo>
                    <a:pt x="99" y="276"/>
                  </a:lnTo>
                  <a:lnTo>
                    <a:pt x="99" y="267"/>
                  </a:lnTo>
                  <a:lnTo>
                    <a:pt x="104" y="260"/>
                  </a:lnTo>
                  <a:lnTo>
                    <a:pt x="112" y="251"/>
                  </a:lnTo>
                  <a:lnTo>
                    <a:pt x="120" y="241"/>
                  </a:lnTo>
                  <a:lnTo>
                    <a:pt x="127" y="232"/>
                  </a:lnTo>
                  <a:lnTo>
                    <a:pt x="136" y="224"/>
                  </a:lnTo>
                  <a:lnTo>
                    <a:pt x="143" y="215"/>
                  </a:lnTo>
                  <a:lnTo>
                    <a:pt x="150" y="206"/>
                  </a:lnTo>
                  <a:lnTo>
                    <a:pt x="157" y="196"/>
                  </a:lnTo>
                  <a:lnTo>
                    <a:pt x="164" y="188"/>
                  </a:lnTo>
                  <a:lnTo>
                    <a:pt x="147" y="186"/>
                  </a:lnTo>
                  <a:lnTo>
                    <a:pt x="128" y="185"/>
                  </a:lnTo>
                  <a:lnTo>
                    <a:pt x="111" y="183"/>
                  </a:lnTo>
                  <a:lnTo>
                    <a:pt x="94" y="182"/>
                  </a:lnTo>
                  <a:lnTo>
                    <a:pt x="75" y="180"/>
                  </a:lnTo>
                  <a:lnTo>
                    <a:pt x="58" y="179"/>
                  </a:lnTo>
                  <a:lnTo>
                    <a:pt x="39" y="178"/>
                  </a:lnTo>
                  <a:lnTo>
                    <a:pt x="22" y="176"/>
                  </a:lnTo>
                  <a:lnTo>
                    <a:pt x="13" y="175"/>
                  </a:lnTo>
                  <a:lnTo>
                    <a:pt x="7" y="169"/>
                  </a:lnTo>
                  <a:lnTo>
                    <a:pt x="1" y="163"/>
                  </a:lnTo>
                  <a:lnTo>
                    <a:pt x="0" y="154"/>
                  </a:lnTo>
                  <a:lnTo>
                    <a:pt x="1" y="146"/>
                  </a:lnTo>
                  <a:lnTo>
                    <a:pt x="7" y="139"/>
                  </a:lnTo>
                  <a:lnTo>
                    <a:pt x="13" y="133"/>
                  </a:lnTo>
                  <a:lnTo>
                    <a:pt x="22"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7" name="Freeform 259"/>
            <p:cNvSpPr>
              <a:spLocks/>
            </p:cNvSpPr>
            <p:nvPr/>
          </p:nvSpPr>
          <p:spPr bwMode="auto">
            <a:xfrm>
              <a:off x="1962" y="1723"/>
              <a:ext cx="362" cy="251"/>
            </a:xfrm>
            <a:custGeom>
              <a:avLst/>
              <a:gdLst>
                <a:gd name="T0" fmla="*/ 3 w 362"/>
                <a:gd name="T1" fmla="*/ 85 h 251"/>
                <a:gd name="T2" fmla="*/ 17 w 362"/>
                <a:gd name="T3" fmla="*/ 75 h 251"/>
                <a:gd name="T4" fmla="*/ 41 w 362"/>
                <a:gd name="T5" fmla="*/ 78 h 251"/>
                <a:gd name="T6" fmla="*/ 69 w 362"/>
                <a:gd name="T7" fmla="*/ 82 h 251"/>
                <a:gd name="T8" fmla="*/ 100 w 362"/>
                <a:gd name="T9" fmla="*/ 87 h 251"/>
                <a:gd name="T10" fmla="*/ 129 w 362"/>
                <a:gd name="T11" fmla="*/ 91 h 251"/>
                <a:gd name="T12" fmla="*/ 153 w 362"/>
                <a:gd name="T13" fmla="*/ 82 h 251"/>
                <a:gd name="T14" fmla="*/ 173 w 362"/>
                <a:gd name="T15" fmla="*/ 59 h 251"/>
                <a:gd name="T16" fmla="*/ 194 w 362"/>
                <a:gd name="T17" fmla="*/ 38 h 251"/>
                <a:gd name="T18" fmla="*/ 217 w 362"/>
                <a:gd name="T19" fmla="*/ 16 h 251"/>
                <a:gd name="T20" fmla="*/ 235 w 362"/>
                <a:gd name="T21" fmla="*/ 2 h 251"/>
                <a:gd name="T22" fmla="*/ 253 w 362"/>
                <a:gd name="T23" fmla="*/ 3 h 251"/>
                <a:gd name="T24" fmla="*/ 264 w 362"/>
                <a:gd name="T25" fmla="*/ 16 h 251"/>
                <a:gd name="T26" fmla="*/ 263 w 362"/>
                <a:gd name="T27" fmla="*/ 33 h 251"/>
                <a:gd name="T28" fmla="*/ 250 w 362"/>
                <a:gd name="T29" fmla="*/ 48 h 251"/>
                <a:gd name="T30" fmla="*/ 232 w 362"/>
                <a:gd name="T31" fmla="*/ 62 h 251"/>
                <a:gd name="T32" fmla="*/ 217 w 362"/>
                <a:gd name="T33" fmla="*/ 78 h 251"/>
                <a:gd name="T34" fmla="*/ 201 w 362"/>
                <a:gd name="T35" fmla="*/ 95 h 251"/>
                <a:gd name="T36" fmla="*/ 212 w 362"/>
                <a:gd name="T37" fmla="*/ 108 h 251"/>
                <a:gd name="T38" fmla="*/ 250 w 362"/>
                <a:gd name="T39" fmla="*/ 114 h 251"/>
                <a:gd name="T40" fmla="*/ 287 w 362"/>
                <a:gd name="T41" fmla="*/ 121 h 251"/>
                <a:gd name="T42" fmla="*/ 325 w 362"/>
                <a:gd name="T43" fmla="*/ 127 h 251"/>
                <a:gd name="T44" fmla="*/ 352 w 362"/>
                <a:gd name="T45" fmla="*/ 133 h 251"/>
                <a:gd name="T46" fmla="*/ 362 w 362"/>
                <a:gd name="T47" fmla="*/ 147 h 251"/>
                <a:gd name="T48" fmla="*/ 359 w 362"/>
                <a:gd name="T49" fmla="*/ 165 h 251"/>
                <a:gd name="T50" fmla="*/ 345 w 362"/>
                <a:gd name="T51" fmla="*/ 175 h 251"/>
                <a:gd name="T52" fmla="*/ 315 w 362"/>
                <a:gd name="T53" fmla="*/ 172 h 251"/>
                <a:gd name="T54" fmla="*/ 271 w 362"/>
                <a:gd name="T55" fmla="*/ 165 h 251"/>
                <a:gd name="T56" fmla="*/ 227 w 362"/>
                <a:gd name="T57" fmla="*/ 156 h 251"/>
                <a:gd name="T58" fmla="*/ 183 w 362"/>
                <a:gd name="T59" fmla="*/ 147 h 251"/>
                <a:gd name="T60" fmla="*/ 152 w 362"/>
                <a:gd name="T61" fmla="*/ 156 h 251"/>
                <a:gd name="T62" fmla="*/ 133 w 362"/>
                <a:gd name="T63" fmla="*/ 180 h 251"/>
                <a:gd name="T64" fmla="*/ 114 w 362"/>
                <a:gd name="T65" fmla="*/ 205 h 251"/>
                <a:gd name="T66" fmla="*/ 95 w 362"/>
                <a:gd name="T67" fmla="*/ 229 h 251"/>
                <a:gd name="T68" fmla="*/ 78 w 362"/>
                <a:gd name="T69" fmla="*/ 248 h 251"/>
                <a:gd name="T70" fmla="*/ 62 w 362"/>
                <a:gd name="T71" fmla="*/ 251 h 251"/>
                <a:gd name="T72" fmla="*/ 49 w 362"/>
                <a:gd name="T73" fmla="*/ 241 h 251"/>
                <a:gd name="T74" fmla="*/ 46 w 362"/>
                <a:gd name="T75" fmla="*/ 225 h 251"/>
                <a:gd name="T76" fmla="*/ 58 w 362"/>
                <a:gd name="T77" fmla="*/ 206 h 251"/>
                <a:gd name="T78" fmla="*/ 74 w 362"/>
                <a:gd name="T79" fmla="*/ 186 h 251"/>
                <a:gd name="T80" fmla="*/ 88 w 362"/>
                <a:gd name="T81" fmla="*/ 165 h 251"/>
                <a:gd name="T82" fmla="*/ 104 w 362"/>
                <a:gd name="T83" fmla="*/ 144 h 251"/>
                <a:gd name="T84" fmla="*/ 101 w 362"/>
                <a:gd name="T85" fmla="*/ 133 h 251"/>
                <a:gd name="T86" fmla="*/ 78 w 362"/>
                <a:gd name="T87" fmla="*/ 128 h 251"/>
                <a:gd name="T88" fmla="*/ 54 w 362"/>
                <a:gd name="T89" fmla="*/ 124 h 251"/>
                <a:gd name="T90" fmla="*/ 30 w 362"/>
                <a:gd name="T91" fmla="*/ 121 h 251"/>
                <a:gd name="T92" fmla="*/ 10 w 362"/>
                <a:gd name="T93" fmla="*/ 117 h 251"/>
                <a:gd name="T94" fmla="*/ 0 w 362"/>
                <a:gd name="T95" fmla="*/ 103 h 2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62"/>
                <a:gd name="T145" fmla="*/ 0 h 251"/>
                <a:gd name="T146" fmla="*/ 362 w 362"/>
                <a:gd name="T147" fmla="*/ 251 h 2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62" h="251">
                  <a:moveTo>
                    <a:pt x="0" y="94"/>
                  </a:moveTo>
                  <a:lnTo>
                    <a:pt x="3" y="85"/>
                  </a:lnTo>
                  <a:lnTo>
                    <a:pt x="9" y="79"/>
                  </a:lnTo>
                  <a:lnTo>
                    <a:pt x="17" y="75"/>
                  </a:lnTo>
                  <a:lnTo>
                    <a:pt x="26" y="75"/>
                  </a:lnTo>
                  <a:lnTo>
                    <a:pt x="41" y="78"/>
                  </a:lnTo>
                  <a:lnTo>
                    <a:pt x="55" y="79"/>
                  </a:lnTo>
                  <a:lnTo>
                    <a:pt x="69" y="82"/>
                  </a:lnTo>
                  <a:lnTo>
                    <a:pt x="85" y="84"/>
                  </a:lnTo>
                  <a:lnTo>
                    <a:pt x="100" y="87"/>
                  </a:lnTo>
                  <a:lnTo>
                    <a:pt x="114" y="88"/>
                  </a:lnTo>
                  <a:lnTo>
                    <a:pt x="129" y="91"/>
                  </a:lnTo>
                  <a:lnTo>
                    <a:pt x="143" y="94"/>
                  </a:lnTo>
                  <a:lnTo>
                    <a:pt x="153" y="82"/>
                  </a:lnTo>
                  <a:lnTo>
                    <a:pt x="163" y="71"/>
                  </a:lnTo>
                  <a:lnTo>
                    <a:pt x="173" y="59"/>
                  </a:lnTo>
                  <a:lnTo>
                    <a:pt x="183" y="49"/>
                  </a:lnTo>
                  <a:lnTo>
                    <a:pt x="194" y="38"/>
                  </a:lnTo>
                  <a:lnTo>
                    <a:pt x="205" y="28"/>
                  </a:lnTo>
                  <a:lnTo>
                    <a:pt x="217" y="16"/>
                  </a:lnTo>
                  <a:lnTo>
                    <a:pt x="228" y="6"/>
                  </a:lnTo>
                  <a:lnTo>
                    <a:pt x="235" y="2"/>
                  </a:lnTo>
                  <a:lnTo>
                    <a:pt x="244" y="0"/>
                  </a:lnTo>
                  <a:lnTo>
                    <a:pt x="253" y="3"/>
                  </a:lnTo>
                  <a:lnTo>
                    <a:pt x="260" y="9"/>
                  </a:lnTo>
                  <a:lnTo>
                    <a:pt x="264" y="16"/>
                  </a:lnTo>
                  <a:lnTo>
                    <a:pt x="266" y="25"/>
                  </a:lnTo>
                  <a:lnTo>
                    <a:pt x="263" y="33"/>
                  </a:lnTo>
                  <a:lnTo>
                    <a:pt x="258" y="41"/>
                  </a:lnTo>
                  <a:lnTo>
                    <a:pt x="250" y="48"/>
                  </a:lnTo>
                  <a:lnTo>
                    <a:pt x="241" y="55"/>
                  </a:lnTo>
                  <a:lnTo>
                    <a:pt x="232" y="62"/>
                  </a:lnTo>
                  <a:lnTo>
                    <a:pt x="225" y="71"/>
                  </a:lnTo>
                  <a:lnTo>
                    <a:pt x="217" y="78"/>
                  </a:lnTo>
                  <a:lnTo>
                    <a:pt x="209" y="87"/>
                  </a:lnTo>
                  <a:lnTo>
                    <a:pt x="201" y="95"/>
                  </a:lnTo>
                  <a:lnTo>
                    <a:pt x="194" y="104"/>
                  </a:lnTo>
                  <a:lnTo>
                    <a:pt x="212" y="108"/>
                  </a:lnTo>
                  <a:lnTo>
                    <a:pt x="231" y="111"/>
                  </a:lnTo>
                  <a:lnTo>
                    <a:pt x="250" y="114"/>
                  </a:lnTo>
                  <a:lnTo>
                    <a:pt x="269" y="118"/>
                  </a:lnTo>
                  <a:lnTo>
                    <a:pt x="287" y="121"/>
                  </a:lnTo>
                  <a:lnTo>
                    <a:pt x="306" y="124"/>
                  </a:lnTo>
                  <a:lnTo>
                    <a:pt x="325" y="127"/>
                  </a:lnTo>
                  <a:lnTo>
                    <a:pt x="344" y="130"/>
                  </a:lnTo>
                  <a:lnTo>
                    <a:pt x="352" y="133"/>
                  </a:lnTo>
                  <a:lnTo>
                    <a:pt x="358" y="139"/>
                  </a:lnTo>
                  <a:lnTo>
                    <a:pt x="362" y="147"/>
                  </a:lnTo>
                  <a:lnTo>
                    <a:pt x="362" y="156"/>
                  </a:lnTo>
                  <a:lnTo>
                    <a:pt x="359" y="165"/>
                  </a:lnTo>
                  <a:lnTo>
                    <a:pt x="354" y="170"/>
                  </a:lnTo>
                  <a:lnTo>
                    <a:pt x="345" y="175"/>
                  </a:lnTo>
                  <a:lnTo>
                    <a:pt x="336" y="175"/>
                  </a:lnTo>
                  <a:lnTo>
                    <a:pt x="315" y="172"/>
                  </a:lnTo>
                  <a:lnTo>
                    <a:pt x="293" y="167"/>
                  </a:lnTo>
                  <a:lnTo>
                    <a:pt x="271" y="165"/>
                  </a:lnTo>
                  <a:lnTo>
                    <a:pt x="250" y="160"/>
                  </a:lnTo>
                  <a:lnTo>
                    <a:pt x="227" y="156"/>
                  </a:lnTo>
                  <a:lnTo>
                    <a:pt x="205" y="152"/>
                  </a:lnTo>
                  <a:lnTo>
                    <a:pt x="183" y="147"/>
                  </a:lnTo>
                  <a:lnTo>
                    <a:pt x="162" y="143"/>
                  </a:lnTo>
                  <a:lnTo>
                    <a:pt x="152" y="156"/>
                  </a:lnTo>
                  <a:lnTo>
                    <a:pt x="143" y="167"/>
                  </a:lnTo>
                  <a:lnTo>
                    <a:pt x="133" y="180"/>
                  </a:lnTo>
                  <a:lnTo>
                    <a:pt x="124" y="192"/>
                  </a:lnTo>
                  <a:lnTo>
                    <a:pt x="114" y="205"/>
                  </a:lnTo>
                  <a:lnTo>
                    <a:pt x="104" y="218"/>
                  </a:lnTo>
                  <a:lnTo>
                    <a:pt x="95" y="229"/>
                  </a:lnTo>
                  <a:lnTo>
                    <a:pt x="85" y="242"/>
                  </a:lnTo>
                  <a:lnTo>
                    <a:pt x="78" y="248"/>
                  </a:lnTo>
                  <a:lnTo>
                    <a:pt x="71" y="251"/>
                  </a:lnTo>
                  <a:lnTo>
                    <a:pt x="62" y="251"/>
                  </a:lnTo>
                  <a:lnTo>
                    <a:pt x="55" y="248"/>
                  </a:lnTo>
                  <a:lnTo>
                    <a:pt x="49" y="241"/>
                  </a:lnTo>
                  <a:lnTo>
                    <a:pt x="46" y="232"/>
                  </a:lnTo>
                  <a:lnTo>
                    <a:pt x="46" y="225"/>
                  </a:lnTo>
                  <a:lnTo>
                    <a:pt x="49" y="216"/>
                  </a:lnTo>
                  <a:lnTo>
                    <a:pt x="58" y="206"/>
                  </a:lnTo>
                  <a:lnTo>
                    <a:pt x="65" y="196"/>
                  </a:lnTo>
                  <a:lnTo>
                    <a:pt x="74" y="186"/>
                  </a:lnTo>
                  <a:lnTo>
                    <a:pt x="81" y="175"/>
                  </a:lnTo>
                  <a:lnTo>
                    <a:pt x="88" y="165"/>
                  </a:lnTo>
                  <a:lnTo>
                    <a:pt x="97" y="154"/>
                  </a:lnTo>
                  <a:lnTo>
                    <a:pt x="104" y="144"/>
                  </a:lnTo>
                  <a:lnTo>
                    <a:pt x="113" y="134"/>
                  </a:lnTo>
                  <a:lnTo>
                    <a:pt x="101" y="133"/>
                  </a:lnTo>
                  <a:lnTo>
                    <a:pt x="90" y="130"/>
                  </a:lnTo>
                  <a:lnTo>
                    <a:pt x="78" y="128"/>
                  </a:lnTo>
                  <a:lnTo>
                    <a:pt x="67" y="127"/>
                  </a:lnTo>
                  <a:lnTo>
                    <a:pt x="54" y="124"/>
                  </a:lnTo>
                  <a:lnTo>
                    <a:pt x="42" y="123"/>
                  </a:lnTo>
                  <a:lnTo>
                    <a:pt x="30" y="121"/>
                  </a:lnTo>
                  <a:lnTo>
                    <a:pt x="19" y="120"/>
                  </a:lnTo>
                  <a:lnTo>
                    <a:pt x="10" y="117"/>
                  </a:lnTo>
                  <a:lnTo>
                    <a:pt x="5" y="111"/>
                  </a:lnTo>
                  <a:lnTo>
                    <a:pt x="0" y="103"/>
                  </a:lnTo>
                  <a:lnTo>
                    <a:pt x="0"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40964" name="Picture 265" descr="MCj031209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0200" y="3802063"/>
            <a:ext cx="1701800"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863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cbf9702-0498-415a-b442-6c4e2021fe8e">QMQAHNVUHJ3F-833-10558</_dlc_DocId>
    <_dlc_DocIdUrl xmlns="3cbf9702-0498-415a-b442-6c4e2021fe8e">
      <Url>https://sfncentral.sfn.org/DSN/_layouts/DocIdRedir.aspx?ID=QMQAHNVUHJ3F-833-10558</Url>
      <Description>QMQAHNVUHJ3F-833-10558</Description>
    </_dlc_DocIdUrl>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A5D4B9EAC1C63045A7481BCC870BBD25" ma:contentTypeVersion="1" ma:contentTypeDescription="Create a new document." ma:contentTypeScope="" ma:versionID="dd2cbbad61e685879dbe9f415796c01b">
  <xsd:schema xmlns:xsd="http://www.w3.org/2001/XMLSchema" xmlns:xs="http://www.w3.org/2001/XMLSchema" xmlns:p="http://schemas.microsoft.com/office/2006/metadata/properties" xmlns:ns1="http://schemas.microsoft.com/sharepoint/v3" xmlns:ns2="3cbf9702-0498-415a-b442-6c4e2021fe8e" targetNamespace="http://schemas.microsoft.com/office/2006/metadata/properties" ma:root="true" ma:fieldsID="80c913abc2afd375e9d75ea2aa2b9935" ns1:_="" ns2:_="">
    <xsd:import namespace="http://schemas.microsoft.com/sharepoint/v3"/>
    <xsd:import namespace="3cbf9702-0498-415a-b442-6c4e2021fe8e"/>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cbf9702-0498-415a-b442-6c4e2021fe8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3461AC-5E8C-4B21-A99C-739DCC3F015F}"/>
</file>

<file path=customXml/itemProps2.xml><?xml version="1.0" encoding="utf-8"?>
<ds:datastoreItem xmlns:ds="http://schemas.openxmlformats.org/officeDocument/2006/customXml" ds:itemID="{DF97EEE3-D920-4C04-BA0F-7F9157D823F4}"/>
</file>

<file path=customXml/itemProps3.xml><?xml version="1.0" encoding="utf-8"?>
<ds:datastoreItem xmlns:ds="http://schemas.openxmlformats.org/officeDocument/2006/customXml" ds:itemID="{D0E36C89-F625-4B1D-BE0F-B00EC1D27CC3}"/>
</file>

<file path=customXml/itemProps4.xml><?xml version="1.0" encoding="utf-8"?>
<ds:datastoreItem xmlns:ds="http://schemas.openxmlformats.org/officeDocument/2006/customXml" ds:itemID="{36F34C24-B07E-4B17-B4C5-2A20CD86D073}"/>
</file>

<file path=docProps/app.xml><?xml version="1.0" encoding="utf-8"?>
<Properties xmlns="http://schemas.openxmlformats.org/officeDocument/2006/extended-properties" xmlns:vt="http://schemas.openxmlformats.org/officeDocument/2006/docPropsVTypes">
  <Template>Adjacency</Template>
  <TotalTime>2595</TotalTime>
  <Words>3105</Words>
  <Application>Microsoft Office PowerPoint</Application>
  <PresentationFormat>On-screen Show (4:3)</PresentationFormat>
  <Paragraphs>355</Paragraphs>
  <Slides>34</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ＭＳ Ｐゴシック</vt:lpstr>
      <vt:lpstr>Arial</vt:lpstr>
      <vt:lpstr>Calibri</vt:lpstr>
      <vt:lpstr>Courier New</vt:lpstr>
      <vt:lpstr>Times</vt:lpstr>
      <vt:lpstr>Times New Roman</vt:lpstr>
      <vt:lpstr>Wingdings</vt:lpstr>
      <vt:lpstr>Office Theme</vt:lpstr>
      <vt:lpstr>Increasing Women in Neuroscience (IWiN) Toolkit</vt:lpstr>
      <vt:lpstr>The Problem: The Leaky Pipeline</vt:lpstr>
      <vt:lpstr>Women were 24% of the faculty in 1998 and in 2011 were only 29% of the total</vt:lpstr>
      <vt:lpstr>PowerPoint Presentation</vt:lpstr>
      <vt:lpstr>The Leaky Pipeline: Across STEM</vt:lpstr>
      <vt:lpstr>2009 Neuroscience Training Survey</vt:lpstr>
      <vt:lpstr>What is Causing the Leaky Pipeline? </vt:lpstr>
      <vt:lpstr>The Leaky Pipeline: What Can Be Done?</vt:lpstr>
      <vt:lpstr>Recruiting Strategies to Increase Diversity</vt:lpstr>
      <vt:lpstr>Recruiting Strategies to Increase Diversity</vt:lpstr>
      <vt:lpstr>PowerPoint Presentation</vt:lpstr>
      <vt:lpstr>Qualitative Feedback on the Use of Open Searches at University of Michigan</vt:lpstr>
      <vt:lpstr>Evaluation of Candidates and Reviewing Applications</vt:lpstr>
      <vt:lpstr>Promote Awareness of Evaluation Bias</vt:lpstr>
      <vt:lpstr>Evaluation of Identical CVs: Gender</vt:lpstr>
      <vt:lpstr>Evaluation of Identical Resumes: Race</vt:lpstr>
      <vt:lpstr>Why do race cues produce different evaluations? Ambiguity in Job Credentials: Race</vt:lpstr>
      <vt:lpstr>Evaluation of Fellowship Applications: Gender</vt:lpstr>
      <vt:lpstr>Letters of Recommendation for Successful Medical School Faculty Applicants</vt:lpstr>
      <vt:lpstr>Critical Mass Affects the Use of Implicit Bias in Evaluations</vt:lpstr>
      <vt:lpstr>Lowered success rate</vt:lpstr>
      <vt:lpstr>Focus on Multiple Specific Criteria During Evaluation</vt:lpstr>
      <vt:lpstr>PowerPoint Presentation</vt:lpstr>
      <vt:lpstr>Reviewing Applications</vt:lpstr>
      <vt:lpstr>Interviewing Tips</vt:lpstr>
      <vt:lpstr>Asking Non-Job-Related Questions  Can Be Counter-Productive</vt:lpstr>
      <vt:lpstr>Dual Career Issues Should Not  be Discussed by the Search Committee </vt:lpstr>
      <vt:lpstr>Top Mistakes in Recruitment</vt:lpstr>
      <vt:lpstr>Cognitive Errors during Evaluation</vt:lpstr>
      <vt:lpstr>Mistakes During Recruitment</vt:lpstr>
      <vt:lpstr>Mistakes During Recruitment</vt:lpstr>
      <vt:lpstr>Mistakes During Recruitment</vt:lpstr>
      <vt:lpstr>What Else Can Be Done?</vt:lpstr>
      <vt:lpstr>Conclusions</vt:lpstr>
    </vt:vector>
  </TitlesOfParts>
  <Company>Society for Neuroscience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Scanlon</dc:creator>
  <cp:lastModifiedBy>Kelsey King</cp:lastModifiedBy>
  <cp:revision>137</cp:revision>
  <cp:lastPrinted>2015-07-10T19:21:55Z</cp:lastPrinted>
  <dcterms:created xsi:type="dcterms:W3CDTF">2013-04-16T15:22:46Z</dcterms:created>
  <dcterms:modified xsi:type="dcterms:W3CDTF">2015-12-04T15:36:04Z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0x010100A5D4B9EAC1C63045A7481BCC870BBD25</vt:lpwstr>
  </property>
  <property fmtid="{D5CDD505-2E9C-101B-9397-08002B2CF9AE}" pid="3" name="_dlc_DocIdItemGuid">
    <vt:lpwstr>2f75da91-0f89-43a9-a7bf-1f342072fc6c</vt:lpwstr>
  </property>
</Properties>
</file>