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6" r:id="rId3"/>
    <p:sldId id="267" r:id="rId4"/>
    <p:sldId id="269" r:id="rId5"/>
    <p:sldId id="258" r:id="rId6"/>
    <p:sldId id="262" r:id="rId7"/>
    <p:sldId id="263" r:id="rId8"/>
    <p:sldId id="259" r:id="rId9"/>
    <p:sldId id="270" r:id="rId10"/>
    <p:sldId id="271" r:id="rId11"/>
    <p:sldId id="273" r:id="rId12"/>
    <p:sldId id="274" r:id="rId13"/>
    <p:sldId id="277" r:id="rId14"/>
    <p:sldId id="282" r:id="rId15"/>
    <p:sldId id="283" r:id="rId16"/>
    <p:sldId id="285" r:id="rId17"/>
    <p:sldId id="287" r:id="rId18"/>
    <p:sldId id="289" r:id="rId19"/>
    <p:sldId id="265" r:id="rId20"/>
    <p:sldId id="264" r:id="rId21"/>
    <p:sldId id="257" r:id="rId22"/>
    <p:sldId id="261" r:id="rId23"/>
    <p:sldId id="288" r:id="rId24"/>
    <p:sldId id="260" r:id="rId25"/>
    <p:sldId id="29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17" autoAdjust="0"/>
  </p:normalViewPr>
  <p:slideViewPr>
    <p:cSldViewPr>
      <p:cViewPr varScale="1">
        <p:scale>
          <a:sx n="44" d="100"/>
          <a:sy n="44" d="100"/>
        </p:scale>
        <p:origin x="-7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99542-2ADC-42C9-941B-87F92B8127A0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1590E-4D54-4CCC-8F63-D8E754C9E6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uroscholars.eu/universities/ruprechtkarls.htm" TargetMode="External"/><Relationship Id="rId13" Type="http://schemas.openxmlformats.org/officeDocument/2006/relationships/hyperlink" Target="http://www.euroscholars.eu/universities/stockholm.htm" TargetMode="External"/><Relationship Id="rId3" Type="http://schemas.openxmlformats.org/officeDocument/2006/relationships/hyperlink" Target="http://www.euroscholars.eu/universities/leuven.htm" TargetMode="External"/><Relationship Id="rId7" Type="http://schemas.openxmlformats.org/officeDocument/2006/relationships/hyperlink" Target="http://www.euroscholars.eu/universities/helsinki.htm" TargetMode="External"/><Relationship Id="rId12" Type="http://schemas.openxmlformats.org/officeDocument/2006/relationships/hyperlink" Target="http://www.euroscholars.eu/universities/geneva.htm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euroscholars.eu/universities/amsterdam.htm" TargetMode="External"/><Relationship Id="rId11" Type="http://schemas.openxmlformats.org/officeDocument/2006/relationships/hyperlink" Target="http://www.euroscholars.eu/universities/zurich.htm" TargetMode="External"/><Relationship Id="rId5" Type="http://schemas.openxmlformats.org/officeDocument/2006/relationships/hyperlink" Target="http://www.euroscholars.eu/universities/utrecht.htm" TargetMode="External"/><Relationship Id="rId10" Type="http://schemas.openxmlformats.org/officeDocument/2006/relationships/hyperlink" Target="http://www.euroscholars.eu/universities/milan.htm" TargetMode="External"/><Relationship Id="rId4" Type="http://schemas.openxmlformats.org/officeDocument/2006/relationships/hyperlink" Target="http://www.euroscholars.eu/universities/leiden.htm" TargetMode="External"/><Relationship Id="rId9" Type="http://schemas.openxmlformats.org/officeDocument/2006/relationships/hyperlink" Target="http://www.euroscholars.eu/universities/munich.htm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Belgium: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Leuven University</a:t>
            </a:r>
            <a:endParaRPr lang="en-US" dirty="0" smtClean="0"/>
          </a:p>
          <a:p>
            <a:r>
              <a:rPr lang="en-US" b="1" dirty="0" smtClean="0"/>
              <a:t>Netherlands: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Leiden University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5"/>
              </a:rPr>
              <a:t>Utrecht University</a:t>
            </a:r>
            <a:br>
              <a:rPr lang="en-US" dirty="0" smtClean="0">
                <a:hlinkClick r:id="rId5"/>
              </a:rPr>
            </a:br>
            <a:r>
              <a:rPr lang="en-US" dirty="0" err="1" smtClean="0">
                <a:hlinkClick r:id="rId6"/>
              </a:rPr>
              <a:t>Universiteit</a:t>
            </a:r>
            <a:r>
              <a:rPr lang="en-US" dirty="0" smtClean="0">
                <a:hlinkClick r:id="rId6"/>
              </a:rPr>
              <a:t> van Amsterdam</a:t>
            </a:r>
            <a:endParaRPr lang="en-US" dirty="0" smtClean="0"/>
          </a:p>
          <a:p>
            <a:r>
              <a:rPr lang="en-US" b="1" dirty="0" smtClean="0"/>
              <a:t>Finland: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7"/>
              </a:rPr>
              <a:t>University of Helsinki</a:t>
            </a:r>
            <a:endParaRPr lang="en-US" dirty="0" smtClean="0"/>
          </a:p>
          <a:p>
            <a:r>
              <a:rPr lang="en-US" b="1" dirty="0" smtClean="0"/>
              <a:t>Germany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err="1" smtClean="0">
                <a:hlinkClick r:id="rId8"/>
              </a:rPr>
              <a:t>Ruprecht</a:t>
            </a:r>
            <a:r>
              <a:rPr lang="en-US" dirty="0" smtClean="0">
                <a:hlinkClick r:id="rId8"/>
              </a:rPr>
              <a:t> </a:t>
            </a:r>
            <a:r>
              <a:rPr lang="en-US" dirty="0" err="1" smtClean="0">
                <a:hlinkClick r:id="rId8"/>
              </a:rPr>
              <a:t>Karls</a:t>
            </a:r>
            <a:r>
              <a:rPr lang="en-US" dirty="0" smtClean="0">
                <a:hlinkClick r:id="rId8"/>
              </a:rPr>
              <a:t> University, Heidelberg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9"/>
              </a:rPr>
              <a:t>Ludwig-</a:t>
            </a:r>
            <a:r>
              <a:rPr lang="en-US" dirty="0" err="1" smtClean="0">
                <a:hlinkClick r:id="rId9"/>
              </a:rPr>
              <a:t>Maximilians</a:t>
            </a:r>
            <a:r>
              <a:rPr lang="en-US" dirty="0" smtClean="0">
                <a:hlinkClick r:id="rId9"/>
              </a:rPr>
              <a:t> University, Munich</a:t>
            </a:r>
            <a:endParaRPr lang="en-US" dirty="0" smtClean="0"/>
          </a:p>
          <a:p>
            <a:r>
              <a:rPr lang="en-US" b="1" dirty="0" smtClean="0"/>
              <a:t>Italy:</a:t>
            </a:r>
            <a:br>
              <a:rPr lang="en-US" b="1" dirty="0" smtClean="0"/>
            </a:br>
            <a:r>
              <a:rPr lang="en-US" dirty="0" err="1" smtClean="0">
                <a:hlinkClick r:id="rId10"/>
              </a:rPr>
              <a:t>Università</a:t>
            </a:r>
            <a:r>
              <a:rPr lang="en-US" dirty="0" smtClean="0">
                <a:hlinkClick r:id="rId10"/>
              </a:rPr>
              <a:t> </a:t>
            </a:r>
            <a:r>
              <a:rPr lang="en-US" dirty="0" err="1" smtClean="0">
                <a:hlinkClick r:id="rId10"/>
              </a:rPr>
              <a:t>degli</a:t>
            </a:r>
            <a:r>
              <a:rPr lang="en-US" dirty="0" smtClean="0">
                <a:hlinkClick r:id="rId10"/>
              </a:rPr>
              <a:t> </a:t>
            </a:r>
            <a:r>
              <a:rPr lang="en-US" dirty="0" err="1" smtClean="0">
                <a:hlinkClick r:id="rId10"/>
              </a:rPr>
              <a:t>Studi</a:t>
            </a:r>
            <a:r>
              <a:rPr lang="en-US" dirty="0" smtClean="0">
                <a:hlinkClick r:id="rId10"/>
              </a:rPr>
              <a:t> </a:t>
            </a:r>
            <a:r>
              <a:rPr lang="en-US" dirty="0" err="1" smtClean="0">
                <a:hlinkClick r:id="rId10"/>
              </a:rPr>
              <a:t>di</a:t>
            </a:r>
            <a:r>
              <a:rPr lang="en-US" dirty="0" smtClean="0">
                <a:hlinkClick r:id="rId10"/>
              </a:rPr>
              <a:t> Milano</a:t>
            </a:r>
            <a:endParaRPr lang="en-US" dirty="0" smtClean="0"/>
          </a:p>
          <a:p>
            <a:r>
              <a:rPr lang="en-US" b="1" dirty="0" smtClean="0"/>
              <a:t>Switzerland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11"/>
              </a:rPr>
              <a:t>University of Zurich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12"/>
              </a:rPr>
              <a:t>University of Geneva</a:t>
            </a:r>
            <a:endParaRPr lang="en-US" dirty="0" smtClean="0"/>
          </a:p>
          <a:p>
            <a:r>
              <a:rPr lang="en-US" b="1" dirty="0" smtClean="0"/>
              <a:t>Sweden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hlinkClick r:id="rId13"/>
              </a:rPr>
              <a:t>Karolinska</a:t>
            </a:r>
            <a:r>
              <a:rPr lang="en-US" dirty="0" smtClean="0">
                <a:hlinkClick r:id="rId13"/>
              </a:rPr>
              <a:t> </a:t>
            </a:r>
            <a:r>
              <a:rPr lang="en-US" dirty="0" err="1" smtClean="0">
                <a:hlinkClick r:id="rId13"/>
              </a:rPr>
              <a:t>Insitutet</a:t>
            </a:r>
            <a:r>
              <a:rPr lang="en-US" dirty="0" smtClean="0">
                <a:hlinkClick r:id="rId13"/>
              </a:rPr>
              <a:t>, Stockholm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1590E-4D54-4CCC-8F63-D8E754C9E6F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D9E7-2C16-4486-9292-5C6BB7C6B83B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369F-90D8-408C-9D9D-DA99CACE73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D9E7-2C16-4486-9292-5C6BB7C6B83B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369F-90D8-408C-9D9D-DA99CACE73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D9E7-2C16-4486-9292-5C6BB7C6B83B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369F-90D8-408C-9D9D-DA99CACE73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D9E7-2C16-4486-9292-5C6BB7C6B83B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369F-90D8-408C-9D9D-DA99CACE73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D9E7-2C16-4486-9292-5C6BB7C6B83B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369F-90D8-408C-9D9D-DA99CACE73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D9E7-2C16-4486-9292-5C6BB7C6B83B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369F-90D8-408C-9D9D-DA99CACE73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D9E7-2C16-4486-9292-5C6BB7C6B83B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369F-90D8-408C-9D9D-DA99CACE73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D9E7-2C16-4486-9292-5C6BB7C6B83B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369F-90D8-408C-9D9D-DA99CACE73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D9E7-2C16-4486-9292-5C6BB7C6B83B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369F-90D8-408C-9D9D-DA99CACE73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D9E7-2C16-4486-9292-5C6BB7C6B83B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369F-90D8-408C-9D9D-DA99CACE73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D9E7-2C16-4486-9292-5C6BB7C6B83B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369F-90D8-408C-9D9D-DA99CACE73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DD9E7-2C16-4486-9292-5C6BB7C6B83B}" type="datetimeFigureOut">
              <a:rPr lang="en-US" smtClean="0"/>
              <a:pPr/>
              <a:t>3/30/2012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9369F-90D8-408C-9D9D-DA99CACE73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International Exchange Programs to Enhance Neuroscience Education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Mary Harrington</a:t>
            </a:r>
          </a:p>
          <a:p>
            <a:r>
              <a:rPr lang="en-US" dirty="0" smtClean="0"/>
              <a:t>Smith College</a:t>
            </a:r>
          </a:p>
          <a:p>
            <a:r>
              <a:rPr lang="en-US" dirty="0" smtClean="0"/>
              <a:t>March 30,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Course Content and Organization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Content </a:t>
            </a: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History of Behavioral </a:t>
            </a:r>
            <a:r>
              <a:rPr lang="en-US" dirty="0" smtClean="0"/>
              <a:t>Neuroscience (Munich and Berlin)</a:t>
            </a:r>
            <a:endParaRPr lang="en-US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Comparative and Systems Level Neuroscience </a:t>
            </a:r>
            <a:r>
              <a:rPr lang="en-US" dirty="0"/>
              <a:t>(Munich)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Neurophysiology and Medical Neuroscience  (Berlin</a:t>
            </a:r>
            <a:r>
              <a:rPr lang="en-US" dirty="0" smtClean="0"/>
              <a:t>)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Organization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Background Reading and Lectures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Faculty Seminar / Research </a:t>
            </a:r>
            <a:r>
              <a:rPr lang="en-US" dirty="0" smtClean="0"/>
              <a:t>Talks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Critical Analysis of Primary Research Articles and Reviews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Student </a:t>
            </a:r>
            <a:r>
              <a:rPr lang="en-US" dirty="0" smtClean="0"/>
              <a:t>Presentations and Discussion</a:t>
            </a:r>
            <a:endParaRPr lang="en-US" dirty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Journal Club Style Written Reports and Discussion</a:t>
            </a:r>
            <a:r>
              <a:rPr lang="en-US" dirty="0" smtClean="0"/>
              <a:t>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Lab Exercises and Demonstrations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Information on Graduate Programs; Interactions with Grad Students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Site Visits and Excursions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/>
          <a:srcRect t="13405"/>
          <a:stretch>
            <a:fillRect/>
          </a:stretch>
        </p:blipFill>
        <p:spPr bwMode="auto">
          <a:xfrm>
            <a:off x="6553200" y="0"/>
            <a:ext cx="25908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68580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Dr. Mario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Wullimann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  LMU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/>
              <a:t>Neuroanatomy</a:t>
            </a:r>
            <a:r>
              <a:rPr lang="en-US" dirty="0"/>
              <a:t> and Evolution of Vertebrate Brains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Laboratory Exercise: </a:t>
            </a:r>
            <a:r>
              <a:rPr lang="en-US" dirty="0"/>
              <a:t>I</a:t>
            </a:r>
            <a:r>
              <a:rPr lang="en-US" dirty="0" smtClean="0"/>
              <a:t>dentification of vertebrate brains via histology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Telencephalic</a:t>
            </a:r>
            <a:r>
              <a:rPr lang="en-US" dirty="0" smtClean="0"/>
              <a:t> evolution</a:t>
            </a:r>
            <a:endParaRPr lang="en-US" dirty="0"/>
          </a:p>
        </p:txBody>
      </p:sp>
      <p:pic>
        <p:nvPicPr>
          <p:cNvPr id="9219" name="Picture 2" descr="C:\Users\rusciom\Desktop\Munich Course Materials 2011 Desktop\Munich pictures\P1020121.JPG"/>
          <p:cNvPicPr>
            <a:picLocks noChangeAspect="1" noChangeArrowheads="1"/>
          </p:cNvPicPr>
          <p:nvPr/>
        </p:nvPicPr>
        <p:blipFill>
          <a:blip r:embed="rId2" cstate="print"/>
          <a:srcRect b="27245"/>
          <a:stretch>
            <a:fillRect/>
          </a:stretch>
        </p:blipFill>
        <p:spPr bwMode="auto">
          <a:xfrm>
            <a:off x="2592388" y="3276600"/>
            <a:ext cx="6551612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 cstate="print"/>
          <a:srcRect t="13405"/>
          <a:stretch>
            <a:fillRect/>
          </a:stretch>
        </p:blipFill>
        <p:spPr bwMode="auto">
          <a:xfrm>
            <a:off x="6553200" y="0"/>
            <a:ext cx="25908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rusciom\Desktop\Munich Course Materials 2011 Desktop\Munich Berlin  pictures 2011\ipad phots\phot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1509713"/>
            <a:ext cx="3783013" cy="5043487"/>
          </a:xfrm>
          <a:noFill/>
        </p:spPr>
      </p:pic>
      <p:pic>
        <p:nvPicPr>
          <p:cNvPr id="10243" name="Picture 2" descr="C:\Users\rusciom\Desktop\Munich Course Materials 2011 Desktop\Munich Berlin  pictures 2011\ipad phots\photo8.JPG"/>
          <p:cNvPicPr>
            <a:picLocks noChangeAspect="1" noChangeArrowheads="1"/>
          </p:cNvPicPr>
          <p:nvPr/>
        </p:nvPicPr>
        <p:blipFill>
          <a:blip r:embed="rId3" cstate="print"/>
          <a:srcRect t="35147"/>
          <a:stretch>
            <a:fillRect/>
          </a:stretch>
        </p:blipFill>
        <p:spPr bwMode="auto">
          <a:xfrm>
            <a:off x="0" y="2944813"/>
            <a:ext cx="4525963" cy="39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6200" y="1524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Dr. Oliver Behrend &amp; Dr. Alex Kaiser  LMU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Patch and Voltage Clamping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Auditory Physiology</a:t>
            </a:r>
          </a:p>
          <a:p>
            <a:pPr lvl="1" fontAlgn="auto">
              <a:spcAft>
                <a:spcPts val="0"/>
              </a:spcAft>
              <a:defRPr/>
            </a:pPr>
            <a:endParaRPr lang="en-US" dirty="0" smtClean="0"/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4" cstate="print"/>
          <a:srcRect t="13405"/>
          <a:stretch>
            <a:fillRect/>
          </a:stretch>
        </p:blipFill>
        <p:spPr bwMode="auto">
          <a:xfrm>
            <a:off x="6553200" y="0"/>
            <a:ext cx="25908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229600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Max Planck Institute for Ornithology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r>
              <a:rPr lang="en-US" smtClean="0"/>
              <a:t>Dr. Moritz Hertel</a:t>
            </a:r>
          </a:p>
          <a:p>
            <a:r>
              <a:rPr lang="en-US" smtClean="0"/>
              <a:t>Dr. Manfred Gahr</a:t>
            </a:r>
          </a:p>
          <a:p>
            <a:pPr lvl="1"/>
            <a:r>
              <a:rPr lang="en-US" smtClean="0"/>
              <a:t>Research talks</a:t>
            </a:r>
          </a:p>
          <a:p>
            <a:pPr lvl="1"/>
            <a:r>
              <a:rPr lang="en-US" smtClean="0"/>
              <a:t>Lab demonstration and facility tours </a:t>
            </a:r>
          </a:p>
        </p:txBody>
      </p:sp>
      <p:pic>
        <p:nvPicPr>
          <p:cNvPr id="13316" name="Picture 2" descr="C:\Users\rusciom\Desktop\Munich Course Materials 2011 Desktop\Munich pictures\P1020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7813" y="2836863"/>
            <a:ext cx="50292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3" cstate="print"/>
          <a:srcRect t="13405"/>
          <a:stretch>
            <a:fillRect/>
          </a:stretch>
        </p:blipFill>
        <p:spPr bwMode="auto">
          <a:xfrm>
            <a:off x="6553200" y="0"/>
            <a:ext cx="25908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6200" y="152400"/>
            <a:ext cx="5562600" cy="3581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Dr. Peter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Giere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Natural History Museum Berlin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Museum </a:t>
            </a:r>
            <a:r>
              <a:rPr lang="en-US" dirty="0" smtClean="0"/>
              <a:t>Collections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Brain Evolution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Embryology</a:t>
            </a:r>
          </a:p>
        </p:txBody>
      </p:sp>
      <p:pic>
        <p:nvPicPr>
          <p:cNvPr id="18435" name="Picture 2" descr="C:\Users\rusciom\Desktop\Munich Course Materials 2011 Desktop\Munich pictures\P10203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2150" y="2930525"/>
            <a:ext cx="29146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C:\Users\rusciom\Desktop\Munich Course Materials 2011 Desktop\Munich pictures\253590_1920130195426_1007160038_31889457_2587289_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6588" t="11639" b="22997"/>
          <a:stretch>
            <a:fillRect/>
          </a:stretch>
        </p:blipFill>
        <p:spPr>
          <a:xfrm>
            <a:off x="4864100" y="850900"/>
            <a:ext cx="2527300" cy="2959100"/>
          </a:xfrm>
          <a:noFill/>
        </p:spPr>
      </p:pic>
      <p:pic>
        <p:nvPicPr>
          <p:cNvPr id="18437" name="Picture 2" descr="C:\Users\rusciom\Desktop\Munich Course Materials 2011 Desktop\Munich pictures\254182_1920138635637_1007160038_31889492_4143871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600" y="3429000"/>
            <a:ext cx="476250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5" cstate="print"/>
          <a:srcRect t="13405"/>
          <a:stretch>
            <a:fillRect/>
          </a:stretch>
        </p:blipFill>
        <p:spPr bwMode="auto">
          <a:xfrm>
            <a:off x="6553200" y="0"/>
            <a:ext cx="25908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rusciom\Desktop\Munich Course Materials 2011 Desktop\Munich pictures\P10204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3345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6200" y="152400"/>
            <a:ext cx="5562600" cy="3581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Dr. Helmut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Kettenmann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Berlin-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Buch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Campus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History of Microscopy</a:t>
            </a: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9460" name="Picture 2" descr="C:\Users\rusciom\Desktop\Munich Course Materials 2011 Desktop\Munich pictures\P102042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56225" y="3962400"/>
            <a:ext cx="3863975" cy="2895600"/>
          </a:xfrm>
          <a:noFill/>
        </p:spPr>
      </p:pic>
      <p:pic>
        <p:nvPicPr>
          <p:cNvPr id="19461" name="Picture 2" descr="C:\Users\rusciom\Desktop\Munich Course Materials 2011 Desktop\Munich pictures\P10204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138" y="2181225"/>
            <a:ext cx="3070225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Box 3"/>
          <p:cNvSpPr txBox="1">
            <a:spLocks noChangeArrowheads="1"/>
          </p:cNvSpPr>
          <p:nvPr/>
        </p:nvSpPr>
        <p:spPr bwMode="auto">
          <a:xfrm>
            <a:off x="846138" y="6324600"/>
            <a:ext cx="3541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Golgi’s Microscope – Made in Berlin</a:t>
            </a:r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5" cstate="print"/>
          <a:srcRect t="13405"/>
          <a:stretch>
            <a:fillRect/>
          </a:stretch>
        </p:blipFill>
        <p:spPr bwMode="auto">
          <a:xfrm>
            <a:off x="6553200" y="0"/>
            <a:ext cx="25908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Planning and Preparation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570038"/>
            <a:ext cx="5410200" cy="4525962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Site Visits – Summer of 2010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Berlin, </a:t>
            </a:r>
            <a:r>
              <a:rPr lang="en-US" dirty="0" err="1" smtClean="0"/>
              <a:t>Göttingen</a:t>
            </a:r>
            <a:r>
              <a:rPr lang="en-US" dirty="0" smtClean="0"/>
              <a:t>, Munich.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Correspondence with graduate program directors to coordinate faculty contributions and facilities at each university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Develop themes and identify primary research articles.</a:t>
            </a:r>
            <a:endParaRPr lang="en-US" dirty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590800"/>
            <a:ext cx="3081338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1440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4" cstate="print"/>
          <a:srcRect t="13405"/>
          <a:stretch>
            <a:fillRect/>
          </a:stretch>
        </p:blipFill>
        <p:spPr bwMode="auto">
          <a:xfrm>
            <a:off x="6553200" y="0"/>
            <a:ext cx="25908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Credits and tuition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College of Charleston </a:t>
            </a:r>
          </a:p>
          <a:p>
            <a:pPr lvl="1"/>
            <a:r>
              <a:rPr lang="en-US" dirty="0" smtClean="0"/>
              <a:t>Course is offered through </a:t>
            </a:r>
            <a:r>
              <a:rPr lang="en-US" dirty="0" err="1" smtClean="0"/>
              <a:t>CofC</a:t>
            </a:r>
            <a:r>
              <a:rPr lang="en-US" dirty="0" smtClean="0"/>
              <a:t>, enrollment is open to students from any US university </a:t>
            </a:r>
          </a:p>
          <a:p>
            <a:pPr lvl="1"/>
            <a:r>
              <a:rPr lang="en-US" dirty="0" smtClean="0"/>
              <a:t>Transfer Credit</a:t>
            </a:r>
          </a:p>
          <a:p>
            <a:r>
              <a:rPr lang="en-US" dirty="0" smtClean="0"/>
              <a:t>Program Fee  $4,450</a:t>
            </a:r>
          </a:p>
          <a:p>
            <a:pPr lvl="1"/>
            <a:r>
              <a:rPr lang="en-US" dirty="0" smtClean="0"/>
              <a:t>Travel reservations , housing, meals</a:t>
            </a:r>
          </a:p>
          <a:p>
            <a:pPr lvl="1"/>
            <a:r>
              <a:rPr lang="en-US" dirty="0" smtClean="0"/>
              <a:t>Site Visits and Excursions</a:t>
            </a:r>
          </a:p>
          <a:p>
            <a:pPr lvl="1"/>
            <a:r>
              <a:rPr lang="en-US" dirty="0" smtClean="0"/>
              <a:t>Faculty Travel and Per Diem</a:t>
            </a:r>
          </a:p>
          <a:p>
            <a:r>
              <a:rPr lang="en-US" dirty="0" smtClean="0"/>
              <a:t>Tuition for a four credit summer course $1500 (in state, SC) or $1950.</a:t>
            </a:r>
          </a:p>
          <a:p>
            <a:endParaRPr lang="en-US" dirty="0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/>
          <a:srcRect t="13405"/>
          <a:stretch>
            <a:fillRect/>
          </a:stretch>
        </p:blipFill>
        <p:spPr bwMode="auto">
          <a:xfrm>
            <a:off x="6553200" y="0"/>
            <a:ext cx="25908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Year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allow time for laboratory research projects</a:t>
            </a:r>
          </a:p>
          <a:p>
            <a:r>
              <a:rPr lang="en-US" dirty="0" smtClean="0"/>
              <a:t>Students can often apply regular financial aid</a:t>
            </a:r>
          </a:p>
          <a:p>
            <a:r>
              <a:rPr lang="en-US" dirty="0" smtClean="0"/>
              <a:t>More in-depth experience for the student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good option: visiting student programs at universities in the UK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 recommend to our undergraduates: University College and King’s College in London; University of Bristol; University of Manchester; Cambridge University; Cardiff University; Edinburgh</a:t>
            </a:r>
          </a:p>
          <a:p>
            <a:r>
              <a:rPr lang="en-US" dirty="0" smtClean="0"/>
              <a:t>Academic year programs, often many excellent courses with laboratories</a:t>
            </a:r>
          </a:p>
          <a:p>
            <a:r>
              <a:rPr lang="en-US" dirty="0" smtClean="0"/>
              <a:t>Generally no research project opportunities outside of classes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of international </a:t>
            </a:r>
            <a:r>
              <a:rPr lang="en-US" dirty="0" smtClean="0"/>
              <a:t>experiences?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Broaden global understanding</a:t>
            </a:r>
          </a:p>
          <a:p>
            <a:r>
              <a:rPr lang="en-US" dirty="0" smtClean="0"/>
              <a:t>Build international collaborations</a:t>
            </a:r>
          </a:p>
          <a:p>
            <a:r>
              <a:rPr lang="en-US" dirty="0" smtClean="0"/>
              <a:t>Increase awareness of international graduate training opportunities</a:t>
            </a:r>
          </a:p>
          <a:p>
            <a:r>
              <a:rPr lang="en-US" dirty="0" smtClean="0"/>
              <a:t>Build fluency in another language</a:t>
            </a:r>
          </a:p>
          <a:p>
            <a:r>
              <a:rPr lang="en-US" dirty="0" smtClean="0"/>
              <a:t>Broaden exposure to range of questions in neuroscience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81800" cy="4876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Academic year program taught in English, $15,125 per semester</a:t>
            </a:r>
          </a:p>
          <a:p>
            <a:r>
              <a:rPr lang="en-US" dirty="0" smtClean="0"/>
              <a:t>Neuroscience courses offered (</a:t>
            </a:r>
            <a:r>
              <a:rPr lang="en-US" dirty="0" err="1" smtClean="0"/>
              <a:t>eg</a:t>
            </a:r>
            <a:r>
              <a:rPr lang="en-US" dirty="0" smtClean="0"/>
              <a:t>, “Neuroscience of fear”), Bioinformatics</a:t>
            </a:r>
          </a:p>
          <a:p>
            <a:r>
              <a:rPr lang="en-US" b="1" dirty="0" smtClean="0"/>
              <a:t>Biotech Research Project </a:t>
            </a:r>
            <a:r>
              <a:rPr lang="en-US" dirty="0" smtClean="0"/>
              <a:t>for full-year students in the Biomedicine Program only. Students must have taken Medical Biotechnology &amp; Drug Development core class taken in fall. Research projects will be completed in the spring.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75914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447800"/>
            <a:ext cx="2209800" cy="146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3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3200400" cy="41910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12 Research Universities</a:t>
            </a:r>
          </a:p>
          <a:p>
            <a:r>
              <a:rPr lang="en-US" dirty="0" smtClean="0"/>
              <a:t>Undergraduate or (post) graduate students</a:t>
            </a:r>
          </a:p>
          <a:p>
            <a:r>
              <a:rPr lang="en-US" dirty="0" smtClean="0"/>
              <a:t>1-2 Semesters</a:t>
            </a:r>
          </a:p>
          <a:p>
            <a:r>
              <a:rPr lang="en-US" b="1" dirty="0" smtClean="0"/>
              <a:t>Research Project</a:t>
            </a:r>
            <a:r>
              <a:rPr lang="en-US" dirty="0" smtClean="0"/>
              <a:t>, Literature review, Elective, Language</a:t>
            </a:r>
          </a:p>
          <a:p>
            <a:r>
              <a:rPr lang="en-US" dirty="0"/>
              <a:t>€ 9.975 per semester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32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 Institution </a:t>
            </a:r>
            <a:r>
              <a:rPr lang="en-US" sz="2400" dirty="0" smtClean="0"/>
              <a:t> University of Helsinki </a:t>
            </a:r>
          </a:p>
          <a:p>
            <a:r>
              <a:rPr lang="en-US" sz="2400" b="1" dirty="0" smtClean="0"/>
              <a:t>Research Project  </a:t>
            </a:r>
            <a:r>
              <a:rPr lang="en-US" sz="2400" dirty="0" smtClean="0"/>
              <a:t> </a:t>
            </a:r>
            <a:r>
              <a:rPr lang="en-US" sz="2000" dirty="0" smtClean="0"/>
              <a:t>Mitochondrial dysfunction underlying </a:t>
            </a:r>
            <a:r>
              <a:rPr lang="en-US" sz="2000" dirty="0" err="1" smtClean="0"/>
              <a:t>neurodegeneration</a:t>
            </a:r>
            <a:r>
              <a:rPr lang="en-US" sz="2000" dirty="0" smtClean="0"/>
              <a:t> </a:t>
            </a:r>
          </a:p>
          <a:p>
            <a:r>
              <a:rPr lang="en-US" sz="2400" b="1" dirty="0" smtClean="0"/>
              <a:t>Project description  </a:t>
            </a:r>
            <a:r>
              <a:rPr lang="en-US" sz="2000" dirty="0" smtClean="0"/>
              <a:t>Our research unit (</a:t>
            </a:r>
            <a:r>
              <a:rPr lang="en-US" sz="2000" dirty="0" err="1" smtClean="0"/>
              <a:t>FinMIT</a:t>
            </a:r>
            <a:r>
              <a:rPr lang="en-US" sz="2000" dirty="0" smtClean="0"/>
              <a:t>), an Academy of Finland Centre of Excellence, includes three closely integrated research teams. Two of them, led by Professor </a:t>
            </a:r>
            <a:r>
              <a:rPr lang="en-US" sz="2000" dirty="0" err="1" smtClean="0"/>
              <a:t>Howy</a:t>
            </a:r>
            <a:r>
              <a:rPr lang="en-US" sz="2000" dirty="0" smtClean="0"/>
              <a:t> Jacobs and Docent Hans </a:t>
            </a:r>
            <a:r>
              <a:rPr lang="en-US" sz="2000" dirty="0" err="1" smtClean="0"/>
              <a:t>Spelbrink</a:t>
            </a:r>
            <a:r>
              <a:rPr lang="en-US" sz="2000" dirty="0" smtClean="0"/>
              <a:t> are based in the Institute of Medical Technology of the University of Tampere. The third, led by Docent </a:t>
            </a:r>
            <a:r>
              <a:rPr lang="en-US" sz="2000" dirty="0" err="1" smtClean="0"/>
              <a:t>Anu</a:t>
            </a:r>
            <a:r>
              <a:rPr lang="en-US" sz="2000" dirty="0" smtClean="0"/>
              <a:t> </a:t>
            </a:r>
            <a:r>
              <a:rPr lang="en-US" sz="2000" dirty="0" err="1" smtClean="0"/>
              <a:t>Wartiovaara</a:t>
            </a:r>
            <a:r>
              <a:rPr lang="en-US" sz="2000" dirty="0" smtClean="0"/>
              <a:t>, is housed in </a:t>
            </a:r>
            <a:r>
              <a:rPr lang="en-US" sz="2000" dirty="0" err="1" smtClean="0"/>
              <a:t>Biomedicum</a:t>
            </a:r>
            <a:r>
              <a:rPr lang="en-US" sz="2000" dirty="0" smtClean="0"/>
              <a:t> Helsinki (the biomedical research institute of the University of Helsinki). The three teams have overlapping interests and complementary expertise. </a:t>
            </a:r>
            <a:r>
              <a:rPr lang="en-US" sz="2000" dirty="0" err="1" smtClean="0"/>
              <a:t>Howy</a:t>
            </a:r>
            <a:r>
              <a:rPr lang="en-US" sz="2000" dirty="0" smtClean="0"/>
              <a:t> Jacobs’ team uses both mammalian cell and fruit fly models to </a:t>
            </a:r>
            <a:r>
              <a:rPr lang="en-US" sz="2000" dirty="0" err="1" smtClean="0"/>
              <a:t>analyse</a:t>
            </a:r>
            <a:r>
              <a:rPr lang="en-US" sz="2000" dirty="0" smtClean="0"/>
              <a:t> mitochondrial gene expression and disease. Hans </a:t>
            </a:r>
            <a:r>
              <a:rPr lang="en-US" sz="2000" dirty="0" err="1" smtClean="0"/>
              <a:t>Spelbrink</a:t>
            </a:r>
            <a:r>
              <a:rPr lang="en-US" sz="2000" dirty="0" smtClean="0"/>
              <a:t> studies the genetic apparatus of mitochondrial DNA maintenance in mammalian cells, and collaborates closely with </a:t>
            </a:r>
            <a:r>
              <a:rPr lang="en-US" sz="2000" dirty="0" err="1" smtClean="0"/>
              <a:t>Anu</a:t>
            </a:r>
            <a:r>
              <a:rPr lang="en-US" sz="2000" dirty="0" smtClean="0"/>
              <a:t> </a:t>
            </a:r>
            <a:r>
              <a:rPr lang="en-US" sz="2000" dirty="0" err="1" smtClean="0"/>
              <a:t>Wartiovaara’s</a:t>
            </a:r>
            <a:r>
              <a:rPr lang="en-US" sz="2000" dirty="0" smtClean="0"/>
              <a:t> team to investigate the clinical and molecular consequences of mutations in these genes. </a:t>
            </a:r>
            <a:r>
              <a:rPr lang="en-US" sz="2000" dirty="0" err="1" smtClean="0"/>
              <a:t>Anu</a:t>
            </a:r>
            <a:r>
              <a:rPr lang="en-US" sz="2000" dirty="0" smtClean="0"/>
              <a:t> </a:t>
            </a:r>
            <a:r>
              <a:rPr lang="en-US" sz="2000" dirty="0" err="1" smtClean="0"/>
              <a:t>Wartiovaara’s</a:t>
            </a:r>
            <a:r>
              <a:rPr lang="en-US" sz="2000" dirty="0" smtClean="0"/>
              <a:t> main interest is to identify disease-causing genes and to clarify the disease pathogenesis in defects of the mitochondrial energy-generating system. </a:t>
            </a:r>
          </a:p>
          <a:p>
            <a:r>
              <a:rPr lang="en-US" sz="2400" b="1" dirty="0" smtClean="0"/>
              <a:t>Pre requisites </a:t>
            </a:r>
            <a:r>
              <a:rPr lang="en-US" sz="2400" dirty="0" smtClean="0"/>
              <a:t> Excellent record in studies, curious and enthusiastic mind. Previous experience in cell biology. </a:t>
            </a:r>
          </a:p>
          <a:p>
            <a:r>
              <a:rPr lang="en-US" sz="2400" b="1" dirty="0" smtClean="0"/>
              <a:t>Duration</a:t>
            </a:r>
            <a:r>
              <a:rPr lang="en-US" sz="2400" dirty="0" smtClean="0"/>
              <a:t>  2 semesters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nEURO</a:t>
            </a:r>
            <a:r>
              <a:rPr lang="en-US" dirty="0" smtClean="0"/>
              <a:t> – Neuroscience European Undergraduate Research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73563"/>
          </a:xfrm>
        </p:spPr>
        <p:txBody>
          <a:bodyPr/>
          <a:lstStyle/>
          <a:p>
            <a:pPr>
              <a:defRPr/>
            </a:pPr>
            <a:r>
              <a:rPr lang="en-US" dirty="0"/>
              <a:t>Collaborative Efforts</a:t>
            </a:r>
          </a:p>
          <a:p>
            <a:pPr lvl="1">
              <a:defRPr/>
            </a:pPr>
            <a:r>
              <a:rPr lang="en-US" dirty="0"/>
              <a:t>Federation of European Neuroscience Societies (FENS) and the Network of European Neuroscience Schools (NENS).</a:t>
            </a:r>
          </a:p>
          <a:p>
            <a:pPr lvl="1">
              <a:defRPr/>
            </a:pPr>
            <a:r>
              <a:rPr lang="en-US" dirty="0"/>
              <a:t>Identification of labs that would provide research experience for undergraduates during a semester abroad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4800600"/>
            <a:ext cx="91313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715000"/>
            <a:ext cx="7543800" cy="109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ideas?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Challenges for the student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3048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Difficult to find time within academic year</a:t>
            </a:r>
          </a:p>
          <a:p>
            <a:r>
              <a:rPr lang="en-US" dirty="0" smtClean="0"/>
              <a:t>Fluency of an intermediate student may not allow science courses taken in the local language</a:t>
            </a:r>
          </a:p>
          <a:p>
            <a:r>
              <a:rPr lang="en-US" dirty="0" smtClean="0"/>
              <a:t>Timing of semesters</a:t>
            </a:r>
          </a:p>
          <a:p>
            <a:r>
              <a:rPr lang="en-US" dirty="0" smtClean="0"/>
              <a:t>Cost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11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Challenges for the host institution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105400"/>
            <a:ext cx="82296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Uneven preparation of  visiting students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Limited space in courses and laboratories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flexibility for scheduling</a:t>
            </a:r>
          </a:p>
          <a:p>
            <a:r>
              <a:rPr lang="en-US" dirty="0" smtClean="0"/>
              <a:t>Can allow time for laboratory internship after course work</a:t>
            </a:r>
          </a:p>
          <a:p>
            <a:r>
              <a:rPr lang="en-US" dirty="0" smtClean="0"/>
              <a:t>Less opportunities for financial aid for students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UConn</a:t>
            </a:r>
            <a:r>
              <a:rPr lang="en-US" b="1" dirty="0" smtClean="0"/>
              <a:t> Neuroscience Program in Salamanca Spain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5 week Summer program May 20-June 22, 2012</a:t>
            </a:r>
          </a:p>
          <a:p>
            <a:r>
              <a:rPr lang="en-US" b="1" dirty="0" smtClean="0"/>
              <a:t>Initially focused on neurobiology of hearing, a shared area of expertise among faculty at both institutions</a:t>
            </a:r>
          </a:p>
          <a:p>
            <a:r>
              <a:rPr lang="en-US" b="1" dirty="0" smtClean="0"/>
              <a:t>Now also offers Introductory Neuroscience and Spanish language courses.</a:t>
            </a:r>
          </a:p>
          <a:p>
            <a:r>
              <a:rPr lang="en-US" b="1" dirty="0" smtClean="0"/>
              <a:t>Neurobiology courses are taught in English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Summer internships for students in US, Canada, and UK</a:t>
            </a:r>
          </a:p>
          <a:p>
            <a:r>
              <a:rPr lang="en-US" dirty="0" smtClean="0"/>
              <a:t>Undergraduate is matched with a German graduate student mentor</a:t>
            </a:r>
          </a:p>
          <a:p>
            <a:r>
              <a:rPr lang="en-US" dirty="0" smtClean="0"/>
              <a:t>Stipend support for circa 300 students per year</a:t>
            </a:r>
          </a:p>
          <a:p>
            <a:r>
              <a:rPr lang="en-US" dirty="0" smtClean="0"/>
              <a:t>Working language is English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0868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7391400" cy="1935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Minority Health and Health Disparities International Research Training (MHIRT) Program at Christian Brothers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/>
          <a:lstStyle/>
          <a:p>
            <a:r>
              <a:rPr lang="en-US" dirty="0" smtClean="0"/>
              <a:t>Paid summer research internships in Brazil and Uganda  (NIH support)</a:t>
            </a:r>
          </a:p>
          <a:p>
            <a:r>
              <a:rPr lang="en-US" dirty="0" smtClean="0"/>
              <a:t>Targeted to students from socially or economically under-represented groups</a:t>
            </a:r>
          </a:p>
          <a:p>
            <a:r>
              <a:rPr lang="en-US" dirty="0" smtClean="0"/>
              <a:t>Undergraduate, graduate, or medical students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13405"/>
          <a:stretch>
            <a:fillRect/>
          </a:stretch>
        </p:blipFill>
        <p:spPr bwMode="auto">
          <a:xfrm>
            <a:off x="-30163" y="0"/>
            <a:ext cx="9174163" cy="26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105400"/>
            <a:ext cx="7867650" cy="14382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81000" y="2819400"/>
            <a:ext cx="7772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4 Week Seminar Style Course in Munich and Berlin.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Combination of Talks, Laboratory Exercises and Demonstrations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Program Dates: May 21</a:t>
            </a:r>
            <a:r>
              <a:rPr lang="en-US" sz="2800" b="1" baseline="30000" dirty="0" smtClean="0"/>
              <a:t>st</a:t>
            </a:r>
            <a:r>
              <a:rPr lang="en-US" sz="2800" b="1" dirty="0" smtClean="0"/>
              <a:t> – June 18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2011</a:t>
            </a:r>
          </a:p>
        </p:txBody>
      </p:sp>
      <p:sp>
        <p:nvSpPr>
          <p:cNvPr id="6" name="Rectangle 5"/>
          <p:cNvSpPr/>
          <p:nvPr/>
        </p:nvSpPr>
        <p:spPr>
          <a:xfrm>
            <a:off x="7086600" y="5181600"/>
            <a:ext cx="1295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Partner Universities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147" name="Text Placeholder 5"/>
          <p:cNvSpPr>
            <a:spLocks noGrp="1"/>
          </p:cNvSpPr>
          <p:nvPr>
            <p:ph type="body" idx="1"/>
          </p:nvPr>
        </p:nvSpPr>
        <p:spPr>
          <a:xfrm>
            <a:off x="76200" y="2103438"/>
            <a:ext cx="4800600" cy="63976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mtClean="0"/>
              <a:t>Ludwig Maximilians Universität (LMU).    </a:t>
            </a:r>
          </a:p>
          <a:p>
            <a:pPr algn="ctr"/>
            <a:r>
              <a:rPr lang="en-US" smtClean="0"/>
              <a:t>Munich</a:t>
            </a:r>
          </a:p>
        </p:txBody>
      </p:sp>
      <p:sp>
        <p:nvSpPr>
          <p:cNvPr id="6148" name="Content Placeholder 6"/>
          <p:cNvSpPr>
            <a:spLocks noGrp="1"/>
          </p:cNvSpPr>
          <p:nvPr>
            <p:ph sz="half" idx="2"/>
          </p:nvPr>
        </p:nvSpPr>
        <p:spPr>
          <a:xfrm>
            <a:off x="457200" y="2011363"/>
            <a:ext cx="4040188" cy="3951287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6149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721225" y="1722438"/>
            <a:ext cx="4041775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mtClean="0"/>
              <a:t>Charité Medical University.  Berlin</a:t>
            </a:r>
          </a:p>
        </p:txBody>
      </p:sp>
      <p:sp>
        <p:nvSpPr>
          <p:cNvPr id="6150" name="Content Placeholder 8"/>
          <p:cNvSpPr>
            <a:spLocks noGrp="1"/>
          </p:cNvSpPr>
          <p:nvPr>
            <p:ph sz="quarter" idx="4"/>
          </p:nvPr>
        </p:nvSpPr>
        <p:spPr>
          <a:xfrm>
            <a:off x="4721225" y="2011363"/>
            <a:ext cx="4041775" cy="3951287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971800"/>
            <a:ext cx="4460875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2" descr="C:\Users\rusciom\Desktop\Munich Course Materials 2011 Desktop\Munich Berlin  pictures 2011\Charite Nervenklin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590800"/>
            <a:ext cx="230505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2"/>
          <p:cNvPicPr>
            <a:picLocks noChangeAspect="1" noChangeArrowheads="1"/>
          </p:cNvPicPr>
          <p:nvPr/>
        </p:nvPicPr>
        <p:blipFill>
          <a:blip r:embed="rId4" cstate="print"/>
          <a:srcRect t="13405"/>
          <a:stretch>
            <a:fillRect/>
          </a:stretch>
        </p:blipFill>
        <p:spPr bwMode="auto">
          <a:xfrm>
            <a:off x="6553200" y="0"/>
            <a:ext cx="25908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757</Words>
  <Application>Microsoft Office PowerPoint</Application>
  <PresentationFormat>On-screen Show (4:3)</PresentationFormat>
  <Paragraphs>130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International Exchange Programs to Enhance Neuroscience Education</vt:lpstr>
      <vt:lpstr>Benefits of international experiences?</vt:lpstr>
      <vt:lpstr>Challenges for the student</vt:lpstr>
      <vt:lpstr>Summer Programs</vt:lpstr>
      <vt:lpstr>UConn Neuroscience Program in Salamanca Spain</vt:lpstr>
      <vt:lpstr>Slide 6</vt:lpstr>
      <vt:lpstr>Minority Health and Health Disparities International Research Training (MHIRT) Program at Christian Brothers University</vt:lpstr>
      <vt:lpstr>Slide 8</vt:lpstr>
      <vt:lpstr>Partner Universities</vt:lpstr>
      <vt:lpstr>Course Content and Organization</vt:lpstr>
      <vt:lpstr>Slide 11</vt:lpstr>
      <vt:lpstr>Slide 12</vt:lpstr>
      <vt:lpstr>Max Planck Institute for Ornithology</vt:lpstr>
      <vt:lpstr>Slide 14</vt:lpstr>
      <vt:lpstr>Slide 15</vt:lpstr>
      <vt:lpstr>Planning and Preparation</vt:lpstr>
      <vt:lpstr>Credits and tuition</vt:lpstr>
      <vt:lpstr>Academic Year Programs</vt:lpstr>
      <vt:lpstr>A good option: visiting student programs at universities in the UK</vt:lpstr>
      <vt:lpstr>Slide 20</vt:lpstr>
      <vt:lpstr>Slide 21</vt:lpstr>
      <vt:lpstr>Slide 22</vt:lpstr>
      <vt:lpstr>Future plans?</vt:lpstr>
      <vt:lpstr>nEURO – Neuroscience European Undergraduate Research Opportunities</vt:lpstr>
      <vt:lpstr>Your ideas?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Exchange Programs to Enhance Neuroscience Education</dc:title>
  <dc:creator>Harrilab</dc:creator>
  <cp:lastModifiedBy>Harrilab</cp:lastModifiedBy>
  <cp:revision>22</cp:revision>
  <dcterms:created xsi:type="dcterms:W3CDTF">2012-03-30T09:03:39Z</dcterms:created>
  <dcterms:modified xsi:type="dcterms:W3CDTF">2012-03-30T18:01:44Z</dcterms:modified>
</cp:coreProperties>
</file>