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7" r:id="rId1"/>
    <p:sldMasterId id="2147483927" r:id="rId2"/>
  </p:sldMasterIdLst>
  <p:notesMasterIdLst>
    <p:notesMasterId r:id="rId18"/>
  </p:notesMasterIdLst>
  <p:sldIdLst>
    <p:sldId id="256" r:id="rId3"/>
    <p:sldId id="271" r:id="rId4"/>
    <p:sldId id="276" r:id="rId5"/>
    <p:sldId id="260" r:id="rId6"/>
    <p:sldId id="261" r:id="rId7"/>
    <p:sldId id="257" r:id="rId8"/>
    <p:sldId id="265" r:id="rId9"/>
    <p:sldId id="258" r:id="rId10"/>
    <p:sldId id="266" r:id="rId11"/>
    <p:sldId id="267" r:id="rId12"/>
    <p:sldId id="269" r:id="rId13"/>
    <p:sldId id="273" r:id="rId14"/>
    <p:sldId id="274" r:id="rId15"/>
    <p:sldId id="277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33043-BD79-B74A-9398-6815C6D30ED0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DE0BE-2071-4F48-B7E6-1160FB8B3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1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AF7F43-8455-2A44-8404-55B41223FEF9}" type="slidenum">
              <a:rPr lang="en-US" smtClean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 smtClean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71" name="TextBox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0" tIns="46475" rIns="92950" bIns="46475" anchor="b">
            <a:prstTxWarp prst="textNoShape">
              <a:avLst/>
            </a:prstTxWarp>
          </a:bodyPr>
          <a:lstStyle/>
          <a:p>
            <a:pPr algn="r" defTabSz="930275"/>
            <a:fld id="{D8FE0DFE-D8F9-5342-A351-B2E490970477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defTabSz="930275"/>
              <a:t>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172" name="Rectangle 43009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430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lIns="92950" tIns="46475" rIns="92950" bIns="46475"/>
          <a:lstStyle/>
          <a:p>
            <a:pPr eaLnBrk="1" hangingPunct="1">
              <a:spcBef>
                <a:spcPct val="0"/>
              </a:spcBef>
            </a:pPr>
            <a:endParaRPr lang="en-US" sz="18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A41BB-9926-4D4E-AC34-535936D0C78A}" type="slidenum">
              <a:rPr lang="en-US"/>
              <a:pPr/>
              <a:t>6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2250F-24F8-0548-813D-26B8083D77B2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TextBox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>
            <a:prstTxWarp prst="textNoShape">
              <a:avLst/>
            </a:prstTxWarp>
          </a:bodyPr>
          <a:lstStyle/>
          <a:p>
            <a:pPr algn="r" defTabSz="930275" eaLnBrk="1" hangingPunct="1"/>
            <a:fld id="{2633D7A5-9EBA-F94A-B736-E469851950F8}" type="slidenum">
              <a:rPr lang="en-US" sz="1200"/>
              <a:pPr algn="r" defTabSz="930275" eaLnBrk="1" hangingPunct="1"/>
              <a:t>8</a:t>
            </a:fld>
            <a:endParaRPr lang="en-US" sz="1200"/>
          </a:p>
        </p:txBody>
      </p:sp>
      <p:sp>
        <p:nvSpPr>
          <p:cNvPr id="320515" name="Rectangle 43009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6" name="Rectangle 430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58" tIns="46479" rIns="92958" bIns="46479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E1056952-B48E-CF47-B14D-09D8F4C92FF3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A2214FBC-E3B0-4EAB-95AF-6C63DF6D8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6952-B48E-CF47-B14D-09D8F4C92FF3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17E5-6465-064C-BAE7-64149CBAB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6952-B48E-CF47-B14D-09D8F4C92FF3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17E5-6465-064C-BAE7-64149CBAB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6952-B48E-CF47-B14D-09D8F4C92FF3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17E5-6465-064C-BAE7-64149CBAB2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6952-B48E-CF47-B14D-09D8F4C92FF3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17E5-6465-064C-BAE7-64149CBAB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6952-B48E-CF47-B14D-09D8F4C92FF3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17E5-6465-064C-BAE7-64149CBAB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6952-B48E-CF47-B14D-09D8F4C92FF3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17E5-6465-064C-BAE7-64149CBAB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6952-B48E-CF47-B14D-09D8F4C92FF3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17E5-6465-064C-BAE7-64149CBAB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6952-B48E-CF47-B14D-09D8F4C92FF3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17E5-6465-064C-BAE7-64149CBAB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6952-B48E-CF47-B14D-09D8F4C92FF3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17E5-6465-064C-BAE7-64149CBAB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311812"/>
            <a:ext cx="8513762" cy="2729753"/>
          </a:xfrm>
        </p:spPr>
        <p:txBody>
          <a:bodyPr/>
          <a:lstStyle/>
          <a:p>
            <a:r>
              <a:rPr lang="en-US" sz="5400" dirty="0" smtClean="0"/>
              <a:t>Master’s Degrees in a Biotechnology Environment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7" y="4360752"/>
            <a:ext cx="5696033" cy="134470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Susan D. </a:t>
            </a:r>
            <a:r>
              <a:rPr lang="en-US" b="1" dirty="0" err="1" smtClean="0"/>
              <a:t>Croll</a:t>
            </a:r>
            <a:r>
              <a:rPr lang="en-US" b="1" dirty="0" smtClean="0"/>
              <a:t>, PhD</a:t>
            </a:r>
          </a:p>
          <a:p>
            <a:r>
              <a:rPr lang="en-US" sz="4000" i="1" dirty="0" smtClean="0"/>
              <a:t>Regeneron Pharmaceuticals</a:t>
            </a:r>
          </a:p>
          <a:p>
            <a:r>
              <a:rPr lang="en-US" sz="4000" i="1" dirty="0" smtClean="0"/>
              <a:t>March 25, 2011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2775" y="-99062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 why should anyone get a Neuroscience MA for industry?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8678" y="1216552"/>
            <a:ext cx="8571324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b="1" dirty="0" err="1" smtClean="0"/>
              <a:t>MA’s</a:t>
            </a:r>
            <a:r>
              <a:rPr lang="en-US" sz="2400" b="1" dirty="0" smtClean="0"/>
              <a:t> start at a higher level and higher salary than BA’s</a:t>
            </a:r>
          </a:p>
          <a:p>
            <a:pPr lvl="1">
              <a:buFont typeface="Arial"/>
              <a:buChar char="•"/>
            </a:pPr>
            <a:r>
              <a:rPr lang="en-US" sz="2000" b="1" i="1" dirty="0" smtClean="0"/>
              <a:t>According to NSF statistics (2006), median starting income is $32K for BA’s and $48K for </a:t>
            </a:r>
            <a:r>
              <a:rPr lang="en-US" sz="2000" b="1" i="1" dirty="0" err="1" smtClean="0"/>
              <a:t>MA’s</a:t>
            </a:r>
            <a:r>
              <a:rPr lang="en-US" sz="2000" b="1" i="1" dirty="0" smtClean="0"/>
              <a:t> in life sciences</a:t>
            </a:r>
          </a:p>
          <a:p>
            <a:pPr lvl="1">
              <a:buFont typeface="Arial"/>
              <a:buChar char="•"/>
            </a:pPr>
            <a:r>
              <a:rPr lang="en-US" sz="2000" b="1" i="1" dirty="0" smtClean="0"/>
              <a:t>At REGN, average current starting level/salary for 0 experience BA is RA I/$50K</a:t>
            </a:r>
          </a:p>
          <a:p>
            <a:pPr lvl="1">
              <a:buFont typeface="Arial"/>
              <a:buChar char="•"/>
            </a:pPr>
            <a:r>
              <a:rPr lang="en-US" sz="2000" b="1" i="1" dirty="0" smtClean="0"/>
              <a:t>At REGN, average current starting level/salary for 0 experience MA is RA II/$57K</a:t>
            </a:r>
          </a:p>
          <a:p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 err="1" smtClean="0"/>
              <a:t>MA’s</a:t>
            </a:r>
            <a:r>
              <a:rPr lang="en-US" sz="2400" b="1" dirty="0" smtClean="0"/>
              <a:t> have a deeper base of knowledge, and are often better prepared to offer new ideas as a consequence</a:t>
            </a:r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 err="1" smtClean="0"/>
              <a:t>MA’s</a:t>
            </a:r>
            <a:r>
              <a:rPr lang="en-US" sz="2400" b="1" dirty="0" smtClean="0"/>
              <a:t> are often better prepared to engage in evidence-based critical thinking (graduate level training)</a:t>
            </a:r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 err="1" smtClean="0"/>
              <a:t>MA’s</a:t>
            </a:r>
            <a:r>
              <a:rPr lang="en-US" sz="2400" b="1" dirty="0" smtClean="0"/>
              <a:t> are rarely “0 experience,” especially if they completed a thesis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2775" y="-99062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do Regeneron scientists value RA’s with </a:t>
            </a:r>
            <a:r>
              <a:rPr lang="en-US" b="1" dirty="0" err="1" smtClean="0"/>
              <a:t>MA’s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5310" y="1457176"/>
            <a:ext cx="85713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/>
              <a:t>Broader base of knowledge – areas of focus in industry can shift rapidly</a:t>
            </a:r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 smtClean="0"/>
              <a:t>Better analytical and critical thinkers</a:t>
            </a:r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 smtClean="0"/>
              <a:t>Better trained to find, read, and use the literature</a:t>
            </a:r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 smtClean="0"/>
              <a:t>Often, more laboratory experience</a:t>
            </a:r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 smtClean="0"/>
              <a:t>Usually, more committed to learning and to field of inquiry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526" y="5792517"/>
            <a:ext cx="900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Of course, the big confound is:  do MA programs make better scientists, or do better scientists seek the additional education/experience?</a:t>
            </a:r>
          </a:p>
          <a:p>
            <a:pPr algn="ctr"/>
            <a:r>
              <a:rPr lang="en-US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Only careful assessment &amp; prospective studies will answer this question. </a:t>
            </a:r>
            <a:endParaRPr lang="en-US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would industry scientists </a:t>
            </a:r>
            <a:r>
              <a:rPr lang="en-US" b="1" u="sng" dirty="0" smtClean="0"/>
              <a:t>most</a:t>
            </a:r>
            <a:r>
              <a:rPr lang="en-US" b="1" dirty="0" smtClean="0"/>
              <a:t> like to see in our RA’s?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40379" y="1564103"/>
          <a:ext cx="8703094" cy="382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547"/>
                <a:gridCol w="4351547"/>
              </a:tblGrid>
              <a:tr h="66574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Skill/Ability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Possible Training Strategy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65747">
                <a:tc>
                  <a:txBody>
                    <a:bodyPr/>
                    <a:lstStyle/>
                    <a:p>
                      <a:r>
                        <a:rPr lang="en-US" dirty="0" smtClean="0"/>
                        <a:t>Strong sense of experimental</a:t>
                      </a:r>
                      <a:r>
                        <a:rPr lang="en-US" baseline="0" dirty="0" smtClean="0"/>
                        <a:t> design/confounds/controls/analysis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 training in design and analysis</a:t>
                      </a:r>
                      <a:endParaRPr lang="en-US" dirty="0"/>
                    </a:p>
                  </a:txBody>
                  <a:tcPr/>
                </a:tc>
              </a:tr>
              <a:tr h="665747">
                <a:tc>
                  <a:txBody>
                    <a:bodyPr/>
                    <a:lstStyle/>
                    <a:p>
                      <a:r>
                        <a:rPr lang="en-US" dirty="0" smtClean="0"/>
                        <a:t>Ability to critically evaluate and use the literature for ideas and techniques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 primary literature and teach students to use it properly</a:t>
                      </a:r>
                      <a:endParaRPr lang="en-US" dirty="0"/>
                    </a:p>
                  </a:txBody>
                  <a:tcPr/>
                </a:tc>
              </a:tr>
              <a:tr h="665747">
                <a:tc>
                  <a:txBody>
                    <a:bodyPr/>
                    <a:lstStyle/>
                    <a:p>
                      <a:r>
                        <a:rPr lang="en-US" dirty="0" smtClean="0"/>
                        <a:t>Hands-on research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 research mandatory</a:t>
                      </a:r>
                      <a:endParaRPr lang="en-US" dirty="0"/>
                    </a:p>
                  </a:txBody>
                  <a:tcPr/>
                </a:tc>
              </a:tr>
              <a:tr h="665747">
                <a:tc>
                  <a:txBody>
                    <a:bodyPr/>
                    <a:lstStyle/>
                    <a:p>
                      <a:r>
                        <a:rPr lang="en-US" dirty="0" smtClean="0"/>
                        <a:t>Perseverance/trouble-shooting/lab 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Expose students to “real” science and its hard work/frustrations – don’t set them up for success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2775" y="295385"/>
            <a:ext cx="7918450" cy="788894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less useful to us…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2676" y="1657684"/>
            <a:ext cx="85713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/>
              <a:t>Ability to rattle off all the cranial nerves</a:t>
            </a:r>
          </a:p>
          <a:p>
            <a:endParaRPr lang="en-US" sz="2400" b="1" dirty="0" smtClean="0"/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 smtClean="0"/>
              <a:t>Ability to outline the </a:t>
            </a:r>
            <a:r>
              <a:rPr lang="en-US" sz="2400" b="1" dirty="0" err="1" smtClean="0"/>
              <a:t>Creb’s</a:t>
            </a:r>
            <a:r>
              <a:rPr lang="en-US" sz="2400" b="1" dirty="0" smtClean="0"/>
              <a:t> Cycle from memory on a blackboard</a:t>
            </a:r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00367" y="5163776"/>
            <a:ext cx="7048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We want thinkers and doers, not databases….</a:t>
            </a:r>
            <a:endParaRPr lang="en-US" sz="2400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211"/>
            <a:ext cx="9144000" cy="78889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Suggestions for student </a:t>
            </a:r>
            <a:br>
              <a:rPr lang="en-US" sz="3600" b="1" dirty="0" smtClean="0"/>
            </a:br>
            <a:r>
              <a:rPr lang="en-US" sz="3600" b="1" dirty="0" smtClean="0"/>
              <a:t>evaluations/examinations to help prepare students for “biotech” thinking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4104" y="2120311"/>
            <a:ext cx="860926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/>
              <a:t>have students design an experiment</a:t>
            </a:r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 smtClean="0"/>
              <a:t>have students list alternate explanations for data</a:t>
            </a:r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 smtClean="0"/>
              <a:t>have students analyze, graph, and interpret a data set</a:t>
            </a:r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 smtClean="0"/>
              <a:t>have students critically evaluate an article</a:t>
            </a:r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 smtClean="0"/>
              <a:t>have students write a final research thesis</a:t>
            </a:r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 smtClean="0"/>
              <a:t>have students present their research findings orally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0" y="141562"/>
            <a:ext cx="8916736" cy="78889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Take home message:</a:t>
            </a:r>
            <a:br>
              <a:rPr lang="en-US" b="1" dirty="0" smtClean="0"/>
            </a:br>
            <a:r>
              <a:rPr lang="en-US" b="1" dirty="0" smtClean="0"/>
              <a:t>Biotechnology wants real scientists!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pic>
        <p:nvPicPr>
          <p:cNvPr id="4" name="Picture 5" descr="anatomyofascient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7157" y="1763451"/>
            <a:ext cx="3796631" cy="4745789"/>
          </a:xfrm>
          <a:prstGeom prst="rect">
            <a:avLst/>
          </a:prstGeom>
          <a:noFill/>
          <a:ln w="50800">
            <a:solidFill>
              <a:schemeClr val="accent5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sf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6100" y="60960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6248400"/>
            <a:ext cx="6477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rgbClr val="FDE689"/>
                </a:solidFill>
                <a:latin typeface="Arial" charset="0"/>
              </a:rPr>
              <a:t>SOURCE:</a:t>
            </a:r>
            <a:r>
              <a:rPr lang="en-US" dirty="0">
                <a:solidFill>
                  <a:srgbClr val="FDE689"/>
                </a:solidFill>
                <a:latin typeface="Times New Roman" charset="0"/>
              </a:rPr>
              <a:t> </a:t>
            </a:r>
            <a:r>
              <a:rPr lang="en-US" dirty="0" smtClean="0">
                <a:solidFill>
                  <a:srgbClr val="FDE689"/>
                </a:solidFill>
                <a:latin typeface="Times New Roman" charset="0"/>
              </a:rPr>
              <a:t> NSF </a:t>
            </a:r>
            <a:r>
              <a:rPr lang="en-US" i="1" dirty="0" smtClean="0">
                <a:solidFill>
                  <a:srgbClr val="FDE689"/>
                </a:solidFill>
                <a:latin typeface="Times New Roman" charset="0"/>
              </a:rPr>
              <a:t>Science </a:t>
            </a:r>
            <a:r>
              <a:rPr lang="en-US" i="1" dirty="0">
                <a:solidFill>
                  <a:srgbClr val="FDE689"/>
                </a:solidFill>
                <a:latin typeface="Times New Roman" charset="0"/>
              </a:rPr>
              <a:t>and Engineering Indicators - 2004</a:t>
            </a:r>
            <a:endParaRPr lang="en-US" sz="1400" i="1" dirty="0">
              <a:solidFill>
                <a:srgbClr val="FDE689"/>
              </a:solidFill>
              <a:latin typeface="Times New Roman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96875" y="166688"/>
            <a:ext cx="8413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hlink"/>
                </a:solidFill>
                <a:latin typeface="Arial" charset="0"/>
              </a:rPr>
              <a:t>Employment sector of S&amp;E degree holders: 1999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7800" y="914400"/>
            <a:ext cx="6248400" cy="5029200"/>
            <a:chOff x="864" y="576"/>
            <a:chExt cx="3936" cy="3168"/>
          </a:xfrm>
        </p:grpSpPr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864" y="576"/>
              <a:ext cx="3936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765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2" y="624"/>
              <a:ext cx="3840" cy="3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45590"/>
            <a:ext cx="9143999" cy="78889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Career Advisement for Terminal Neuroscience BA’s &amp; </a:t>
            </a:r>
            <a:r>
              <a:rPr lang="en-US" b="1" dirty="0" err="1" smtClean="0"/>
              <a:t>MA’s</a:t>
            </a:r>
            <a:r>
              <a:rPr lang="en-US" b="1" dirty="0" smtClean="0"/>
              <a:t> in industry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61373" y="1604211"/>
            <a:ext cx="2486526" cy="646331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Does student like the hands-on research?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259263" y="2250542"/>
            <a:ext cx="1630948" cy="1104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05158" y="2250542"/>
            <a:ext cx="1510631" cy="1104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20991" y="2547292"/>
            <a:ext cx="54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37615" y="4429928"/>
            <a:ext cx="54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94614" y="2547292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8658" y="3489495"/>
            <a:ext cx="3832567" cy="203132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Alternative Path</a:t>
            </a:r>
          </a:p>
          <a:p>
            <a:r>
              <a:rPr lang="en-US" dirty="0" smtClean="0"/>
              <a:t>Entry-level support for:</a:t>
            </a:r>
          </a:p>
          <a:p>
            <a:r>
              <a:rPr lang="en-US" dirty="0" smtClean="0"/>
              <a:t>	-medical writing</a:t>
            </a:r>
          </a:p>
          <a:p>
            <a:r>
              <a:rPr lang="en-US" dirty="0" smtClean="0"/>
              <a:t>	-program management</a:t>
            </a:r>
          </a:p>
          <a:p>
            <a:r>
              <a:rPr lang="en-US" dirty="0" smtClean="0"/>
              <a:t>	-information gathering</a:t>
            </a:r>
          </a:p>
          <a:p>
            <a:r>
              <a:rPr lang="en-US" dirty="0" smtClean="0"/>
              <a:t>		-translational medicine</a:t>
            </a:r>
          </a:p>
          <a:p>
            <a:r>
              <a:rPr lang="en-US" dirty="0" smtClean="0"/>
              <a:t>		-”deep divers”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5271" y="3355475"/>
            <a:ext cx="3088108" cy="646331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Does student have strong laboratory skills?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20991" y="4001806"/>
            <a:ext cx="1984167" cy="703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 rot="5400000">
            <a:off x="1194049" y="4168516"/>
            <a:ext cx="1251986" cy="918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76851" y="4165054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9095" y="5360737"/>
            <a:ext cx="2448598" cy="36933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Encourage RA path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76200" y="210643"/>
            <a:ext cx="891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Regeneron (Biotechnology)</a:t>
            </a:r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Overview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66821"/>
            <a:ext cx="8229600" cy="5334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700"/>
              </a:spcBef>
            </a:pPr>
            <a:r>
              <a:rPr lang="en-US" sz="2000" b="1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Founded in 1988 - Corporate headquarters in Tarrytown, NY</a:t>
            </a:r>
          </a:p>
          <a:p>
            <a:pPr lvl="1" eaLnBrk="1" hangingPunct="1">
              <a:spcBef>
                <a:spcPts val="700"/>
              </a:spcBef>
            </a:pPr>
            <a:r>
              <a:rPr lang="en-US" sz="1600" dirty="0"/>
              <a:t>GMP manufacturing facility in Rensselaer, NY (10,000L Scale; expanding capacity to 50,000L)</a:t>
            </a:r>
          </a:p>
          <a:p>
            <a:pPr lvl="1" eaLnBrk="1" hangingPunct="1">
              <a:spcBef>
                <a:spcPts val="700"/>
              </a:spcBef>
            </a:pPr>
            <a:r>
              <a:rPr lang="en-US" sz="1600" dirty="0"/>
              <a:t>Currently more than </a:t>
            </a:r>
            <a:r>
              <a:rPr lang="en-US" sz="1600" dirty="0" smtClean="0"/>
              <a:t>1300 </a:t>
            </a:r>
            <a:r>
              <a:rPr lang="en-US" sz="1600" dirty="0"/>
              <a:t>employees</a:t>
            </a:r>
          </a:p>
          <a:p>
            <a:pPr lvl="1" eaLnBrk="1" hangingPunct="1">
              <a:spcBef>
                <a:spcPts val="700"/>
              </a:spcBef>
            </a:pPr>
            <a:r>
              <a:rPr lang="en-US" sz="1600" dirty="0"/>
              <a:t>Founded as a neurobiology company ; contributed to cloning and understanding of</a:t>
            </a:r>
            <a:r>
              <a:rPr lang="en-US" sz="1600" dirty="0" smtClean="0"/>
              <a:t> </a:t>
            </a:r>
            <a:r>
              <a:rPr lang="en-US" sz="1600" dirty="0" err="1" smtClean="0"/>
              <a:t>neurotrophin</a:t>
            </a:r>
            <a:r>
              <a:rPr lang="en-US" sz="1600" dirty="0" smtClean="0"/>
              <a:t> </a:t>
            </a:r>
            <a:r>
              <a:rPr lang="en-US" sz="1600" dirty="0"/>
              <a:t>and</a:t>
            </a:r>
            <a:r>
              <a:rPr lang="en-US" sz="1600" dirty="0" smtClean="0"/>
              <a:t> </a:t>
            </a:r>
            <a:r>
              <a:rPr lang="en-US" sz="1600" dirty="0" err="1" smtClean="0"/>
              <a:t>Trk</a:t>
            </a:r>
            <a:r>
              <a:rPr lang="en-US" sz="1600" dirty="0" smtClean="0"/>
              <a:t> receptor </a:t>
            </a:r>
            <a:r>
              <a:rPr lang="en-US" sz="1600" dirty="0"/>
              <a:t>family</a:t>
            </a:r>
            <a:endParaRPr lang="en-US" sz="1600" dirty="0" smtClean="0"/>
          </a:p>
          <a:p>
            <a:pPr eaLnBrk="1" hangingPunct="1">
              <a:spcBef>
                <a:spcPts val="700"/>
              </a:spcBef>
            </a:pPr>
            <a:r>
              <a:rPr lang="en-US" sz="2000" b="1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Board </a:t>
            </a:r>
            <a:r>
              <a:rPr lang="en-US" sz="2000" b="1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of Directors is highly technical</a:t>
            </a:r>
          </a:p>
          <a:p>
            <a:pPr lvl="1" eaLnBrk="1" hangingPunct="1">
              <a:spcBef>
                <a:spcPts val="700"/>
              </a:spcBef>
            </a:pPr>
            <a:r>
              <a:rPr lang="en-US" sz="1730" dirty="0"/>
              <a:t>P. Roy </a:t>
            </a:r>
            <a:r>
              <a:rPr lang="en-US" sz="1730" dirty="0" err="1"/>
              <a:t>Vagelos</a:t>
            </a:r>
            <a:r>
              <a:rPr lang="en-US" sz="1730" dirty="0"/>
              <a:t>, M.D., Chairman of the Board (Former Chairman and CEO of Merck)</a:t>
            </a:r>
          </a:p>
          <a:p>
            <a:pPr lvl="1" eaLnBrk="1" hangingPunct="1">
              <a:spcBef>
                <a:spcPts val="700"/>
              </a:spcBef>
            </a:pPr>
            <a:r>
              <a:rPr lang="en-US" sz="1730" dirty="0"/>
              <a:t>Three Nobel Laureates (Mike Brown, Joe Goldstein, Al Gilman</a:t>
            </a:r>
            <a:r>
              <a:rPr lang="en-US" sz="1730" dirty="0" smtClean="0"/>
              <a:t>)</a:t>
            </a:r>
          </a:p>
          <a:p>
            <a:pPr lvl="1" eaLnBrk="1" hangingPunct="1">
              <a:spcBef>
                <a:spcPts val="700"/>
              </a:spcBef>
            </a:pPr>
            <a:r>
              <a:rPr lang="en-US" sz="1730" dirty="0" smtClean="0"/>
              <a:t>Chief Scientific Officer, George </a:t>
            </a:r>
            <a:r>
              <a:rPr lang="en-US" sz="1730" dirty="0" err="1" smtClean="0"/>
              <a:t>Yancopoulos</a:t>
            </a:r>
            <a:r>
              <a:rPr lang="en-US" sz="1730" dirty="0" smtClean="0"/>
              <a:t>, M.D., Ph.D., elected to National Academy of Sciences</a:t>
            </a:r>
          </a:p>
          <a:p>
            <a:pPr eaLnBrk="1" hangingPunct="1">
              <a:spcBef>
                <a:spcPts val="700"/>
              </a:spcBef>
            </a:pPr>
            <a:r>
              <a:rPr lang="en-US" sz="1800" b="1" dirty="0" smtClean="0">
                <a:solidFill>
                  <a:srgbClr val="FDE689"/>
                </a:solidFill>
                <a:ea typeface="ＭＳ Ｐゴシック" charset="-128"/>
                <a:cs typeface="ＭＳ Ｐゴシック" charset="-128"/>
              </a:rPr>
              <a:t>Partnership </a:t>
            </a:r>
            <a:r>
              <a:rPr lang="en-US" sz="1800" b="1" dirty="0">
                <a:solidFill>
                  <a:srgbClr val="FDE689"/>
                </a:solidFill>
                <a:ea typeface="ＭＳ Ｐゴシック" charset="-128"/>
                <a:cs typeface="ＭＳ Ｐゴシック" charset="-128"/>
              </a:rPr>
              <a:t>with</a:t>
            </a:r>
            <a:r>
              <a:rPr lang="en-US" sz="1800" b="1" dirty="0" smtClean="0">
                <a:solidFill>
                  <a:srgbClr val="FDE68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b="1" dirty="0" err="1" smtClean="0">
                <a:solidFill>
                  <a:srgbClr val="FDE689"/>
                </a:solidFill>
                <a:ea typeface="ＭＳ Ｐゴシック" charset="-128"/>
                <a:cs typeface="ＭＳ Ｐゴシック" charset="-128"/>
              </a:rPr>
              <a:t>Sanofi</a:t>
            </a:r>
            <a:r>
              <a:rPr lang="en-US" sz="1800" b="1" dirty="0" smtClean="0">
                <a:solidFill>
                  <a:srgbClr val="FDE689"/>
                </a:solidFill>
                <a:ea typeface="ＭＳ Ｐゴシック" charset="-128"/>
                <a:cs typeface="ＭＳ Ｐゴシック" charset="-128"/>
              </a:rPr>
              <a:t>-Aventis </a:t>
            </a:r>
            <a:r>
              <a:rPr lang="en-US" sz="1800" b="1" dirty="0">
                <a:solidFill>
                  <a:srgbClr val="FDE689"/>
                </a:solidFill>
                <a:ea typeface="ＭＳ Ｐゴシック" charset="-128"/>
                <a:cs typeface="ＭＳ Ｐゴシック" charset="-128"/>
              </a:rPr>
              <a:t>: ~50:50 profit split for marketed</a:t>
            </a:r>
            <a:r>
              <a:rPr lang="en-US" sz="1800" b="1" dirty="0" smtClean="0">
                <a:solidFill>
                  <a:srgbClr val="FDE689"/>
                </a:solidFill>
                <a:ea typeface="ＭＳ Ｐゴシック" charset="-128"/>
                <a:cs typeface="ＭＳ Ｐゴシック" charset="-128"/>
              </a:rPr>
              <a:t> monoclonal antibodies</a:t>
            </a:r>
          </a:p>
          <a:p>
            <a:pPr lvl="1" eaLnBrk="1" hangingPunct="1">
              <a:spcBef>
                <a:spcPts val="700"/>
              </a:spcBef>
            </a:pP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Find new treatments</a:t>
            </a:r>
            <a:endParaRPr lang="en-US" sz="5400" dirty="0"/>
          </a:p>
        </p:txBody>
      </p:sp>
      <p:sp>
        <p:nvSpPr>
          <p:cNvPr id="10" name="Text Placeholder 9"/>
          <p:cNvSpPr>
            <a:spLocks noGrp="1"/>
          </p:cNvSpPr>
          <p:nvPr>
            <p:ph type="subTitle" idx="1"/>
          </p:nvPr>
        </p:nvSpPr>
        <p:spPr>
          <a:xfrm>
            <a:off x="306387" y="0"/>
            <a:ext cx="7794875" cy="1344706"/>
          </a:xfrm>
        </p:spPr>
        <p:txBody>
          <a:bodyPr>
            <a:normAutofit/>
          </a:bodyPr>
          <a:lstStyle/>
          <a:p>
            <a:r>
              <a:rPr lang="en-US" b="1" dirty="0" smtClean="0"/>
              <a:t>Biotechnology:  First Goal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34492" y="5865496"/>
            <a:ext cx="24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Inflamed gouty joint</a:t>
            </a:r>
            <a:endParaRPr lang="en-US" b="1" i="1" dirty="0"/>
          </a:p>
        </p:txBody>
      </p:sp>
      <p:pic>
        <p:nvPicPr>
          <p:cNvPr id="12" name="Picture 501" descr="MSUtrapveh#7sl1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1314700" y="3461403"/>
            <a:ext cx="3233737" cy="2433638"/>
          </a:xfrm>
          <a:prstGeom prst="rect">
            <a:avLst/>
          </a:prstGeom>
          <a:noFill/>
        </p:spPr>
      </p:pic>
      <p:pic>
        <p:nvPicPr>
          <p:cNvPr id="13" name="Picture 502" descr="MSUtrapankle#22sl2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4858000" y="3469341"/>
            <a:ext cx="3243262" cy="24415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04528" y="5865496"/>
            <a:ext cx="365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Inflamed gouty joint + IL-1 Trap</a:t>
            </a:r>
            <a:endParaRPr lang="en-US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AutoShape 2"/>
          <p:cNvSpPr>
            <a:spLocks noChangeArrowheads="1"/>
          </p:cNvSpPr>
          <p:nvPr/>
        </p:nvSpPr>
        <p:spPr bwMode="auto">
          <a:xfrm flipH="1">
            <a:off x="0" y="1400175"/>
            <a:ext cx="9009063" cy="1143000"/>
          </a:xfrm>
          <a:prstGeom prst="rtTriangle">
            <a:avLst/>
          </a:prstGeom>
          <a:solidFill>
            <a:srgbClr val="EF09B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76200" y="1908175"/>
            <a:ext cx="29718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CFEB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Familial Cold Autoinflammatory Syndrome </a:t>
            </a:r>
            <a:r>
              <a:rPr lang="en-US" sz="2000" b="1">
                <a:solidFill>
                  <a:srgbClr val="F8FF2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(FCAS/FCU)</a:t>
            </a:r>
            <a:endParaRPr lang="en-US" sz="2000" b="1">
              <a:solidFill>
                <a:srgbClr val="FCFEB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11300" name="Picture 4" descr="DSC_3873"/>
          <p:cNvPicPr>
            <a:picLocks noChangeAspect="1" noChangeArrowheads="1"/>
          </p:cNvPicPr>
          <p:nvPr/>
        </p:nvPicPr>
        <p:blipFill>
          <a:blip r:embed="rId4"/>
          <a:srcRect t="7918" r="12506" b="38361"/>
          <a:stretch>
            <a:fillRect/>
          </a:stretch>
        </p:blipFill>
        <p:spPr bwMode="auto">
          <a:xfrm>
            <a:off x="330200" y="3940175"/>
            <a:ext cx="2347913" cy="2489200"/>
          </a:xfrm>
          <a:prstGeom prst="rect">
            <a:avLst/>
          </a:prstGeom>
          <a:noFill/>
        </p:spPr>
      </p:pic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203200" y="2895600"/>
            <a:ext cx="2913063" cy="106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DACD"/>
                </a:solidFill>
              </a:rPr>
              <a:t>Cold-induced rash and symptoms: fevers, joint aches, fatigue, uveitis (symptoms 50% of days)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3048000" y="1991055"/>
            <a:ext cx="2430463" cy="1065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200" b="1" dirty="0" err="1">
                <a:solidFill>
                  <a:srgbClr val="FCFEB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Muckle</a:t>
            </a:r>
            <a:r>
              <a:rPr lang="en-US" sz="2200" b="1" dirty="0">
                <a:solidFill>
                  <a:srgbClr val="FCFEB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-Wells Syndrome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200" b="1" dirty="0">
                <a:solidFill>
                  <a:srgbClr val="F8FF2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(MWS)</a:t>
            </a:r>
            <a:endParaRPr lang="en-US" sz="2200" b="1" dirty="0">
              <a:solidFill>
                <a:srgbClr val="FCFEB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3230563" y="3084591"/>
            <a:ext cx="2257425" cy="9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DACD"/>
                </a:solidFill>
              </a:rPr>
              <a:t>Symptoms not cold-induced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DACD"/>
                </a:solidFill>
              </a:rPr>
              <a:t>Deafness</a:t>
            </a: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5554663" y="1916113"/>
            <a:ext cx="3521075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CFEB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Neonatal Onset Multisystem Inflammatory Disease </a:t>
            </a:r>
            <a:r>
              <a:rPr lang="en-US" sz="2000" b="1">
                <a:solidFill>
                  <a:srgbClr val="F8FF2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(NOMID/CINCA)</a:t>
            </a:r>
            <a:endParaRPr lang="en-US" sz="2000" b="1">
              <a:solidFill>
                <a:srgbClr val="FCFEB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5638800" y="2886075"/>
            <a:ext cx="2911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DACD"/>
                </a:solidFill>
              </a:rPr>
              <a:t>Bony overgrowth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638800" y="3228975"/>
            <a:ext cx="3048000" cy="1905000"/>
            <a:chOff x="1152" y="2736"/>
            <a:chExt cx="2572" cy="1356"/>
          </a:xfrm>
        </p:grpSpPr>
        <p:pic>
          <p:nvPicPr>
            <p:cNvPr id="311307" name="Picture 11"/>
            <p:cNvPicPr>
              <a:picLocks noChangeAspect="1" noChangeArrowheads="1"/>
            </p:cNvPicPr>
            <p:nvPr/>
          </p:nvPicPr>
          <p:blipFill>
            <a:blip r:embed="rId5"/>
            <a:srcRect l="9628" t="28842" r="6119" b="9929"/>
            <a:stretch>
              <a:fillRect/>
            </a:stretch>
          </p:blipFill>
          <p:spPr bwMode="auto">
            <a:xfrm>
              <a:off x="1152" y="2736"/>
              <a:ext cx="1240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392" y="2736"/>
              <a:ext cx="1332" cy="1349"/>
              <a:chOff x="3455" y="2736"/>
              <a:chExt cx="1332" cy="1349"/>
            </a:xfrm>
          </p:grpSpPr>
          <p:pic>
            <p:nvPicPr>
              <p:cNvPr id="311309" name="Picture 13"/>
              <p:cNvPicPr>
                <a:picLocks noChangeAspect="1" noChangeArrowheads="1"/>
              </p:cNvPicPr>
              <p:nvPr/>
            </p:nvPicPr>
            <p:blipFill>
              <a:blip r:embed="rId6">
                <a:lum contrast="6000"/>
              </a:blip>
              <a:srcRect t="10101" b="10007"/>
              <a:stretch>
                <a:fillRect/>
              </a:stretch>
            </p:blipFill>
            <p:spPr bwMode="auto">
              <a:xfrm>
                <a:off x="3455" y="2736"/>
                <a:ext cx="1332" cy="1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1310" name="AutoShape 14"/>
              <p:cNvSpPr>
                <a:spLocks noChangeArrowheads="1"/>
              </p:cNvSpPr>
              <p:nvPr/>
            </p:nvSpPr>
            <p:spPr bwMode="auto">
              <a:xfrm rot="2332697" flipH="1">
                <a:off x="4530" y="3776"/>
                <a:ext cx="165" cy="59"/>
              </a:xfrm>
              <a:prstGeom prst="rightArrow">
                <a:avLst>
                  <a:gd name="adj1" fmla="val 52472"/>
                  <a:gd name="adj2" fmla="val 193821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11" name="AutoShape 15"/>
              <p:cNvSpPr>
                <a:spLocks noChangeArrowheads="1"/>
              </p:cNvSpPr>
              <p:nvPr/>
            </p:nvSpPr>
            <p:spPr bwMode="auto">
              <a:xfrm rot="14642828" flipH="1">
                <a:off x="3643" y="3749"/>
                <a:ext cx="165" cy="59"/>
              </a:xfrm>
              <a:prstGeom prst="rightArrow">
                <a:avLst>
                  <a:gd name="adj1" fmla="val 52472"/>
                  <a:gd name="adj2" fmla="val 193821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12" name="AutoShape 16"/>
              <p:cNvSpPr>
                <a:spLocks noChangeArrowheads="1"/>
              </p:cNvSpPr>
              <p:nvPr/>
            </p:nvSpPr>
            <p:spPr bwMode="auto">
              <a:xfrm rot="10721028" flipH="1">
                <a:off x="4368" y="3408"/>
                <a:ext cx="155" cy="63"/>
              </a:xfrm>
              <a:prstGeom prst="rightArrow">
                <a:avLst>
                  <a:gd name="adj1" fmla="val 52472"/>
                  <a:gd name="adj2" fmla="val 170514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13" name="AutoShape 17"/>
              <p:cNvSpPr>
                <a:spLocks noChangeArrowheads="1"/>
              </p:cNvSpPr>
              <p:nvPr/>
            </p:nvSpPr>
            <p:spPr bwMode="auto">
              <a:xfrm rot="5421132" flipH="1">
                <a:off x="3835" y="3029"/>
                <a:ext cx="165" cy="60"/>
              </a:xfrm>
              <a:prstGeom prst="rightArrow">
                <a:avLst>
                  <a:gd name="adj1" fmla="val 52472"/>
                  <a:gd name="adj2" fmla="val 1905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6867359" y="5261643"/>
            <a:ext cx="2383589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 sz="1600" dirty="0">
                <a:solidFill>
                  <a:srgbClr val="FFDACD"/>
                </a:solidFill>
              </a:rPr>
              <a:t>Neural Involvement:</a:t>
            </a:r>
          </a:p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 sz="1600" dirty="0">
                <a:solidFill>
                  <a:srgbClr val="FFDACD"/>
                </a:solidFill>
              </a:rPr>
              <a:t>   Aseptic meningitis</a:t>
            </a:r>
          </a:p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 sz="1600" dirty="0">
                <a:solidFill>
                  <a:srgbClr val="FFDACD"/>
                </a:solidFill>
              </a:rPr>
              <a:t>   Mental Retardation 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334000" y="5210175"/>
            <a:ext cx="1600200" cy="1295400"/>
            <a:chOff x="4608" y="988"/>
            <a:chExt cx="1152" cy="932"/>
          </a:xfrm>
        </p:grpSpPr>
        <p:pic>
          <p:nvPicPr>
            <p:cNvPr id="311316" name="Picture 20"/>
            <p:cNvPicPr>
              <a:picLocks noChangeAspect="1" noChangeArrowheads="1"/>
            </p:cNvPicPr>
            <p:nvPr/>
          </p:nvPicPr>
          <p:blipFill>
            <a:blip r:embed="rId7"/>
            <a:srcRect l="33694" t="6993" r="37332" b="8087"/>
            <a:stretch>
              <a:fillRect/>
            </a:stretch>
          </p:blipFill>
          <p:spPr bwMode="auto">
            <a:xfrm>
              <a:off x="4720" y="1019"/>
              <a:ext cx="992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1317" name="Text Box 21"/>
            <p:cNvSpPr txBox="1">
              <a:spLocks noChangeArrowheads="1"/>
            </p:cNvSpPr>
            <p:nvPr/>
          </p:nvSpPr>
          <p:spPr bwMode="auto">
            <a:xfrm>
              <a:off x="4608" y="988"/>
              <a:ext cx="1152" cy="2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F8F5"/>
                  </a:solidFill>
                </a:rPr>
                <a:t>papilledema</a:t>
              </a:r>
            </a:p>
          </p:txBody>
        </p:sp>
      </p:grpSp>
      <p:pic>
        <p:nvPicPr>
          <p:cNvPr id="311318" name="Picture 22" descr="quotid"/>
          <p:cNvPicPr>
            <a:picLocks noChangeAspect="1" noChangeArrowheads="1"/>
          </p:cNvPicPr>
          <p:nvPr/>
        </p:nvPicPr>
        <p:blipFill>
          <a:blip r:embed="rId8"/>
          <a:srcRect t="13821" r="86920" b="38791"/>
          <a:stretch>
            <a:fillRect/>
          </a:stretch>
        </p:blipFill>
        <p:spPr bwMode="auto">
          <a:xfrm>
            <a:off x="3683000" y="4143375"/>
            <a:ext cx="122713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319" name="Rectangle 23"/>
          <p:cNvSpPr>
            <a:spLocks noChangeArrowheads="1"/>
          </p:cNvSpPr>
          <p:nvPr/>
        </p:nvSpPr>
        <p:spPr bwMode="auto">
          <a:xfrm>
            <a:off x="3513224" y="5815767"/>
            <a:ext cx="1460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DACD"/>
                </a:solidFill>
              </a:rPr>
              <a:t>daily fevers &amp; </a:t>
            </a:r>
          </a:p>
          <a:p>
            <a:pPr algn="ctr"/>
            <a:r>
              <a:rPr lang="en-US" sz="1600" dirty="0">
                <a:solidFill>
                  <a:srgbClr val="FFDACD"/>
                </a:solidFill>
              </a:rPr>
              <a:t>symptoms</a:t>
            </a:r>
          </a:p>
        </p:txBody>
      </p:sp>
      <p:sp>
        <p:nvSpPr>
          <p:cNvPr id="311320" name="Rectangle 24"/>
          <p:cNvSpPr>
            <a:spLocks noChangeArrowheads="1"/>
          </p:cNvSpPr>
          <p:nvPr/>
        </p:nvSpPr>
        <p:spPr bwMode="auto">
          <a:xfrm>
            <a:off x="1143000" y="6397625"/>
            <a:ext cx="94247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DACD"/>
                </a:solidFill>
              </a:rPr>
              <a:t>rash</a:t>
            </a:r>
          </a:p>
        </p:txBody>
      </p:sp>
      <p:sp>
        <p:nvSpPr>
          <p:cNvPr id="311321" name="Rectangle 25"/>
          <p:cNvSpPr>
            <a:spLocks noChangeArrowheads="1"/>
          </p:cNvSpPr>
          <p:nvPr/>
        </p:nvSpPr>
        <p:spPr bwMode="auto">
          <a:xfrm>
            <a:off x="381000" y="38100"/>
            <a:ext cx="86106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 b="1" dirty="0" err="1">
                <a:solidFill>
                  <a:srgbClr val="FFCC00"/>
                </a:solidFill>
              </a:rPr>
              <a:t>Rilonacept</a:t>
            </a:r>
            <a:r>
              <a:rPr lang="en-US" sz="2800" b="1" dirty="0" smtClean="0">
                <a:solidFill>
                  <a:srgbClr val="FFCC00"/>
                </a:solidFill>
              </a:rPr>
              <a:t> (IL-1 Trap) is approved </a:t>
            </a:r>
            <a:r>
              <a:rPr lang="en-US" sz="2800" b="1" dirty="0">
                <a:solidFill>
                  <a:srgbClr val="FFCC00"/>
                </a:solidFill>
              </a:rPr>
              <a:t>by the FDA for the treatment of CAPS including FCAS and MWS.</a:t>
            </a:r>
          </a:p>
        </p:txBody>
      </p:sp>
      <p:sp>
        <p:nvSpPr>
          <p:cNvPr id="311322" name="Rectangle 26"/>
          <p:cNvSpPr>
            <a:spLocks noChangeArrowheads="1"/>
          </p:cNvSpPr>
          <p:nvPr/>
        </p:nvSpPr>
        <p:spPr bwMode="auto">
          <a:xfrm>
            <a:off x="1054100" y="104140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27063" indent="-627063"/>
            <a:r>
              <a:rPr lang="en-US" sz="1400" b="1" i="1" dirty="0">
                <a:solidFill>
                  <a:srgbClr val="FFCC00"/>
                </a:solidFill>
              </a:rPr>
              <a:t>CAPS: </a:t>
            </a:r>
            <a:r>
              <a:rPr lang="en-US" sz="1400" b="1" i="1" dirty="0" err="1">
                <a:solidFill>
                  <a:srgbClr val="FFCC00"/>
                </a:solidFill>
              </a:rPr>
              <a:t>Cryopirin</a:t>
            </a:r>
            <a:r>
              <a:rPr lang="en-US" sz="1400" b="1" i="1" dirty="0">
                <a:solidFill>
                  <a:srgbClr val="FFCC00"/>
                </a:solidFill>
              </a:rPr>
              <a:t>-associated periodic (</a:t>
            </a:r>
            <a:r>
              <a:rPr lang="en-US" sz="1400" b="1" i="1" dirty="0" smtClean="0">
                <a:solidFill>
                  <a:srgbClr val="FFCC00"/>
                </a:solidFill>
              </a:rPr>
              <a:t>fever, </a:t>
            </a:r>
            <a:r>
              <a:rPr lang="en-US" sz="1400" b="1" i="1" dirty="0">
                <a:solidFill>
                  <a:srgbClr val="FFCC00"/>
                </a:solidFill>
              </a:rPr>
              <a:t>etc) syndromes; mutations activate </a:t>
            </a:r>
            <a:r>
              <a:rPr lang="en-US" sz="1400" b="1" i="1" dirty="0" err="1">
                <a:solidFill>
                  <a:srgbClr val="FFCC00"/>
                </a:solidFill>
              </a:rPr>
              <a:t>inflammasome</a:t>
            </a:r>
            <a:r>
              <a:rPr lang="en-US" sz="1400" b="1" i="1" dirty="0">
                <a:solidFill>
                  <a:srgbClr val="FFCC00"/>
                </a:solidFill>
              </a:rPr>
              <a:t>, leading to processing of pro-IL1 and release of IL-1</a:t>
            </a:r>
          </a:p>
        </p:txBody>
      </p:sp>
      <p:sp>
        <p:nvSpPr>
          <p:cNvPr id="311324" name="Rectangle 28"/>
          <p:cNvSpPr>
            <a:spLocks noChangeArrowheads="1"/>
          </p:cNvSpPr>
          <p:nvPr/>
        </p:nvSpPr>
        <p:spPr bwMode="auto">
          <a:xfrm>
            <a:off x="1673225" y="64706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Create better technologies</a:t>
            </a:r>
            <a:endParaRPr lang="en-US" sz="5400" dirty="0"/>
          </a:p>
        </p:txBody>
      </p:sp>
      <p:sp>
        <p:nvSpPr>
          <p:cNvPr id="10" name="Text Placeholder 9"/>
          <p:cNvSpPr>
            <a:spLocks noGrp="1"/>
          </p:cNvSpPr>
          <p:nvPr>
            <p:ph type="subTitle" idx="1"/>
          </p:nvPr>
        </p:nvSpPr>
        <p:spPr>
          <a:xfrm>
            <a:off x="306387" y="0"/>
            <a:ext cx="8513763" cy="1344706"/>
          </a:xfrm>
        </p:spPr>
        <p:txBody>
          <a:bodyPr>
            <a:normAutofit/>
          </a:bodyPr>
          <a:lstStyle/>
          <a:p>
            <a:r>
              <a:rPr lang="en-US" b="1" dirty="0" smtClean="0"/>
              <a:t>Biotechnology:  Second Goal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71455" y="5908086"/>
            <a:ext cx="403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Fully human anti-NGF to treat pain</a:t>
            </a:r>
            <a:endParaRPr lang="en-US" b="1" i="1" dirty="0"/>
          </a:p>
        </p:txBody>
      </p:sp>
      <p:pic>
        <p:nvPicPr>
          <p:cNvPr id="6" name="Picture 3" descr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551"/>
          <a:stretch>
            <a:fillRect/>
          </a:stretch>
        </p:blipFill>
        <p:spPr bwMode="auto">
          <a:xfrm>
            <a:off x="2367242" y="2412511"/>
            <a:ext cx="4283164" cy="36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533400" y="88900"/>
            <a:ext cx="79248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FFCC00"/>
                </a:solidFill>
              </a:rPr>
              <a:t>REGN’s Veloci-Technologies:</a:t>
            </a:r>
            <a:endParaRPr lang="en-US" sz="3200" b="1" i="1"/>
          </a:p>
          <a:p>
            <a:pPr algn="ctr" eaLnBrk="1" hangingPunct="1">
              <a:spcBef>
                <a:spcPct val="50000"/>
              </a:spcBef>
            </a:pPr>
            <a:r>
              <a:rPr lang="en-US" sz="2000" b="1" i="1"/>
              <a:t>Designed to create better therapeutics</a:t>
            </a:r>
            <a:endParaRPr lang="en-US" sz="3200" b="1" i="1">
              <a:latin typeface="Tahoma" charset="0"/>
            </a:endParaRPr>
          </a:p>
        </p:txBody>
      </p:sp>
      <p:pic>
        <p:nvPicPr>
          <p:cNvPr id="319491" name="Picture 3" descr="LYVE1 peyer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09788"/>
            <a:ext cx="858838" cy="6429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4"/>
          <a:srcRect l="30588" t="62727" r="32941" b="18182"/>
          <a:stretch>
            <a:fillRect/>
          </a:stretch>
        </p:blipFill>
        <p:spPr bwMode="auto">
          <a:xfrm>
            <a:off x="444500" y="3889375"/>
            <a:ext cx="914400" cy="609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762000" y="1157288"/>
            <a:ext cx="7610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i="1" dirty="0" err="1">
                <a:latin typeface="Times" charset="0"/>
              </a:rPr>
              <a:t>VelociGene</a:t>
            </a:r>
            <a:r>
              <a:rPr lang="en-US" sz="2000" b="1" i="1" baseline="30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®</a:t>
            </a:r>
            <a:r>
              <a:rPr lang="en-US" sz="2000" b="1" i="1" dirty="0">
                <a:latin typeface="Times" charset="0"/>
              </a:rPr>
              <a:t> </a:t>
            </a:r>
            <a:r>
              <a:rPr lang="en-US" sz="2000" dirty="0">
                <a:latin typeface="Times" charset="0"/>
              </a:rPr>
              <a:t>: Exploits high-throughput mouse genetics to identify and validate drug targets</a:t>
            </a:r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1600200" y="1901825"/>
            <a:ext cx="7239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>
                <a:latin typeface="Times" charset="0"/>
              </a:rPr>
              <a:t>  Generates any genetic alteration in the mouse genome in ES cells</a:t>
            </a:r>
          </a:p>
          <a:p>
            <a:pPr>
              <a:buFontTx/>
              <a:buChar char="•"/>
            </a:pPr>
            <a:r>
              <a:rPr lang="en-US" sz="1800">
                <a:latin typeface="Times" charset="0"/>
              </a:rPr>
              <a:t>  Rapid, efficient, and high-throughput</a:t>
            </a:r>
            <a:endParaRPr lang="en-US" sz="1800" b="1" i="1">
              <a:solidFill>
                <a:srgbClr val="FFF731"/>
              </a:solidFill>
              <a:latin typeface="Times" charset="0"/>
            </a:endParaRPr>
          </a:p>
          <a:p>
            <a:pPr>
              <a:buFontTx/>
              <a:buChar char="•"/>
            </a:pPr>
            <a:r>
              <a:rPr lang="en-US" sz="1800" b="1" i="1">
                <a:latin typeface="Times" charset="0"/>
              </a:rPr>
              <a:t>  </a:t>
            </a:r>
            <a:r>
              <a:rPr lang="en-US" sz="1800">
                <a:latin typeface="Times" charset="0"/>
              </a:rPr>
              <a:t>Recently selected by NIH as part of $50M grant to KO the genome</a:t>
            </a:r>
            <a:r>
              <a:rPr lang="en-US" sz="1800" i="1">
                <a:solidFill>
                  <a:schemeClr val="accent1"/>
                </a:solidFill>
                <a:latin typeface="Times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1800">
                <a:latin typeface="Times" charset="0"/>
              </a:rPr>
              <a:t>  Valenzuela et al. Nature Biotechnology (2003)  21:652</a:t>
            </a:r>
            <a:endParaRPr lang="en-US" sz="1400">
              <a:latin typeface="Helvetica" charset="0"/>
            </a:endParaRPr>
          </a:p>
        </p:txBody>
      </p:sp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828675" y="3284538"/>
            <a:ext cx="682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 dirty="0" err="1">
                <a:latin typeface="Times" charset="0"/>
              </a:rPr>
              <a:t>VelociMouse</a:t>
            </a:r>
            <a:r>
              <a:rPr lang="en-US" sz="2000" b="1" i="1" baseline="30000" dirty="0" err="1">
                <a:latin typeface="Times" charset="0"/>
              </a:rPr>
              <a:t>TM</a:t>
            </a:r>
            <a:r>
              <a:rPr lang="en-US" sz="2000" dirty="0">
                <a:latin typeface="Times" charset="0"/>
              </a:rPr>
              <a:t>:  Genetically altered mice directly from ES Cells</a:t>
            </a:r>
          </a:p>
        </p:txBody>
      </p:sp>
      <p:sp>
        <p:nvSpPr>
          <p:cNvPr id="319496" name="Text Box 8"/>
          <p:cNvSpPr txBox="1">
            <a:spLocks noChangeArrowheads="1"/>
          </p:cNvSpPr>
          <p:nvPr/>
        </p:nvSpPr>
        <p:spPr bwMode="auto">
          <a:xfrm>
            <a:off x="1600200" y="3765550"/>
            <a:ext cx="53800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>
                <a:latin typeface="Times" charset="0"/>
              </a:rPr>
              <a:t>  Faster mouse breeding</a:t>
            </a:r>
          </a:p>
          <a:p>
            <a:pPr>
              <a:buFontTx/>
              <a:buChar char="•"/>
            </a:pPr>
            <a:r>
              <a:rPr lang="en-US" sz="1800">
                <a:latin typeface="Times" charset="0"/>
              </a:rPr>
              <a:t>  Rapid and efficient</a:t>
            </a:r>
          </a:p>
          <a:p>
            <a:pPr>
              <a:buFontTx/>
              <a:buChar char="•"/>
            </a:pPr>
            <a:r>
              <a:rPr lang="en-US" sz="1800">
                <a:latin typeface="Times" charset="0"/>
              </a:rPr>
              <a:t>  Poueymirou et al. Nature Biotechnology (2007)  25:91</a:t>
            </a:r>
          </a:p>
        </p:txBody>
      </p:sp>
      <p:pic>
        <p:nvPicPr>
          <p:cNvPr id="319497" name="Picture 9" descr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075" y="5729288"/>
            <a:ext cx="900113" cy="646112"/>
          </a:xfrm>
          <a:prstGeom prst="rect">
            <a:avLst/>
          </a:prstGeom>
          <a:noFill/>
          <a:ln w="0">
            <a:miter lim="800000"/>
            <a:headEnd/>
            <a:tailEnd/>
          </a:ln>
        </p:spPr>
      </p:pic>
      <p:sp>
        <p:nvSpPr>
          <p:cNvPr id="319498" name="Rectangle 10"/>
          <p:cNvSpPr>
            <a:spLocks noChangeArrowheads="1"/>
          </p:cNvSpPr>
          <p:nvPr/>
        </p:nvSpPr>
        <p:spPr bwMode="auto">
          <a:xfrm>
            <a:off x="1679575" y="54467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319499" name="Text Box 11"/>
          <p:cNvSpPr txBox="1">
            <a:spLocks noChangeArrowheads="1"/>
          </p:cNvSpPr>
          <p:nvPr/>
        </p:nvSpPr>
        <p:spPr bwMode="auto">
          <a:xfrm>
            <a:off x="909638" y="4911725"/>
            <a:ext cx="6865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 dirty="0" err="1">
                <a:latin typeface="Times" charset="0"/>
              </a:rPr>
              <a:t>VelocImmune</a:t>
            </a:r>
            <a:r>
              <a:rPr lang="en-US" sz="2000" b="1" i="1" baseline="30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®</a:t>
            </a:r>
            <a:r>
              <a:rPr lang="en-US" sz="2000" b="1" i="1" dirty="0">
                <a:latin typeface="Times" charset="0"/>
              </a:rPr>
              <a:t> </a:t>
            </a:r>
            <a:r>
              <a:rPr lang="en-US" sz="2000" dirty="0">
                <a:latin typeface="Times" charset="0"/>
              </a:rPr>
              <a:t>:  </a:t>
            </a:r>
            <a:r>
              <a:rPr lang="en-US" sz="2000" dirty="0" err="1">
                <a:latin typeface="Times" charset="0"/>
              </a:rPr>
              <a:t>REGN’s</a:t>
            </a:r>
            <a:r>
              <a:rPr lang="en-US" sz="2000" dirty="0">
                <a:latin typeface="Times" charset="0"/>
              </a:rPr>
              <a:t> next generation technology for human</a:t>
            </a:r>
          </a:p>
          <a:p>
            <a:r>
              <a:rPr lang="en-US" sz="2000" dirty="0">
                <a:latin typeface="Times" charset="0"/>
              </a:rPr>
              <a:t>antibodies</a:t>
            </a:r>
          </a:p>
        </p:txBody>
      </p:sp>
      <p:sp>
        <p:nvSpPr>
          <p:cNvPr id="319500" name="Text Box 12"/>
          <p:cNvSpPr txBox="1">
            <a:spLocks noChangeArrowheads="1"/>
          </p:cNvSpPr>
          <p:nvPr/>
        </p:nvSpPr>
        <p:spPr bwMode="auto">
          <a:xfrm>
            <a:off x="1620838" y="5607050"/>
            <a:ext cx="4592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>
                <a:latin typeface="Times" charset="0"/>
              </a:rPr>
              <a:t>  Generates fully human monoclonal antibodies</a:t>
            </a:r>
          </a:p>
          <a:p>
            <a:pPr>
              <a:buFontTx/>
              <a:buChar char="•"/>
            </a:pPr>
            <a:r>
              <a:rPr lang="en-US" sz="1800">
                <a:latin typeface="Times" charset="0"/>
              </a:rPr>
              <a:t>  Rapid and efficient</a:t>
            </a:r>
          </a:p>
          <a:p>
            <a:pPr>
              <a:buFontTx/>
              <a:buChar char="•"/>
            </a:pPr>
            <a:r>
              <a:rPr lang="en-US" sz="1800">
                <a:latin typeface="Times" charset="0"/>
              </a:rPr>
              <a:t>  Precisely humanized Ig genes in the mouse</a:t>
            </a:r>
          </a:p>
        </p:txBody>
      </p:sp>
      <p:sp>
        <p:nvSpPr>
          <p:cNvPr id="319501" name="Rectangle 13"/>
          <p:cNvSpPr>
            <a:spLocks noChangeArrowheads="1"/>
          </p:cNvSpPr>
          <p:nvPr/>
        </p:nvSpPr>
        <p:spPr bwMode="auto">
          <a:xfrm>
            <a:off x="460375" y="5715000"/>
            <a:ext cx="935038" cy="6699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34618"/>
            <a:ext cx="9144000" cy="78889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So where can Neuroscience </a:t>
            </a:r>
            <a:r>
              <a:rPr lang="en-US" sz="3600" b="1" dirty="0" err="1" smtClean="0"/>
              <a:t>MA’s</a:t>
            </a:r>
            <a:r>
              <a:rPr lang="en-US" sz="3600" b="1" dirty="0" smtClean="0"/>
              <a:t> fit in?</a:t>
            </a:r>
            <a:endParaRPr lang="en-US" sz="3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9927" y="770040"/>
            <a:ext cx="791845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/>
              <a:t>Usually start in research associate (RA) positions (research-based)</a:t>
            </a:r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u="sng" dirty="0" smtClean="0"/>
              <a:t>Any employee </a:t>
            </a:r>
            <a:r>
              <a:rPr lang="en-US" sz="2400" b="1" dirty="0" smtClean="0"/>
              <a:t>can propose new ideas/experiments/projects</a:t>
            </a:r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u="sng" dirty="0" smtClean="0"/>
              <a:t>Any</a:t>
            </a:r>
            <a:r>
              <a:rPr lang="en-US" sz="2400" b="1" dirty="0" smtClean="0"/>
              <a:t> research associate is eligible for our scientist track</a:t>
            </a:r>
          </a:p>
          <a:p>
            <a:pPr>
              <a:buFont typeface="Arial"/>
              <a:buChar char="•"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 smtClean="0"/>
              <a:t>Any employee can re-specialize at company expense</a:t>
            </a:r>
          </a:p>
          <a:p>
            <a:pPr lvl="1">
              <a:buFont typeface="Arial"/>
              <a:buChar char="•"/>
            </a:pPr>
            <a:r>
              <a:rPr lang="en-US" sz="2000" i="1" dirty="0" err="1" smtClean="0"/>
              <a:t>eg</a:t>
            </a:r>
            <a:r>
              <a:rPr lang="en-US" sz="2000" i="1" dirty="0" smtClean="0"/>
              <a:t>. 1:  two of the first Neuroscience RA’s I met went back to school for engineering and telecommunications, respectively, and are now in high-level facilities or telecommunications management</a:t>
            </a:r>
          </a:p>
          <a:p>
            <a:pPr lvl="1">
              <a:buFont typeface="Arial"/>
              <a:buChar char="•"/>
            </a:pPr>
            <a:r>
              <a:rPr lang="en-US" sz="2000" i="1" dirty="0" err="1" smtClean="0"/>
              <a:t>eg</a:t>
            </a:r>
            <a:r>
              <a:rPr lang="en-US" sz="2000" i="1" dirty="0" smtClean="0"/>
              <a:t>. 2:  one of our current Neuroscience RA’s is currently in school taking business courses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49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919</Words>
  <Application>Microsoft Office PowerPoint</Application>
  <PresentationFormat>On-screen Show (4:3)</PresentationFormat>
  <Paragraphs>146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Twilight</vt:lpstr>
      <vt:lpstr>1_Twilight</vt:lpstr>
      <vt:lpstr>Master’s Degrees in a Biotechnology Environment </vt:lpstr>
      <vt:lpstr>PowerPoint Presentation</vt:lpstr>
      <vt:lpstr>Career Advisement for Terminal Neuroscience BA’s &amp; MA’s in industry</vt:lpstr>
      <vt:lpstr>PowerPoint Presentation</vt:lpstr>
      <vt:lpstr>Find new treatments</vt:lpstr>
      <vt:lpstr>PowerPoint Presentation</vt:lpstr>
      <vt:lpstr>Create better technologies</vt:lpstr>
      <vt:lpstr>PowerPoint Presentation</vt:lpstr>
      <vt:lpstr>So where can Neuroscience MA’s fit in?</vt:lpstr>
      <vt:lpstr>So why should anyone get a Neuroscience MA for industry?</vt:lpstr>
      <vt:lpstr>Why do Regeneron scientists value RA’s with MA’s?</vt:lpstr>
      <vt:lpstr>What would industry scientists most like to see in our RA’s?</vt:lpstr>
      <vt:lpstr>What is less useful to us…</vt:lpstr>
      <vt:lpstr>Suggestions for student  evaluations/examinations to help prepare students for “biotech” thinking</vt:lpstr>
      <vt:lpstr>Take home message: Biotechnology wants real scientists! </vt:lpstr>
    </vt:vector>
  </TitlesOfParts>
  <Company>Regeneron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Master’s Degrees in a Biotechnology Environment</dc:title>
  <dc:creator>Regeneron</dc:creator>
  <cp:lastModifiedBy>Katrina Coles</cp:lastModifiedBy>
  <cp:revision>33</cp:revision>
  <dcterms:created xsi:type="dcterms:W3CDTF">2011-03-25T15:06:46Z</dcterms:created>
  <dcterms:modified xsi:type="dcterms:W3CDTF">2013-01-16T20:48:39Z</dcterms:modified>
</cp:coreProperties>
</file>